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9" r:id="rId6"/>
    <p:sldId id="260" r:id="rId7"/>
    <p:sldId id="268" r:id="rId8"/>
    <p:sldId id="261" r:id="rId9"/>
    <p:sldId id="262" r:id="rId10"/>
    <p:sldId id="263" r:id="rId11"/>
    <p:sldId id="264" r:id="rId12"/>
    <p:sldId id="266" r:id="rId13"/>
    <p:sldId id="267" r:id="rId14"/>
    <p:sldId id="270" r:id="rId15"/>
    <p:sldId id="271" r:id="rId16"/>
    <p:sldId id="273" r:id="rId17"/>
    <p:sldId id="274" r:id="rId18"/>
    <p:sldId id="275" r:id="rId19"/>
    <p:sldId id="277" r:id="rId20"/>
    <p:sldId id="272" r:id="rId21"/>
    <p:sldId id="278" r:id="rId22"/>
    <p:sldId id="279" r:id="rId23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1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24" autoAdjust="0"/>
  </p:normalViewPr>
  <p:slideViewPr>
    <p:cSldViewPr>
      <p:cViewPr varScale="1">
        <p:scale>
          <a:sx n="88" d="100"/>
          <a:sy n="88" d="100"/>
        </p:scale>
        <p:origin x="84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64BFBEAA-F741-4D84-A243-4441F07AE860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D477FF72-6AA5-450C-93CE-6119573EC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471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in"/>
          <inkml:channel name="Y" type="integer" max="7200" units="in"/>
          <inkml:channel name="F" type="integer" max="256" units="dev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0" units="1/dev"/>
        </inkml:channelProperties>
      </inkml:inkSource>
      <inkml:timestamp xml:id="ts0" timeString="2011-03-09T09:20:30.587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5 1 110,'0'0'16,"0"0"-3,0 0-2,0 2 3,0-4-3,-7 2-1,7 2-3,0-2-1,7 0-3,-7-2-9,-7-1-20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2BE00-5D1F-4AB7-87EA-3899B2077000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8338"/>
            <a:ext cx="5616575" cy="36639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5265E-7E08-4FCB-93DB-CC11E60B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092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5265E-7E08-4FCB-93DB-CC11E60B1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18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bomb.com/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bomb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dt" sz="quarter" idx="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BE4F401C-8F2F-475C-B9D4-9739C32CA9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96F98-8EF8-42AB-963B-83B0CEB4F4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8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8D543-539B-473B-80CD-9166F35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31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rId2"/>
          </p:cNvPr>
          <p:cNvSpPr/>
          <p:nvPr userDrawn="1"/>
        </p:nvSpPr>
        <p:spPr bwMode="auto">
          <a:xfrm>
            <a:off x="3702566" y="6325847"/>
            <a:ext cx="1728000" cy="36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tIns="0" bIns="36000"/>
          <a:lstStyle/>
          <a:p>
            <a:pPr algn="ctr">
              <a:defRPr/>
            </a:pPr>
            <a:r>
              <a:rPr lang="en-US" sz="1400" b="1" dirty="0">
                <a:solidFill>
                  <a:srgbClr val="002060"/>
                </a:solidFill>
                <a:latin typeface="Tempus Sans ITC" pitchFamily="82" charset="0"/>
              </a:rPr>
              <a:t>Keith Warne</a:t>
            </a:r>
            <a:endParaRPr lang="en-US" sz="1000" b="1" dirty="0">
              <a:solidFill>
                <a:srgbClr val="002060"/>
              </a:solidFill>
              <a:latin typeface="Tempus Sans ITC" pitchFamily="82" charset="0"/>
            </a:endParaRPr>
          </a:p>
          <a:p>
            <a:pPr algn="ctr">
              <a:defRPr/>
            </a:pPr>
            <a:r>
              <a:rPr lang="en-US" sz="800" b="1" dirty="0">
                <a:solidFill>
                  <a:schemeClr val="accent4"/>
                </a:solidFill>
                <a:effectLst/>
                <a:latin typeface="Tempus Sans ITC" pitchFamily="82" charset="0"/>
              </a:rPr>
              <a:t>www.</a:t>
            </a:r>
            <a:r>
              <a:rPr lang="en-US" sz="800" b="1" dirty="0">
                <a:solidFill>
                  <a:srgbClr val="FF0000"/>
                </a:solidFill>
                <a:latin typeface="Tempus Sans ITC" pitchFamily="82" charset="0"/>
              </a:rPr>
              <a:t>Teach</a:t>
            </a:r>
            <a:r>
              <a:rPr lang="en-US" sz="800" b="1" dirty="0">
                <a:solidFill>
                  <a:srgbClr val="002060"/>
                </a:solidFill>
                <a:latin typeface="Tempus Sans ITC" pitchFamily="82" charset="0"/>
              </a:rPr>
              <a:t>Bomb</a:t>
            </a:r>
            <a:r>
              <a:rPr lang="en-US" sz="800" b="1" dirty="0">
                <a:solidFill>
                  <a:schemeClr val="accent4"/>
                </a:solidFill>
                <a:effectLst/>
                <a:latin typeface="Tempus Sans ITC" pitchFamily="82" charset="0"/>
              </a:rPr>
              <a:t>.com</a:t>
            </a:r>
            <a:endParaRPr lang="en-GB" sz="800" b="1" dirty="0">
              <a:solidFill>
                <a:schemeClr val="accent4"/>
              </a:solidFill>
              <a:effectLst/>
              <a:latin typeface="Tempus Sans ITC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ZA" noProof="0" smtClean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65A27-861B-43B6-BED9-860762147E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63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rId2"/>
          </p:cNvPr>
          <p:cNvSpPr/>
          <p:nvPr userDrawn="1"/>
        </p:nvSpPr>
        <p:spPr bwMode="auto">
          <a:xfrm>
            <a:off x="3702566" y="6325847"/>
            <a:ext cx="1728000" cy="36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tIns="0" bIns="36000"/>
          <a:lstStyle/>
          <a:p>
            <a:pPr algn="ctr">
              <a:defRPr/>
            </a:pPr>
            <a:r>
              <a:rPr lang="en-US" sz="1400" b="1" dirty="0">
                <a:solidFill>
                  <a:srgbClr val="002060"/>
                </a:solidFill>
                <a:latin typeface="Tempus Sans ITC" pitchFamily="82" charset="0"/>
              </a:rPr>
              <a:t>Keith Warne</a:t>
            </a:r>
            <a:endParaRPr lang="en-US" sz="1000" b="1" dirty="0">
              <a:solidFill>
                <a:srgbClr val="002060"/>
              </a:solidFill>
              <a:latin typeface="Tempus Sans ITC" pitchFamily="82" charset="0"/>
            </a:endParaRPr>
          </a:p>
          <a:p>
            <a:pPr algn="ctr">
              <a:defRPr/>
            </a:pPr>
            <a:r>
              <a:rPr lang="en-US" sz="800" b="1" dirty="0">
                <a:solidFill>
                  <a:schemeClr val="accent4"/>
                </a:solidFill>
                <a:effectLst/>
                <a:latin typeface="Tempus Sans ITC" pitchFamily="82" charset="0"/>
              </a:rPr>
              <a:t>www.</a:t>
            </a:r>
            <a:r>
              <a:rPr lang="en-US" sz="800" b="1" dirty="0">
                <a:solidFill>
                  <a:srgbClr val="FF0000"/>
                </a:solidFill>
                <a:latin typeface="Tempus Sans ITC" pitchFamily="82" charset="0"/>
              </a:rPr>
              <a:t>Teach</a:t>
            </a:r>
            <a:r>
              <a:rPr lang="en-US" sz="800" b="1" dirty="0">
                <a:solidFill>
                  <a:srgbClr val="002060"/>
                </a:solidFill>
                <a:latin typeface="Tempus Sans ITC" pitchFamily="82" charset="0"/>
              </a:rPr>
              <a:t>Bomb</a:t>
            </a:r>
            <a:r>
              <a:rPr lang="en-US" sz="800" b="1" dirty="0">
                <a:solidFill>
                  <a:schemeClr val="accent4"/>
                </a:solidFill>
                <a:effectLst/>
                <a:latin typeface="Tempus Sans ITC" pitchFamily="82" charset="0"/>
              </a:rPr>
              <a:t>.com</a:t>
            </a:r>
            <a:endParaRPr lang="en-GB" sz="800" b="1" dirty="0">
              <a:solidFill>
                <a:schemeClr val="accent4"/>
              </a:solidFill>
              <a:effectLst/>
              <a:latin typeface="Tempus Sans ITC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64105-C15B-4428-945F-8A046C208B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2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D8EE7-31BE-4F71-993A-CA754B429E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9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B71C5-4566-4AE0-9962-0DB0F02783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8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04E3-41E1-4B22-B1AA-074C130399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3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8C9D-2BE9-4AF3-B5F9-F51B0A3F38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6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2C810-2208-49A1-AA6B-8256E59183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BBAE5-6346-4DBD-9BAB-3CF4A11184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7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B4F2F-CDC0-42E1-A109-67310B2290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2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AA534-2F5A-43A2-8129-DB3E85AF43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2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026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3075" name="Rectangle 1027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Freeform 1028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Freeform 1029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Freeform 1030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Freeform 1031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Freeform 1032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Freeform 1033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Freeform 1034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3" name="Rectangle 103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4" name="Rectangle 10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3085" name="Rectangle 10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3086" name="Rectangle 10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FFFCEC89-4D8F-4EB5-8730-978607C605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7" name="Rectangle 10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//upload.wikimedia.org/wikipedia/commons/5/5b/Hex_ice.GIF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commons.wikimedia.org/wiki/File:Hex_ice.GI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le:///E:\Bergvliet%20Documents\Lessons\Grade%2011\Solutions.ppt#2. Dissolution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11469"/>
            <a:ext cx="7772400" cy="1143000"/>
          </a:xfrm>
        </p:spPr>
        <p:txBody>
          <a:bodyPr/>
          <a:lstStyle/>
          <a:p>
            <a:r>
              <a:rPr lang="en-US" dirty="0"/>
              <a:t>Intermolecular </a:t>
            </a:r>
            <a:r>
              <a:rPr lang="en-US" dirty="0" smtClean="0"/>
              <a:t>Forces</a:t>
            </a:r>
            <a:br>
              <a:rPr lang="en-US" dirty="0" smtClean="0"/>
            </a:br>
            <a:r>
              <a:rPr lang="en-US" dirty="0" smtClean="0"/>
              <a:t>a.k.a. van der Waal’s Forces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066800" y="1714049"/>
            <a:ext cx="7467600" cy="4876800"/>
            <a:chOff x="1824038" y="1496452"/>
            <a:chExt cx="5486400" cy="4098925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1824038" y="1496452"/>
              <a:ext cx="5486400" cy="4098925"/>
            </a:xfrm>
            <a:prstGeom prst="roundRect">
              <a:avLst>
                <a:gd name="adj" fmla="val 8107"/>
              </a:avLst>
            </a:prstGeom>
            <a:solidFill>
              <a:srgbClr val="DAEDEF">
                <a:alpha val="34118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2355850" y="1960563"/>
              <a:ext cx="4224338" cy="3525838"/>
              <a:chOff x="3308666" y="1144588"/>
              <a:chExt cx="5835334" cy="4276726"/>
            </a:xfrm>
          </p:grpSpPr>
          <p:grpSp>
            <p:nvGrpSpPr>
              <p:cNvPr id="8" name="Group 20"/>
              <p:cNvGrpSpPr>
                <a:grpSpLocks/>
              </p:cNvGrpSpPr>
              <p:nvPr/>
            </p:nvGrpSpPr>
            <p:grpSpPr bwMode="auto">
              <a:xfrm rot="2806073">
                <a:off x="4480719" y="1593056"/>
                <a:ext cx="2759075" cy="2290763"/>
                <a:chOff x="3143" y="659"/>
                <a:chExt cx="1145" cy="982"/>
              </a:xfrm>
            </p:grpSpPr>
            <p:sp>
              <p:nvSpPr>
                <p:cNvPr id="28" name="Oval 15"/>
                <p:cNvSpPr>
                  <a:spLocks noChangeArrowheads="1"/>
                </p:cNvSpPr>
                <p:nvPr/>
              </p:nvSpPr>
              <p:spPr bwMode="auto">
                <a:xfrm>
                  <a:off x="3358" y="758"/>
                  <a:ext cx="751" cy="743"/>
                </a:xfrm>
                <a:prstGeom prst="ellipse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4800" dirty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O</a:t>
                  </a:r>
                </a:p>
              </p:txBody>
            </p:sp>
            <p:sp>
              <p:nvSpPr>
                <p:cNvPr id="29" name="Rectangle 16"/>
                <p:cNvSpPr>
                  <a:spLocks noChangeArrowheads="1"/>
                </p:cNvSpPr>
                <p:nvPr/>
              </p:nvSpPr>
              <p:spPr bwMode="auto">
                <a:xfrm>
                  <a:off x="3098" y="997"/>
                  <a:ext cx="387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r>
                    <a:rPr lang="en-US" sz="2800" b="1" dirty="0">
                      <a:solidFill>
                        <a:srgbClr val="FF0000"/>
                      </a:solidFill>
                      <a:effectLst/>
                      <a:latin typeface="Times" panose="02020603050405020304" pitchFamily="18" charset="0"/>
                      <a:sym typeface="Symbol" panose="05050102010706020507" pitchFamily="18" charset="2"/>
                    </a:rPr>
                    <a:t>+</a:t>
                  </a:r>
                  <a:endParaRPr lang="en-US" sz="4000" b="1" dirty="0">
                    <a:solidFill>
                      <a:srgbClr val="01AB00"/>
                    </a:solidFill>
                    <a:effectLst/>
                    <a:latin typeface="Times" panose="02020603050405020304" pitchFamily="18" charset="0"/>
                  </a:endParaRPr>
                </a:p>
              </p:txBody>
            </p:sp>
            <p:sp>
              <p:nvSpPr>
                <p:cNvPr id="30" name="Rectangle 17"/>
                <p:cNvSpPr>
                  <a:spLocks noChangeArrowheads="1"/>
                </p:cNvSpPr>
                <p:nvPr/>
              </p:nvSpPr>
              <p:spPr bwMode="auto">
                <a:xfrm>
                  <a:off x="3933" y="913"/>
                  <a:ext cx="355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r>
                    <a:rPr lang="en-US" sz="2800" b="1">
                      <a:solidFill>
                        <a:schemeClr val="tx1"/>
                      </a:solidFill>
                      <a:effectLst/>
                      <a:latin typeface="Times" panose="02020603050405020304" pitchFamily="18" charset="0"/>
                      <a:sym typeface="Symbol" panose="05050102010706020507" pitchFamily="18" charset="2"/>
                    </a:rPr>
                    <a:t></a:t>
                  </a:r>
                  <a:r>
                    <a:rPr lang="en-US" sz="4400" b="1">
                      <a:solidFill>
                        <a:schemeClr val="tx1"/>
                      </a:solidFill>
                      <a:effectLst/>
                      <a:latin typeface="Times" panose="02020603050405020304" pitchFamily="18" charset="0"/>
                      <a:sym typeface="Symbol" panose="05050102010706020507" pitchFamily="18" charset="2"/>
                    </a:rPr>
                    <a:t>-</a:t>
                  </a:r>
                  <a:endParaRPr lang="en-US" sz="4000" b="1">
                    <a:solidFill>
                      <a:srgbClr val="01AB00"/>
                    </a:solidFill>
                    <a:effectLst/>
                    <a:latin typeface="Times" panose="02020603050405020304" pitchFamily="18" charset="0"/>
                  </a:endParaRPr>
                </a:p>
              </p:txBody>
            </p:sp>
            <p:sp>
              <p:nvSpPr>
                <p:cNvPr id="31" name="Oval 18"/>
                <p:cNvSpPr>
                  <a:spLocks noChangeArrowheads="1"/>
                </p:cNvSpPr>
                <p:nvPr/>
              </p:nvSpPr>
              <p:spPr bwMode="auto">
                <a:xfrm>
                  <a:off x="3282" y="629"/>
                  <a:ext cx="292" cy="308"/>
                </a:xfrm>
                <a:prstGeom prst="ellipse">
                  <a:avLst/>
                </a:prstGeom>
                <a:solidFill>
                  <a:srgbClr val="FF1C16">
                    <a:alpha val="97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H</a:t>
                  </a:r>
                </a:p>
              </p:txBody>
            </p:sp>
            <p:sp>
              <p:nvSpPr>
                <p:cNvPr id="32" name="Oval 19"/>
                <p:cNvSpPr>
                  <a:spLocks noChangeArrowheads="1"/>
                </p:cNvSpPr>
                <p:nvPr/>
              </p:nvSpPr>
              <p:spPr bwMode="auto">
                <a:xfrm>
                  <a:off x="3254" y="1300"/>
                  <a:ext cx="292" cy="308"/>
                </a:xfrm>
                <a:prstGeom prst="ellipse">
                  <a:avLst/>
                </a:prstGeom>
                <a:solidFill>
                  <a:srgbClr val="FF1C16">
                    <a:alpha val="97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H</a:t>
                  </a:r>
                </a:p>
              </p:txBody>
            </p:sp>
          </p:grpSp>
          <p:grpSp>
            <p:nvGrpSpPr>
              <p:cNvPr id="9" name="Group 21"/>
              <p:cNvGrpSpPr>
                <a:grpSpLocks/>
              </p:cNvGrpSpPr>
              <p:nvPr/>
            </p:nvGrpSpPr>
            <p:grpSpPr bwMode="auto">
              <a:xfrm>
                <a:off x="6600826" y="3860801"/>
                <a:ext cx="2266951" cy="1560513"/>
                <a:chOff x="2999" y="658"/>
                <a:chExt cx="1428" cy="983"/>
              </a:xfrm>
            </p:grpSpPr>
            <p:sp>
              <p:nvSpPr>
                <p:cNvPr id="23" name="Oval 22"/>
                <p:cNvSpPr>
                  <a:spLocks noChangeArrowheads="1"/>
                </p:cNvSpPr>
                <p:nvPr/>
              </p:nvSpPr>
              <p:spPr bwMode="auto">
                <a:xfrm>
                  <a:off x="3410" y="792"/>
                  <a:ext cx="750" cy="742"/>
                </a:xfrm>
                <a:prstGeom prst="ellipse">
                  <a:avLst/>
                </a:prstGeom>
                <a:solidFill>
                  <a:schemeClr val="hlink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4800" dirty="0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O</a:t>
                  </a:r>
                </a:p>
              </p:txBody>
            </p:sp>
            <p:sp>
              <p:nvSpPr>
                <p:cNvPr id="24" name="Rectangle 23"/>
                <p:cNvSpPr>
                  <a:spLocks noChangeArrowheads="1"/>
                </p:cNvSpPr>
                <p:nvPr/>
              </p:nvSpPr>
              <p:spPr bwMode="auto">
                <a:xfrm>
                  <a:off x="2999" y="1038"/>
                  <a:ext cx="531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r>
                    <a:rPr lang="en-US" sz="2800" b="1" dirty="0">
                      <a:solidFill>
                        <a:srgbClr val="FF0000"/>
                      </a:solidFill>
                      <a:effectLst/>
                      <a:latin typeface="Times" panose="02020603050405020304" pitchFamily="18" charset="0"/>
                      <a:sym typeface="Symbol" panose="05050102010706020507" pitchFamily="18" charset="2"/>
                    </a:rPr>
                    <a:t>+</a:t>
                  </a:r>
                  <a:endParaRPr lang="en-US" sz="4000" b="1" dirty="0">
                    <a:solidFill>
                      <a:srgbClr val="01AB00"/>
                    </a:solidFill>
                    <a:effectLst/>
                    <a:latin typeface="Times" panose="02020603050405020304" pitchFamily="18" charset="0"/>
                  </a:endParaRPr>
                </a:p>
              </p:txBody>
            </p:sp>
            <p:sp>
              <p:nvSpPr>
                <p:cNvPr id="25" name="Rectangle 24"/>
                <p:cNvSpPr>
                  <a:spLocks noChangeArrowheads="1"/>
                </p:cNvSpPr>
                <p:nvPr/>
              </p:nvSpPr>
              <p:spPr bwMode="auto">
                <a:xfrm>
                  <a:off x="3933" y="913"/>
                  <a:ext cx="494" cy="5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bg2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r>
                    <a:rPr lang="en-US" sz="2800" b="1" dirty="0">
                      <a:solidFill>
                        <a:schemeClr val="tx1"/>
                      </a:solidFill>
                      <a:effectLst/>
                      <a:latin typeface="Times" panose="02020603050405020304" pitchFamily="18" charset="0"/>
                      <a:sym typeface="Symbol" panose="05050102010706020507" pitchFamily="18" charset="2"/>
                    </a:rPr>
                    <a:t></a:t>
                  </a:r>
                  <a:r>
                    <a:rPr lang="en-US" sz="4400" b="1" dirty="0">
                      <a:solidFill>
                        <a:schemeClr val="tx1"/>
                      </a:solidFill>
                      <a:effectLst/>
                      <a:latin typeface="Times" panose="02020603050405020304" pitchFamily="18" charset="0"/>
                      <a:sym typeface="Symbol" panose="05050102010706020507" pitchFamily="18" charset="2"/>
                    </a:rPr>
                    <a:t>-</a:t>
                  </a:r>
                  <a:endParaRPr lang="en-US" sz="4000" b="1" dirty="0">
                    <a:solidFill>
                      <a:srgbClr val="01AB00"/>
                    </a:solidFill>
                    <a:effectLst/>
                    <a:latin typeface="Times" panose="02020603050405020304" pitchFamily="18" charset="0"/>
                  </a:endParaRPr>
                </a:p>
              </p:txBody>
            </p:sp>
            <p:sp>
              <p:nvSpPr>
                <p:cNvPr id="26" name="Oval 25"/>
                <p:cNvSpPr>
                  <a:spLocks noChangeArrowheads="1"/>
                </p:cNvSpPr>
                <p:nvPr/>
              </p:nvSpPr>
              <p:spPr bwMode="auto">
                <a:xfrm>
                  <a:off x="3334" y="658"/>
                  <a:ext cx="291" cy="308"/>
                </a:xfrm>
                <a:prstGeom prst="ellipse">
                  <a:avLst/>
                </a:prstGeom>
                <a:solidFill>
                  <a:srgbClr val="FF1C16">
                    <a:alpha val="97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H</a:t>
                  </a:r>
                </a:p>
              </p:txBody>
            </p:sp>
            <p:sp>
              <p:nvSpPr>
                <p:cNvPr id="27" name="Oval 26"/>
                <p:cNvSpPr>
                  <a:spLocks noChangeArrowheads="1"/>
                </p:cNvSpPr>
                <p:nvPr/>
              </p:nvSpPr>
              <p:spPr bwMode="auto">
                <a:xfrm>
                  <a:off x="3305" y="1333"/>
                  <a:ext cx="291" cy="308"/>
                </a:xfrm>
                <a:prstGeom prst="ellipse">
                  <a:avLst/>
                </a:prstGeom>
                <a:solidFill>
                  <a:srgbClr val="FF1C16">
                    <a:alpha val="97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H</a:t>
                  </a:r>
                </a:p>
              </p:txBody>
            </p:sp>
          </p:grpSp>
          <p:sp>
            <p:nvSpPr>
              <p:cNvPr id="10" name="Line 38"/>
              <p:cNvSpPr>
                <a:spLocks noChangeShapeType="1"/>
              </p:cNvSpPr>
              <p:nvPr/>
            </p:nvSpPr>
            <p:spPr bwMode="auto">
              <a:xfrm flipV="1">
                <a:off x="8549721" y="4670335"/>
                <a:ext cx="594279" cy="26958"/>
              </a:xfrm>
              <a:prstGeom prst="line">
                <a:avLst/>
              </a:prstGeom>
              <a:noFill/>
              <a:ln w="76200">
                <a:solidFill>
                  <a:srgbClr val="12C603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ZA"/>
              </a:p>
            </p:txBody>
          </p:sp>
          <p:grpSp>
            <p:nvGrpSpPr>
              <p:cNvPr id="11" name="Group 46"/>
              <p:cNvGrpSpPr>
                <a:grpSpLocks/>
              </p:cNvGrpSpPr>
              <p:nvPr/>
            </p:nvGrpSpPr>
            <p:grpSpPr bwMode="auto">
              <a:xfrm>
                <a:off x="5032375" y="1860550"/>
                <a:ext cx="928688" cy="917575"/>
                <a:chOff x="3532" y="957"/>
                <a:chExt cx="373" cy="391"/>
              </a:xfrm>
            </p:grpSpPr>
            <p:sp>
              <p:nvSpPr>
                <p:cNvPr id="21" name="Line 44"/>
                <p:cNvSpPr>
                  <a:spLocks noChangeShapeType="1"/>
                </p:cNvSpPr>
                <p:nvPr/>
              </p:nvSpPr>
              <p:spPr bwMode="auto">
                <a:xfrm>
                  <a:off x="3905" y="957"/>
                  <a:ext cx="0" cy="27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ZA"/>
                </a:p>
              </p:txBody>
            </p:sp>
            <p:sp>
              <p:nvSpPr>
                <p:cNvPr id="22" name="Line 45"/>
                <p:cNvSpPr>
                  <a:spLocks noChangeShapeType="1"/>
                </p:cNvSpPr>
                <p:nvPr/>
              </p:nvSpPr>
              <p:spPr bwMode="auto">
                <a:xfrm rot="-5400000">
                  <a:off x="3666" y="1213"/>
                  <a:ext cx="0" cy="27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ZA"/>
                </a:p>
              </p:txBody>
            </p:sp>
          </p:grpSp>
          <p:grpSp>
            <p:nvGrpSpPr>
              <p:cNvPr id="12" name="Group 50"/>
              <p:cNvGrpSpPr>
                <a:grpSpLocks/>
              </p:cNvGrpSpPr>
              <p:nvPr/>
            </p:nvGrpSpPr>
            <p:grpSpPr bwMode="auto">
              <a:xfrm rot="-2061962">
                <a:off x="7158038" y="4341813"/>
                <a:ext cx="592137" cy="620712"/>
                <a:chOff x="3532" y="957"/>
                <a:chExt cx="373" cy="391"/>
              </a:xfrm>
            </p:grpSpPr>
            <p:sp>
              <p:nvSpPr>
                <p:cNvPr id="19" name="Line 51"/>
                <p:cNvSpPr>
                  <a:spLocks noChangeShapeType="1"/>
                </p:cNvSpPr>
                <p:nvPr/>
              </p:nvSpPr>
              <p:spPr bwMode="auto">
                <a:xfrm>
                  <a:off x="3904" y="956"/>
                  <a:ext cx="0" cy="27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ZA"/>
                </a:p>
              </p:txBody>
            </p:sp>
            <p:sp>
              <p:nvSpPr>
                <p:cNvPr id="20" name="Line 52"/>
                <p:cNvSpPr>
                  <a:spLocks noChangeShapeType="1"/>
                </p:cNvSpPr>
                <p:nvPr/>
              </p:nvSpPr>
              <p:spPr bwMode="auto">
                <a:xfrm rot="-5400000">
                  <a:off x="3647" y="1204"/>
                  <a:ext cx="0" cy="27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ZA"/>
                </a:p>
              </p:txBody>
            </p:sp>
          </p:grpSp>
          <p:cxnSp>
            <p:nvCxnSpPr>
              <p:cNvPr id="13" name="Straight Connector 44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587332" y="3529806"/>
                <a:ext cx="363538" cy="333375"/>
              </a:xfrm>
              <a:prstGeom prst="line">
                <a:avLst/>
              </a:prstGeom>
              <a:noFill/>
              <a:ln w="28575" algn="ctr">
                <a:solidFill>
                  <a:srgbClr val="0DA80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" name="Straight Connector 45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499226" y="3402012"/>
                <a:ext cx="361950" cy="333375"/>
              </a:xfrm>
              <a:prstGeom prst="line">
                <a:avLst/>
              </a:prstGeom>
              <a:noFill/>
              <a:ln w="28575" algn="ctr">
                <a:solidFill>
                  <a:srgbClr val="0DA80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" name="Straight Connector 4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704013" y="3625850"/>
                <a:ext cx="361950" cy="333375"/>
              </a:xfrm>
              <a:prstGeom prst="line">
                <a:avLst/>
              </a:prstGeom>
              <a:noFill/>
              <a:ln w="28575" algn="ctr">
                <a:solidFill>
                  <a:srgbClr val="0DA80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Straight Connector 47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829426" y="3813175"/>
                <a:ext cx="361950" cy="333375"/>
              </a:xfrm>
              <a:prstGeom prst="line">
                <a:avLst/>
              </a:prstGeom>
              <a:noFill/>
              <a:ln w="28575" algn="ctr">
                <a:solidFill>
                  <a:srgbClr val="0DA80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7" name="Right Arrow 16"/>
              <p:cNvSpPr/>
              <p:nvPr/>
            </p:nvSpPr>
            <p:spPr bwMode="auto">
              <a:xfrm rot="20584885">
                <a:off x="3308666" y="3942463"/>
                <a:ext cx="3337609" cy="935835"/>
              </a:xfrm>
              <a:prstGeom prst="rightArrow">
                <a:avLst/>
              </a:prstGeom>
              <a:solidFill>
                <a:srgbClr val="12C60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ZA" sz="1800" b="1" u="sng" dirty="0">
                    <a:solidFill>
                      <a:schemeClr val="bg2"/>
                    </a:solidFill>
                  </a:rPr>
                  <a:t>Inter</a:t>
                </a:r>
                <a:r>
                  <a:rPr lang="en-ZA" sz="1800" b="1" dirty="0">
                    <a:solidFill>
                      <a:schemeClr val="bg2"/>
                    </a:solidFill>
                  </a:rPr>
                  <a:t>molecular</a:t>
                </a:r>
              </a:p>
            </p:txBody>
          </p:sp>
          <p:sp>
            <p:nvSpPr>
              <p:cNvPr id="18" name="Right Arrow 17"/>
              <p:cNvSpPr/>
              <p:nvPr/>
            </p:nvSpPr>
            <p:spPr bwMode="auto">
              <a:xfrm rot="19867771" flipH="1">
                <a:off x="5891914" y="1144588"/>
                <a:ext cx="3092003" cy="1053295"/>
              </a:xfrm>
              <a:prstGeom prst="rightArrow">
                <a:avLst>
                  <a:gd name="adj1" fmla="val 50000"/>
                  <a:gd name="adj2" fmla="val 77957"/>
                </a:avLst>
              </a:prstGeom>
              <a:solidFill>
                <a:schemeClr val="bg1">
                  <a:lumMod val="6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ZA" sz="1600" b="1" u="sng" dirty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rPr>
                  <a:t>Intra</a:t>
                </a:r>
                <a:r>
                  <a:rPr lang="en-ZA" sz="1600" b="1" dirty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rPr>
                  <a:t>molecular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Liquids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Boiling Point:</a:t>
            </a:r>
            <a:r>
              <a:rPr lang="en-US"/>
              <a:t> Temperature at which a liquid becomes a gas</a:t>
            </a:r>
          </a:p>
          <a:p>
            <a:pPr>
              <a:buFontTx/>
              <a:buNone/>
            </a:pPr>
            <a:r>
              <a:rPr lang="en-US"/>
              <a:t>* It represents the amount of energy to overcome the intermolecular forces holding the liquid molecules together</a:t>
            </a:r>
          </a:p>
          <a:p>
            <a:pPr>
              <a:buFontTx/>
              <a:buNone/>
            </a:pPr>
            <a:r>
              <a:rPr lang="en-US"/>
              <a:t>* Substances with greater intermolecular forces have higher boiling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ppts\zumdahl\art\370630_la_10_04.gif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31950"/>
            <a:ext cx="7848600" cy="5213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sz="3600"/>
              <a:t>Boiling point is higher for molecules with greater intermolecular forces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809625" y="295275"/>
            <a:ext cx="7327900" cy="595313"/>
          </a:xfrm>
          <a:solidFill>
            <a:srgbClr val="64A2D1">
              <a:alpha val="56862"/>
            </a:srgbClr>
          </a:solidFill>
        </p:spPr>
        <p:txBody>
          <a:bodyPr/>
          <a:lstStyle/>
          <a:p>
            <a:pPr eaLnBrk="1" hangingPunct="1"/>
            <a:r>
              <a:rPr lang="en-US" smtClean="0"/>
              <a:t>Hydrogen Bonding in Ice</a:t>
            </a:r>
          </a:p>
        </p:txBody>
      </p:sp>
      <p:cxnSp>
        <p:nvCxnSpPr>
          <p:cNvPr id="45059" name="Straight Arrow Connector 5"/>
          <p:cNvCxnSpPr>
            <a:cxnSpLocks noChangeShapeType="1"/>
          </p:cNvCxnSpPr>
          <p:nvPr/>
        </p:nvCxnSpPr>
        <p:spPr bwMode="auto">
          <a:xfrm rot="5400000">
            <a:off x="2409032" y="1639094"/>
            <a:ext cx="914400" cy="5667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60" name="Straight Arrow Connector 7"/>
          <p:cNvCxnSpPr>
            <a:cxnSpLocks noChangeShapeType="1"/>
          </p:cNvCxnSpPr>
          <p:nvPr/>
        </p:nvCxnSpPr>
        <p:spPr bwMode="auto">
          <a:xfrm rot="5400000">
            <a:off x="3693319" y="1502569"/>
            <a:ext cx="422275" cy="3476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61" name="Straight Arrow Connector 9"/>
          <p:cNvCxnSpPr>
            <a:cxnSpLocks noChangeShapeType="1"/>
          </p:cNvCxnSpPr>
          <p:nvPr/>
        </p:nvCxnSpPr>
        <p:spPr bwMode="auto">
          <a:xfrm rot="5400000">
            <a:off x="4548982" y="1632744"/>
            <a:ext cx="842962" cy="101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5062" name="Picture 17" descr="File:Hex ice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1270000"/>
            <a:ext cx="5559425" cy="472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763713" y="6049963"/>
            <a:ext cx="5715000" cy="261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100" dirty="0">
                <a:hlinkClick r:id="rId4"/>
              </a:rPr>
              <a:t>http://commons.wikimedia.org/wiki/File:Hex_ice.GIF</a:t>
            </a:r>
            <a:r>
              <a:rPr lang="en-GB" sz="1100" dirty="0"/>
              <a:t>  licence behind image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927225"/>
            <a:ext cx="1550988" cy="708025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</a:rPr>
              <a:t>Hydrogen bonds</a:t>
            </a:r>
            <a:endParaRPr lang="en-GB" sz="2000" dirty="0">
              <a:solidFill>
                <a:schemeClr val="bg2"/>
              </a:solidFill>
            </a:endParaRPr>
          </a:p>
        </p:txBody>
      </p:sp>
      <p:cxnSp>
        <p:nvCxnSpPr>
          <p:cNvPr id="45065" name="Straight Arrow Connector 11"/>
          <p:cNvCxnSpPr>
            <a:cxnSpLocks noChangeShapeType="1"/>
          </p:cNvCxnSpPr>
          <p:nvPr/>
        </p:nvCxnSpPr>
        <p:spPr bwMode="auto">
          <a:xfrm>
            <a:off x="1404938" y="2384425"/>
            <a:ext cx="881062" cy="0"/>
          </a:xfrm>
          <a:prstGeom prst="straightConnector1">
            <a:avLst/>
          </a:prstGeom>
          <a:noFill/>
          <a:ln w="57150" algn="ctr">
            <a:solidFill>
              <a:srgbClr val="FFFF00"/>
            </a:solidFill>
            <a:round/>
            <a:headEnd/>
            <a:tailEnd type="arrow" w="med" len="med"/>
          </a:ln>
        </p:spPr>
      </p:cxnSp>
      <p:cxnSp>
        <p:nvCxnSpPr>
          <p:cNvPr id="45066" name="Straight Arrow Connector 12"/>
          <p:cNvCxnSpPr>
            <a:cxnSpLocks noChangeShapeType="1"/>
          </p:cNvCxnSpPr>
          <p:nvPr/>
        </p:nvCxnSpPr>
        <p:spPr bwMode="auto">
          <a:xfrm>
            <a:off x="1241425" y="2530475"/>
            <a:ext cx="1550988" cy="2041525"/>
          </a:xfrm>
          <a:prstGeom prst="straightConnector1">
            <a:avLst/>
          </a:prstGeom>
          <a:noFill/>
          <a:ln w="57150" algn="ctr">
            <a:solidFill>
              <a:srgbClr val="FFFF00"/>
            </a:solidFill>
            <a:round/>
            <a:headEnd/>
            <a:tailEnd type="arrow" w="med" len="med"/>
          </a:ln>
        </p:spPr>
      </p:cxnSp>
      <p:sp>
        <p:nvSpPr>
          <p:cNvPr id="16" name="TextBox 15"/>
          <p:cNvSpPr txBox="1"/>
          <p:nvPr/>
        </p:nvSpPr>
        <p:spPr>
          <a:xfrm>
            <a:off x="7805738" y="1404938"/>
            <a:ext cx="1419225" cy="706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Oxygen atoms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45068" name="Straight Arrow Connector 17"/>
          <p:cNvCxnSpPr>
            <a:cxnSpLocks noChangeShapeType="1"/>
          </p:cNvCxnSpPr>
          <p:nvPr/>
        </p:nvCxnSpPr>
        <p:spPr bwMode="auto">
          <a:xfrm flipH="1">
            <a:off x="6515100" y="1633538"/>
            <a:ext cx="1273175" cy="228600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45069" name="Straight Arrow Connector 18"/>
          <p:cNvCxnSpPr>
            <a:cxnSpLocks noChangeShapeType="1"/>
          </p:cNvCxnSpPr>
          <p:nvPr/>
        </p:nvCxnSpPr>
        <p:spPr bwMode="auto">
          <a:xfrm flipH="1">
            <a:off x="6824663" y="2073275"/>
            <a:ext cx="1028700" cy="1812925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3" name="TextBox 22"/>
          <p:cNvSpPr txBox="1"/>
          <p:nvPr/>
        </p:nvSpPr>
        <p:spPr>
          <a:xfrm>
            <a:off x="7299325" y="5280025"/>
            <a:ext cx="1573213" cy="708025"/>
          </a:xfrm>
          <a:prstGeom prst="rect">
            <a:avLst/>
          </a:prstGeom>
          <a:solidFill>
            <a:srgbClr val="0F01BF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Hydrogen atoms</a:t>
            </a:r>
            <a:endParaRPr lang="en-GB" sz="2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 flipV="1">
            <a:off x="6824663" y="4995863"/>
            <a:ext cx="571500" cy="3429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 flipV="1">
            <a:off x="5143500" y="5748338"/>
            <a:ext cx="2205038" cy="476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98160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25220" y="1099877"/>
            <a:ext cx="38100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Ion - dipole forces- </a:t>
            </a:r>
          </a:p>
          <a:p>
            <a:pPr eaLnBrk="1" hangingPunct="1"/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arise from the attraction between an </a:t>
            </a:r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ion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 and the oppositely charged pole of a </a:t>
            </a:r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polar molecule</a:t>
            </a:r>
          </a:p>
          <a:p>
            <a:pPr eaLnBrk="1" hangingPunct="1"/>
            <a:r>
              <a:rPr lang="en-US" sz="2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Ionic</a:t>
            </a:r>
            <a:r>
              <a:rPr lang="en-US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substance (sodium chloride) dissolving in a </a:t>
            </a:r>
            <a:r>
              <a:rPr lang="en-US" sz="2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polar</a:t>
            </a:r>
            <a:r>
              <a:rPr lang="en-US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solvent (water)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7107" name="AutoShape 3"/>
          <p:cNvSpPr>
            <a:spLocks noChangeArrowheads="1"/>
          </p:cNvSpPr>
          <p:nvPr>
            <p:ph type="title"/>
          </p:nvPr>
        </p:nvSpPr>
        <p:spPr>
          <a:xfrm>
            <a:off x="685800" y="215900"/>
            <a:ext cx="7772400" cy="631825"/>
          </a:xfrm>
          <a:prstGeom prst="roundRect">
            <a:avLst>
              <a:gd name="adj" fmla="val 16667"/>
            </a:avLst>
          </a:prstGeom>
          <a:solidFill>
            <a:srgbClr val="FFAB48"/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3600" smtClean="0">
                <a:solidFill>
                  <a:srgbClr val="12C603"/>
                </a:solidFill>
                <a:latin typeface="Verdana" panose="020B0604030504040204" pitchFamily="34" charset="0"/>
              </a:rPr>
              <a:t>Ion-Dipole Forces</a:t>
            </a:r>
            <a:endParaRPr lang="en-US" sz="2000" smtClean="0">
              <a:latin typeface="Verdana" panose="020B0604030504040204" pitchFamily="34" charset="0"/>
            </a:endParaRPr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 rot="2806073">
            <a:off x="4539457" y="1412081"/>
            <a:ext cx="1817688" cy="1558925"/>
            <a:chOff x="3143" y="659"/>
            <a:chExt cx="1145" cy="982"/>
          </a:xfrm>
        </p:grpSpPr>
        <p:sp>
          <p:nvSpPr>
            <p:cNvPr id="36869" name="Oval 5"/>
            <p:cNvSpPr>
              <a:spLocks noChangeArrowheads="1"/>
            </p:cNvSpPr>
            <p:nvPr/>
          </p:nvSpPr>
          <p:spPr bwMode="auto">
            <a:xfrm>
              <a:off x="3359" y="761"/>
              <a:ext cx="751" cy="742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</a:t>
              </a:r>
            </a:p>
          </p:txBody>
        </p:sp>
        <p:sp>
          <p:nvSpPr>
            <p:cNvPr id="47127" name="Rectangle 6"/>
            <p:cNvSpPr>
              <a:spLocks noChangeArrowheads="1"/>
            </p:cNvSpPr>
            <p:nvPr/>
          </p:nvSpPr>
          <p:spPr bwMode="auto">
            <a:xfrm>
              <a:off x="3098" y="997"/>
              <a:ext cx="38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sz="2800" b="1">
                  <a:solidFill>
                    <a:srgbClr val="FF0000"/>
                  </a:solidFill>
                  <a:effectLst/>
                  <a:latin typeface="Times" panose="02020603050405020304" pitchFamily="18" charset="0"/>
                  <a:sym typeface="Symbol" panose="05050102010706020507" pitchFamily="18" charset="2"/>
                </a:rPr>
                <a:t>+</a:t>
              </a:r>
              <a:endParaRPr lang="en-US" sz="4000" b="1">
                <a:solidFill>
                  <a:srgbClr val="01AB00"/>
                </a:solidFill>
                <a:effectLst/>
                <a:latin typeface="Times" panose="02020603050405020304" pitchFamily="18" charset="0"/>
              </a:endParaRPr>
            </a:p>
          </p:txBody>
        </p:sp>
        <p:sp>
          <p:nvSpPr>
            <p:cNvPr id="47128" name="Rectangle 7"/>
            <p:cNvSpPr>
              <a:spLocks noChangeArrowheads="1"/>
            </p:cNvSpPr>
            <p:nvPr/>
          </p:nvSpPr>
          <p:spPr bwMode="auto">
            <a:xfrm>
              <a:off x="3933" y="913"/>
              <a:ext cx="355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sz="2800" b="1">
                  <a:solidFill>
                    <a:schemeClr val="tx1"/>
                  </a:solidFill>
                  <a:effectLst/>
                  <a:latin typeface="Times" panose="02020603050405020304" pitchFamily="18" charset="0"/>
                  <a:sym typeface="Symbol" panose="05050102010706020507" pitchFamily="18" charset="2"/>
                </a:rPr>
                <a:t></a:t>
              </a:r>
              <a:r>
                <a:rPr lang="en-US" sz="4400" b="1">
                  <a:solidFill>
                    <a:schemeClr val="tx1"/>
                  </a:solidFill>
                  <a:effectLst/>
                  <a:latin typeface="Times" panose="02020603050405020304" pitchFamily="18" charset="0"/>
                  <a:sym typeface="Symbol" panose="05050102010706020507" pitchFamily="18" charset="2"/>
                </a:rPr>
                <a:t>-</a:t>
              </a:r>
              <a:endParaRPr lang="en-US" sz="4000" b="1">
                <a:solidFill>
                  <a:srgbClr val="01AB00"/>
                </a:solidFill>
                <a:effectLst/>
                <a:latin typeface="Times" panose="02020603050405020304" pitchFamily="18" charset="0"/>
              </a:endParaRPr>
            </a:p>
          </p:txBody>
        </p:sp>
        <p:sp>
          <p:nvSpPr>
            <p:cNvPr id="36872" name="Oval 8"/>
            <p:cNvSpPr>
              <a:spLocks noChangeArrowheads="1"/>
            </p:cNvSpPr>
            <p:nvPr/>
          </p:nvSpPr>
          <p:spPr bwMode="auto">
            <a:xfrm>
              <a:off x="3283" y="630"/>
              <a:ext cx="292" cy="308"/>
            </a:xfrm>
            <a:prstGeom prst="ellipse">
              <a:avLst/>
            </a:prstGeom>
            <a:solidFill>
              <a:srgbClr val="FF1C16">
                <a:alpha val="97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</a:t>
              </a:r>
            </a:p>
          </p:txBody>
        </p:sp>
        <p:sp>
          <p:nvSpPr>
            <p:cNvPr id="36873" name="Oval 9"/>
            <p:cNvSpPr>
              <a:spLocks noChangeArrowheads="1"/>
            </p:cNvSpPr>
            <p:nvPr/>
          </p:nvSpPr>
          <p:spPr bwMode="auto">
            <a:xfrm>
              <a:off x="3255" y="1302"/>
              <a:ext cx="292" cy="308"/>
            </a:xfrm>
            <a:prstGeom prst="ellipse">
              <a:avLst/>
            </a:prstGeom>
            <a:solidFill>
              <a:srgbClr val="FF1C16">
                <a:alpha val="97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</a:t>
              </a:r>
            </a:p>
          </p:txBody>
        </p:sp>
      </p:grp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5975350" y="2817813"/>
            <a:ext cx="303213" cy="330200"/>
          </a:xfrm>
          <a:prstGeom prst="line">
            <a:avLst/>
          </a:prstGeom>
          <a:noFill/>
          <a:ln w="76200">
            <a:solidFill>
              <a:srgbClr val="12C603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/>
          </a:p>
        </p:txBody>
      </p:sp>
      <p:grpSp>
        <p:nvGrpSpPr>
          <p:cNvPr id="47110" name="Group 17"/>
          <p:cNvGrpSpPr>
            <a:grpSpLocks/>
          </p:cNvGrpSpPr>
          <p:nvPr/>
        </p:nvGrpSpPr>
        <p:grpSpPr bwMode="auto">
          <a:xfrm rot="-2814492">
            <a:off x="4418806" y="4013994"/>
            <a:ext cx="1763713" cy="1558925"/>
            <a:chOff x="3143" y="659"/>
            <a:chExt cx="1145" cy="982"/>
          </a:xfrm>
        </p:grpSpPr>
        <p:sp>
          <p:nvSpPr>
            <p:cNvPr id="36882" name="Oval 18"/>
            <p:cNvSpPr>
              <a:spLocks noChangeArrowheads="1"/>
            </p:cNvSpPr>
            <p:nvPr/>
          </p:nvSpPr>
          <p:spPr bwMode="auto">
            <a:xfrm>
              <a:off x="3410" y="788"/>
              <a:ext cx="751" cy="742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</a:t>
              </a:r>
            </a:p>
          </p:txBody>
        </p:sp>
        <p:sp>
          <p:nvSpPr>
            <p:cNvPr id="47122" name="Rectangle 19"/>
            <p:cNvSpPr>
              <a:spLocks noChangeArrowheads="1"/>
            </p:cNvSpPr>
            <p:nvPr/>
          </p:nvSpPr>
          <p:spPr bwMode="auto">
            <a:xfrm>
              <a:off x="3143" y="1038"/>
              <a:ext cx="38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sz="2800" b="1">
                  <a:solidFill>
                    <a:srgbClr val="FF0000"/>
                  </a:solidFill>
                  <a:effectLst/>
                  <a:latin typeface="Times" panose="02020603050405020304" pitchFamily="18" charset="0"/>
                  <a:sym typeface="Symbol" panose="05050102010706020507" pitchFamily="18" charset="2"/>
                </a:rPr>
                <a:t>+</a:t>
              </a:r>
              <a:endParaRPr lang="en-US" sz="4000" b="1">
                <a:solidFill>
                  <a:srgbClr val="01AB00"/>
                </a:solidFill>
                <a:effectLst/>
                <a:latin typeface="Times" panose="02020603050405020304" pitchFamily="18" charset="0"/>
              </a:endParaRPr>
            </a:p>
          </p:txBody>
        </p:sp>
        <p:sp>
          <p:nvSpPr>
            <p:cNvPr id="47123" name="Rectangle 20"/>
            <p:cNvSpPr>
              <a:spLocks noChangeArrowheads="1"/>
            </p:cNvSpPr>
            <p:nvPr/>
          </p:nvSpPr>
          <p:spPr bwMode="auto">
            <a:xfrm>
              <a:off x="3933" y="913"/>
              <a:ext cx="355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sz="2800" b="1">
                  <a:solidFill>
                    <a:schemeClr val="tx1"/>
                  </a:solidFill>
                  <a:effectLst/>
                  <a:latin typeface="Times" panose="02020603050405020304" pitchFamily="18" charset="0"/>
                  <a:sym typeface="Symbol" panose="05050102010706020507" pitchFamily="18" charset="2"/>
                </a:rPr>
                <a:t></a:t>
              </a:r>
              <a:r>
                <a:rPr lang="en-US" sz="4400" b="1">
                  <a:solidFill>
                    <a:schemeClr val="tx1"/>
                  </a:solidFill>
                  <a:effectLst/>
                  <a:latin typeface="Times" panose="02020603050405020304" pitchFamily="18" charset="0"/>
                  <a:sym typeface="Symbol" panose="05050102010706020507" pitchFamily="18" charset="2"/>
                </a:rPr>
                <a:t>-</a:t>
              </a:r>
              <a:endParaRPr lang="en-US" sz="4000" b="1">
                <a:solidFill>
                  <a:srgbClr val="01AB00"/>
                </a:solidFill>
                <a:effectLst/>
                <a:latin typeface="Times" panose="02020603050405020304" pitchFamily="18" charset="0"/>
              </a:endParaRPr>
            </a:p>
          </p:txBody>
        </p:sp>
        <p:sp>
          <p:nvSpPr>
            <p:cNvPr id="36885" name="Oval 21"/>
            <p:cNvSpPr>
              <a:spLocks noChangeArrowheads="1"/>
            </p:cNvSpPr>
            <p:nvPr/>
          </p:nvSpPr>
          <p:spPr bwMode="auto">
            <a:xfrm>
              <a:off x="3328" y="658"/>
              <a:ext cx="301" cy="308"/>
            </a:xfrm>
            <a:prstGeom prst="ellipse">
              <a:avLst/>
            </a:prstGeom>
            <a:solidFill>
              <a:srgbClr val="FF1C16">
                <a:alpha val="97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</a:t>
              </a:r>
            </a:p>
          </p:txBody>
        </p:sp>
        <p:sp>
          <p:nvSpPr>
            <p:cNvPr id="36886" name="Oval 22"/>
            <p:cNvSpPr>
              <a:spLocks noChangeArrowheads="1"/>
            </p:cNvSpPr>
            <p:nvPr/>
          </p:nvSpPr>
          <p:spPr bwMode="auto">
            <a:xfrm>
              <a:off x="3302" y="1331"/>
              <a:ext cx="296" cy="308"/>
            </a:xfrm>
            <a:prstGeom prst="ellipse">
              <a:avLst/>
            </a:prstGeom>
            <a:solidFill>
              <a:srgbClr val="FF1C16">
                <a:alpha val="97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</a:t>
              </a:r>
            </a:p>
          </p:txBody>
        </p:sp>
      </p:grpSp>
      <p:sp>
        <p:nvSpPr>
          <p:cNvPr id="36887" name="Line 23"/>
          <p:cNvSpPr>
            <a:spLocks noChangeShapeType="1"/>
          </p:cNvSpPr>
          <p:nvPr/>
        </p:nvSpPr>
        <p:spPr bwMode="auto">
          <a:xfrm flipV="1">
            <a:off x="5905500" y="3730625"/>
            <a:ext cx="388938" cy="454025"/>
          </a:xfrm>
          <a:prstGeom prst="line">
            <a:avLst/>
          </a:prstGeom>
          <a:noFill/>
          <a:ln w="76200">
            <a:solidFill>
              <a:srgbClr val="12C603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/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6450013" y="4687888"/>
            <a:ext cx="2132012" cy="831850"/>
          </a:xfrm>
          <a:prstGeom prst="rect">
            <a:avLst/>
          </a:prstGeom>
          <a:solidFill>
            <a:srgbClr val="64A2D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Example:</a:t>
            </a:r>
          </a:p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pres?slideindex=2&amp;slidetitle=Dissolution"/>
              </a:rPr>
              <a:t>Salt &amp; Water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13" name="Oval 30"/>
          <p:cNvSpPr>
            <a:spLocks noChangeArrowheads="1"/>
          </p:cNvSpPr>
          <p:nvPr/>
        </p:nvSpPr>
        <p:spPr bwMode="auto">
          <a:xfrm>
            <a:off x="6202363" y="3167063"/>
            <a:ext cx="641350" cy="582612"/>
          </a:xfrm>
          <a:prstGeom prst="ellipse">
            <a:avLst/>
          </a:prstGeom>
          <a:gradFill rotWithShape="0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US" b="1" baseline="50000">
                <a:solidFill>
                  <a:srgbClr val="000000"/>
                </a:solidFill>
                <a:effectLst/>
                <a:latin typeface="Times" panose="02020603050405020304" pitchFamily="18" charset="0"/>
              </a:rPr>
              <a:t>+</a:t>
            </a:r>
            <a:endParaRPr lang="en-US"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grpSp>
        <p:nvGrpSpPr>
          <p:cNvPr id="47114" name="Group 32"/>
          <p:cNvGrpSpPr>
            <a:grpSpLocks/>
          </p:cNvGrpSpPr>
          <p:nvPr/>
        </p:nvGrpSpPr>
        <p:grpSpPr bwMode="auto">
          <a:xfrm rot="10778601" flipV="1">
            <a:off x="7254875" y="2536825"/>
            <a:ext cx="1889125" cy="1604963"/>
            <a:chOff x="3144" y="692"/>
            <a:chExt cx="1190" cy="982"/>
          </a:xfrm>
        </p:grpSpPr>
        <p:sp>
          <p:nvSpPr>
            <p:cNvPr id="36897" name="Oval 33"/>
            <p:cNvSpPr>
              <a:spLocks noChangeArrowheads="1"/>
            </p:cNvSpPr>
            <p:nvPr/>
          </p:nvSpPr>
          <p:spPr bwMode="auto">
            <a:xfrm>
              <a:off x="3427" y="833"/>
              <a:ext cx="751" cy="742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</a:t>
              </a:r>
            </a:p>
          </p:txBody>
        </p:sp>
        <p:sp>
          <p:nvSpPr>
            <p:cNvPr id="47117" name="Rectangle 34"/>
            <p:cNvSpPr>
              <a:spLocks noChangeArrowheads="1"/>
            </p:cNvSpPr>
            <p:nvPr/>
          </p:nvSpPr>
          <p:spPr bwMode="auto">
            <a:xfrm>
              <a:off x="3144" y="988"/>
              <a:ext cx="387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sz="2800" b="1">
                  <a:solidFill>
                    <a:srgbClr val="FF0000"/>
                  </a:solidFill>
                  <a:effectLst/>
                  <a:latin typeface="Times" panose="02020603050405020304" pitchFamily="18" charset="0"/>
                  <a:sym typeface="Symbol" panose="05050102010706020507" pitchFamily="18" charset="2"/>
                </a:rPr>
                <a:t>+</a:t>
              </a:r>
              <a:endParaRPr lang="en-US" sz="4000" b="1">
                <a:solidFill>
                  <a:srgbClr val="01AB00"/>
                </a:solidFill>
                <a:effectLst/>
                <a:latin typeface="Times" panose="02020603050405020304" pitchFamily="18" charset="0"/>
              </a:endParaRPr>
            </a:p>
          </p:txBody>
        </p:sp>
        <p:sp>
          <p:nvSpPr>
            <p:cNvPr id="47118" name="Rectangle 35"/>
            <p:cNvSpPr>
              <a:spLocks noChangeArrowheads="1"/>
            </p:cNvSpPr>
            <p:nvPr/>
          </p:nvSpPr>
          <p:spPr bwMode="auto">
            <a:xfrm>
              <a:off x="3979" y="985"/>
              <a:ext cx="355" cy="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sz="2800" b="1">
                  <a:solidFill>
                    <a:schemeClr val="tx1"/>
                  </a:solidFill>
                  <a:effectLst/>
                  <a:latin typeface="Times" panose="02020603050405020304" pitchFamily="18" charset="0"/>
                  <a:sym typeface="Symbol" panose="05050102010706020507" pitchFamily="18" charset="2"/>
                </a:rPr>
                <a:t></a:t>
              </a:r>
              <a:r>
                <a:rPr lang="en-US" sz="4400" b="1">
                  <a:solidFill>
                    <a:schemeClr val="tx1"/>
                  </a:solidFill>
                  <a:effectLst/>
                  <a:latin typeface="Times" panose="02020603050405020304" pitchFamily="18" charset="0"/>
                  <a:sym typeface="Symbol" panose="05050102010706020507" pitchFamily="18" charset="2"/>
                </a:rPr>
                <a:t>-</a:t>
              </a:r>
              <a:endParaRPr lang="en-US" sz="4000" b="1">
                <a:solidFill>
                  <a:srgbClr val="01AB00"/>
                </a:solidFill>
                <a:effectLst/>
                <a:latin typeface="Times" panose="02020603050405020304" pitchFamily="18" charset="0"/>
              </a:endParaRPr>
            </a:p>
          </p:txBody>
        </p:sp>
        <p:sp>
          <p:nvSpPr>
            <p:cNvPr id="36900" name="Oval 36"/>
            <p:cNvSpPr>
              <a:spLocks noChangeArrowheads="1"/>
            </p:cNvSpPr>
            <p:nvPr/>
          </p:nvSpPr>
          <p:spPr bwMode="auto">
            <a:xfrm>
              <a:off x="3351" y="692"/>
              <a:ext cx="292" cy="308"/>
            </a:xfrm>
            <a:prstGeom prst="ellipse">
              <a:avLst/>
            </a:prstGeom>
            <a:solidFill>
              <a:srgbClr val="FF1C16">
                <a:alpha val="97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</a:t>
              </a:r>
            </a:p>
          </p:txBody>
        </p:sp>
        <p:sp>
          <p:nvSpPr>
            <p:cNvPr id="36901" name="Oval 37"/>
            <p:cNvSpPr>
              <a:spLocks noChangeArrowheads="1"/>
            </p:cNvSpPr>
            <p:nvPr/>
          </p:nvSpPr>
          <p:spPr bwMode="auto">
            <a:xfrm>
              <a:off x="3302" y="1366"/>
              <a:ext cx="292" cy="308"/>
            </a:xfrm>
            <a:prstGeom prst="ellipse">
              <a:avLst/>
            </a:prstGeom>
            <a:solidFill>
              <a:srgbClr val="FF1C16">
                <a:alpha val="97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</a:t>
              </a:r>
            </a:p>
          </p:txBody>
        </p:sp>
      </p:grp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6873875" y="3452813"/>
            <a:ext cx="455613" cy="0"/>
          </a:xfrm>
          <a:prstGeom prst="line">
            <a:avLst/>
          </a:prstGeom>
          <a:noFill/>
          <a:ln w="76200">
            <a:solidFill>
              <a:srgbClr val="12C603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6460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6050"/>
            <a:ext cx="7772400" cy="692150"/>
          </a:xfrm>
          <a:solidFill>
            <a:srgbClr val="6AE9E9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Dissolution (dissolving)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990600"/>
            <a:ext cx="38100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Salt (NaCl) dissolves in water spontaneously.</a:t>
            </a:r>
          </a:p>
        </p:txBody>
      </p:sp>
      <p:pic>
        <p:nvPicPr>
          <p:cNvPr id="5325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5624513"/>
            <a:ext cx="18415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3253" name="Group 33"/>
          <p:cNvGrpSpPr>
            <a:grpSpLocks/>
          </p:cNvGrpSpPr>
          <p:nvPr/>
        </p:nvGrpSpPr>
        <p:grpSpPr bwMode="auto">
          <a:xfrm>
            <a:off x="3614738" y="2819400"/>
            <a:ext cx="1458912" cy="396875"/>
            <a:chOff x="912" y="2784"/>
            <a:chExt cx="919" cy="250"/>
          </a:xfrm>
        </p:grpSpPr>
        <p:grpSp>
          <p:nvGrpSpPr>
            <p:cNvPr id="53363" name="Group 32"/>
            <p:cNvGrpSpPr>
              <a:grpSpLocks/>
            </p:cNvGrpSpPr>
            <p:nvPr/>
          </p:nvGrpSpPr>
          <p:grpSpPr bwMode="auto">
            <a:xfrm>
              <a:off x="912" y="2784"/>
              <a:ext cx="919" cy="250"/>
              <a:chOff x="912" y="2784"/>
              <a:chExt cx="919" cy="250"/>
            </a:xfrm>
          </p:grpSpPr>
          <p:sp>
            <p:nvSpPr>
              <p:cNvPr id="3096" name="Oval 15"/>
              <p:cNvSpPr>
                <a:spLocks noChangeArrowheads="1"/>
              </p:cNvSpPr>
              <p:nvPr/>
            </p:nvSpPr>
            <p:spPr bwMode="auto">
              <a:xfrm>
                <a:off x="912" y="2784"/>
                <a:ext cx="847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ZA"/>
              </a:p>
            </p:txBody>
          </p:sp>
          <p:sp>
            <p:nvSpPr>
              <p:cNvPr id="3097" name="Rectangle 17"/>
              <p:cNvSpPr>
                <a:spLocks noChangeArrowheads="1"/>
              </p:cNvSpPr>
              <p:nvPr/>
            </p:nvSpPr>
            <p:spPr bwMode="auto">
              <a:xfrm>
                <a:off x="1440" y="2784"/>
                <a:ext cx="39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000" b="1">
                    <a:sym typeface="Symbol" pitchFamily="18" charset="2"/>
                  </a:rPr>
                  <a:t>-</a:t>
                </a:r>
                <a:endParaRPr lang="en-US" sz="4000" b="1">
                  <a:solidFill>
                    <a:srgbClr val="01AB00"/>
                  </a:solidFill>
                </a:endParaRPr>
              </a:p>
            </p:txBody>
          </p:sp>
        </p:grpSp>
        <p:sp>
          <p:nvSpPr>
            <p:cNvPr id="3095" name="AutoShape 29"/>
            <p:cNvSpPr>
              <a:spLocks noChangeArrowheads="1"/>
            </p:cNvSpPr>
            <p:nvPr/>
          </p:nvSpPr>
          <p:spPr bwMode="auto">
            <a:xfrm flipH="1">
              <a:off x="912" y="2784"/>
              <a:ext cx="432" cy="240"/>
            </a:xfrm>
            <a:prstGeom prst="flowChartDelay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ym typeface="Symbol" pitchFamily="18" charset="2"/>
                </a:rPr>
                <a:t></a:t>
              </a:r>
              <a:r>
                <a:rPr lang="en-US"/>
                <a:t>+</a:t>
              </a:r>
            </a:p>
          </p:txBody>
        </p:sp>
      </p:grpSp>
      <p:sp>
        <p:nvSpPr>
          <p:cNvPr id="3081" name="Oval 34"/>
          <p:cNvSpPr>
            <a:spLocks noChangeArrowheads="1"/>
          </p:cNvSpPr>
          <p:nvPr/>
        </p:nvSpPr>
        <p:spPr bwMode="auto">
          <a:xfrm>
            <a:off x="2209800" y="4495800"/>
            <a:ext cx="1524000" cy="1447800"/>
          </a:xfrm>
          <a:prstGeom prst="ellipse">
            <a:avLst/>
          </a:prstGeom>
          <a:gradFill rotWithShape="0">
            <a:gsLst>
              <a:gs pos="0">
                <a:srgbClr val="020299"/>
              </a:gs>
              <a:gs pos="100000">
                <a:srgbClr val="0DDF05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600" b="1"/>
              <a:t>Cl</a:t>
            </a:r>
            <a:r>
              <a:rPr lang="en-US" sz="4800" b="1" baseline="30000"/>
              <a:t>-</a:t>
            </a:r>
            <a:endParaRPr lang="en-US" baseline="30000"/>
          </a:p>
        </p:txBody>
      </p:sp>
      <p:sp>
        <p:nvSpPr>
          <p:cNvPr id="3082" name="Oval 35"/>
          <p:cNvSpPr>
            <a:spLocks noChangeArrowheads="1"/>
          </p:cNvSpPr>
          <p:nvPr/>
        </p:nvSpPr>
        <p:spPr bwMode="auto">
          <a:xfrm>
            <a:off x="1600200" y="4876800"/>
            <a:ext cx="609600" cy="609600"/>
          </a:xfrm>
          <a:prstGeom prst="ellipse">
            <a:avLst/>
          </a:prstGeom>
          <a:gradFill rotWithShape="0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1"/>
              <a:t>Na</a:t>
            </a:r>
            <a:r>
              <a:rPr lang="en-US" b="1" baseline="30000"/>
              <a:t>+</a:t>
            </a:r>
            <a:endParaRPr lang="en-US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 rot="3608708">
            <a:off x="535781" y="4569619"/>
            <a:ext cx="1458913" cy="396875"/>
            <a:chOff x="912" y="2784"/>
            <a:chExt cx="919" cy="250"/>
          </a:xfrm>
        </p:grpSpPr>
        <p:grpSp>
          <p:nvGrpSpPr>
            <p:cNvPr id="53359" name="Group 37"/>
            <p:cNvGrpSpPr>
              <a:grpSpLocks/>
            </p:cNvGrpSpPr>
            <p:nvPr/>
          </p:nvGrpSpPr>
          <p:grpSpPr bwMode="auto">
            <a:xfrm>
              <a:off x="912" y="2784"/>
              <a:ext cx="919" cy="250"/>
              <a:chOff x="912" y="2784"/>
              <a:chExt cx="919" cy="250"/>
            </a:xfrm>
          </p:grpSpPr>
          <p:sp>
            <p:nvSpPr>
              <p:cNvPr id="3092" name="Oval 38"/>
              <p:cNvSpPr>
                <a:spLocks noChangeArrowheads="1"/>
              </p:cNvSpPr>
              <p:nvPr/>
            </p:nvSpPr>
            <p:spPr bwMode="auto">
              <a:xfrm>
                <a:off x="912" y="2784"/>
                <a:ext cx="847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ZA"/>
              </a:p>
            </p:txBody>
          </p:sp>
          <p:sp>
            <p:nvSpPr>
              <p:cNvPr id="3093" name="Rectangle 39"/>
              <p:cNvSpPr>
                <a:spLocks noChangeArrowheads="1"/>
              </p:cNvSpPr>
              <p:nvPr/>
            </p:nvSpPr>
            <p:spPr bwMode="auto">
              <a:xfrm>
                <a:off x="1435" y="2785"/>
                <a:ext cx="39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000" b="1">
                    <a:sym typeface="Symbol" pitchFamily="18" charset="2"/>
                  </a:rPr>
                  <a:t>-</a:t>
                </a:r>
                <a:endParaRPr lang="en-US" sz="4000" b="1">
                  <a:solidFill>
                    <a:srgbClr val="01AB00"/>
                  </a:solidFill>
                </a:endParaRPr>
              </a:p>
            </p:txBody>
          </p:sp>
        </p:grpSp>
        <p:sp>
          <p:nvSpPr>
            <p:cNvPr id="3091" name="AutoShape 40"/>
            <p:cNvSpPr>
              <a:spLocks noChangeArrowheads="1"/>
            </p:cNvSpPr>
            <p:nvPr/>
          </p:nvSpPr>
          <p:spPr bwMode="auto">
            <a:xfrm flipH="1">
              <a:off x="906" y="2787"/>
              <a:ext cx="432" cy="240"/>
            </a:xfrm>
            <a:prstGeom prst="flowChartDelay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ym typeface="Symbol" pitchFamily="18" charset="2"/>
                </a:rPr>
                <a:t></a:t>
              </a:r>
              <a:r>
                <a:rPr lang="en-US"/>
                <a:t>+</a:t>
              </a:r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 rot="-1565959">
            <a:off x="3505200" y="4419600"/>
            <a:ext cx="1458913" cy="396875"/>
            <a:chOff x="912" y="2784"/>
            <a:chExt cx="919" cy="250"/>
          </a:xfrm>
        </p:grpSpPr>
        <p:grpSp>
          <p:nvGrpSpPr>
            <p:cNvPr id="53355" name="Group 42"/>
            <p:cNvGrpSpPr>
              <a:grpSpLocks/>
            </p:cNvGrpSpPr>
            <p:nvPr/>
          </p:nvGrpSpPr>
          <p:grpSpPr bwMode="auto">
            <a:xfrm>
              <a:off x="912" y="2784"/>
              <a:ext cx="919" cy="250"/>
              <a:chOff x="912" y="2784"/>
              <a:chExt cx="919" cy="250"/>
            </a:xfrm>
          </p:grpSpPr>
          <p:sp>
            <p:nvSpPr>
              <p:cNvPr id="3088" name="Oval 43"/>
              <p:cNvSpPr>
                <a:spLocks noChangeArrowheads="1"/>
              </p:cNvSpPr>
              <p:nvPr/>
            </p:nvSpPr>
            <p:spPr bwMode="auto">
              <a:xfrm>
                <a:off x="912" y="2783"/>
                <a:ext cx="847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ZA"/>
              </a:p>
            </p:txBody>
          </p:sp>
          <p:sp>
            <p:nvSpPr>
              <p:cNvPr id="3089" name="Rectangle 44"/>
              <p:cNvSpPr>
                <a:spLocks noChangeArrowheads="1"/>
              </p:cNvSpPr>
              <p:nvPr/>
            </p:nvSpPr>
            <p:spPr bwMode="auto">
              <a:xfrm>
                <a:off x="1440" y="2782"/>
                <a:ext cx="39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000" b="1">
                    <a:sym typeface="Symbol" pitchFamily="18" charset="2"/>
                  </a:rPr>
                  <a:t>-</a:t>
                </a:r>
                <a:endParaRPr lang="en-US" sz="4000" b="1">
                  <a:solidFill>
                    <a:srgbClr val="01AB00"/>
                  </a:solidFill>
                </a:endParaRPr>
              </a:p>
            </p:txBody>
          </p:sp>
        </p:grpSp>
        <p:sp>
          <p:nvSpPr>
            <p:cNvPr id="3087" name="AutoShape 45"/>
            <p:cNvSpPr>
              <a:spLocks noChangeArrowheads="1"/>
            </p:cNvSpPr>
            <p:nvPr/>
          </p:nvSpPr>
          <p:spPr bwMode="auto">
            <a:xfrm flipH="1">
              <a:off x="909" y="2780"/>
              <a:ext cx="432" cy="240"/>
            </a:xfrm>
            <a:prstGeom prst="flowChartDelay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sym typeface="Symbol" pitchFamily="18" charset="2"/>
                </a:rPr>
                <a:t></a:t>
              </a:r>
              <a:r>
                <a:rPr lang="en-US"/>
                <a:t>+</a:t>
              </a:r>
            </a:p>
          </p:txBody>
        </p:sp>
      </p:grpSp>
      <p:sp>
        <p:nvSpPr>
          <p:cNvPr id="3085" name="Text Box 46"/>
          <p:cNvSpPr txBox="1">
            <a:spLocks noChangeArrowheads="1"/>
          </p:cNvSpPr>
          <p:nvPr/>
        </p:nvSpPr>
        <p:spPr bwMode="auto">
          <a:xfrm>
            <a:off x="217488" y="6035675"/>
            <a:ext cx="701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The </a:t>
            </a:r>
            <a:r>
              <a:rPr lang="en-US" b="1" dirty="0"/>
              <a:t>charged ends</a:t>
            </a:r>
            <a:r>
              <a:rPr lang="en-US" dirty="0"/>
              <a:t> of the dipole would be </a:t>
            </a:r>
            <a:r>
              <a:rPr lang="en-US" b="1" dirty="0"/>
              <a:t>attracted</a:t>
            </a:r>
            <a:r>
              <a:rPr lang="en-US" dirty="0"/>
              <a:t> to the </a:t>
            </a:r>
            <a:r>
              <a:rPr lang="en-US" b="1" dirty="0"/>
              <a:t>opposite charge on the ionic solid.</a:t>
            </a:r>
          </a:p>
        </p:txBody>
      </p:sp>
      <p:sp>
        <p:nvSpPr>
          <p:cNvPr id="53259" name="Text Box 5"/>
          <p:cNvSpPr txBox="1">
            <a:spLocks noChangeArrowheads="1"/>
          </p:cNvSpPr>
          <p:nvPr/>
        </p:nvSpPr>
        <p:spPr bwMode="auto">
          <a:xfrm>
            <a:off x="2132013" y="274955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effectLst/>
                <a:latin typeface="Times" panose="02020603050405020304" pitchFamily="18" charset="0"/>
              </a:rPr>
              <a:t>O</a:t>
            </a:r>
            <a:endParaRPr lang="en-US"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3260" name="Text Box 6"/>
          <p:cNvSpPr txBox="1">
            <a:spLocks noChangeArrowheads="1"/>
          </p:cNvSpPr>
          <p:nvPr/>
        </p:nvSpPr>
        <p:spPr bwMode="auto">
          <a:xfrm>
            <a:off x="1363663" y="18415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effectLst/>
                <a:latin typeface="Times" panose="02020603050405020304" pitchFamily="18" charset="0"/>
              </a:rPr>
              <a:t>H</a:t>
            </a:r>
            <a:endParaRPr lang="en-US"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3261" name="Text Box 7"/>
          <p:cNvSpPr txBox="1">
            <a:spLocks noChangeArrowheads="1"/>
          </p:cNvSpPr>
          <p:nvPr/>
        </p:nvSpPr>
        <p:spPr bwMode="auto">
          <a:xfrm>
            <a:off x="1416050" y="3679825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effectLst/>
                <a:latin typeface="Times" panose="02020603050405020304" pitchFamily="18" charset="0"/>
              </a:rPr>
              <a:t>H</a:t>
            </a:r>
            <a:endParaRPr lang="en-US"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  <p:grpSp>
        <p:nvGrpSpPr>
          <p:cNvPr id="53262" name="Group 13"/>
          <p:cNvGrpSpPr>
            <a:grpSpLocks/>
          </p:cNvGrpSpPr>
          <p:nvPr/>
        </p:nvGrpSpPr>
        <p:grpSpPr bwMode="auto">
          <a:xfrm>
            <a:off x="1444625" y="1895475"/>
            <a:ext cx="1773238" cy="2266950"/>
            <a:chOff x="3504" y="1632"/>
            <a:chExt cx="1296" cy="1476"/>
          </a:xfrm>
        </p:grpSpPr>
        <p:sp>
          <p:nvSpPr>
            <p:cNvPr id="37" name="Oval 14"/>
            <p:cNvSpPr>
              <a:spLocks noChangeArrowheads="1"/>
            </p:cNvSpPr>
            <p:nvPr/>
          </p:nvSpPr>
          <p:spPr bwMode="auto">
            <a:xfrm>
              <a:off x="3504" y="1728"/>
              <a:ext cx="1296" cy="1296"/>
            </a:xfrm>
            <a:prstGeom prst="ellipse">
              <a:avLst/>
            </a:prstGeom>
            <a:solidFill>
              <a:schemeClr val="accent1">
                <a:alpha val="44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8" name="Oval 15"/>
            <p:cNvSpPr>
              <a:spLocks noChangeArrowheads="1"/>
            </p:cNvSpPr>
            <p:nvPr/>
          </p:nvSpPr>
          <p:spPr bwMode="auto">
            <a:xfrm>
              <a:off x="3504" y="1632"/>
              <a:ext cx="288" cy="288"/>
            </a:xfrm>
            <a:prstGeom prst="ellipse">
              <a:avLst/>
            </a:prstGeom>
            <a:solidFill>
              <a:srgbClr val="FF1C16">
                <a:alpha val="56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39" name="Oval 16"/>
            <p:cNvSpPr>
              <a:spLocks noChangeArrowheads="1"/>
            </p:cNvSpPr>
            <p:nvPr/>
          </p:nvSpPr>
          <p:spPr bwMode="auto">
            <a:xfrm>
              <a:off x="3516" y="2820"/>
              <a:ext cx="289" cy="288"/>
            </a:xfrm>
            <a:prstGeom prst="ellipse">
              <a:avLst/>
            </a:prstGeom>
            <a:solidFill>
              <a:srgbClr val="FF1C16">
                <a:alpha val="56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</p:grpSp>
      <p:sp>
        <p:nvSpPr>
          <p:cNvPr id="53263" name="Rectangle 8"/>
          <p:cNvSpPr>
            <a:spLocks noChangeArrowheads="1"/>
          </p:cNvSpPr>
          <p:nvPr/>
        </p:nvSpPr>
        <p:spPr bwMode="auto">
          <a:xfrm>
            <a:off x="2698750" y="263207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5400" b="1">
                <a:solidFill>
                  <a:srgbClr val="01AB00"/>
                </a:solidFill>
                <a:effectLst/>
                <a:latin typeface="Times" panose="02020603050405020304" pitchFamily="18" charset="0"/>
                <a:sym typeface="Symbol" panose="05050102010706020507" pitchFamily="18" charset="2"/>
              </a:rPr>
              <a:t>-</a:t>
            </a:r>
            <a:endParaRPr lang="en-US" sz="4000" b="1">
              <a:solidFill>
                <a:srgbClr val="01AB00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3264" name="Rectangle 12"/>
          <p:cNvSpPr>
            <a:spLocks noChangeArrowheads="1"/>
          </p:cNvSpPr>
          <p:nvPr/>
        </p:nvSpPr>
        <p:spPr bwMode="auto">
          <a:xfrm>
            <a:off x="849313" y="252571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sz="5400" b="1">
                <a:solidFill>
                  <a:srgbClr val="FF1C16"/>
                </a:solidFill>
                <a:effectLst/>
                <a:latin typeface="Times" panose="02020603050405020304" pitchFamily="18" charset="0"/>
                <a:sym typeface="Symbol" panose="05050102010706020507" pitchFamily="18" charset="2"/>
              </a:rPr>
              <a:t>+</a:t>
            </a:r>
            <a:endParaRPr lang="en-US" sz="4000" b="1">
              <a:solidFill>
                <a:srgbClr val="01AB00"/>
              </a:solidFill>
              <a:effectLst/>
              <a:latin typeface="Times" panose="02020603050405020304" pitchFamily="18" charset="0"/>
            </a:endParaRPr>
          </a:p>
        </p:txBody>
      </p:sp>
      <p:pic>
        <p:nvPicPr>
          <p:cNvPr id="5326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41" t="37479" b="13884"/>
          <a:stretch>
            <a:fillRect/>
          </a:stretch>
        </p:blipFill>
        <p:spPr bwMode="auto">
          <a:xfrm>
            <a:off x="5166297" y="1095375"/>
            <a:ext cx="3814762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3266" name="Group 43"/>
          <p:cNvGrpSpPr>
            <a:grpSpLocks/>
          </p:cNvGrpSpPr>
          <p:nvPr/>
        </p:nvGrpSpPr>
        <p:grpSpPr bwMode="auto">
          <a:xfrm>
            <a:off x="6473825" y="3311525"/>
            <a:ext cx="887413" cy="1042988"/>
            <a:chOff x="4816929" y="3087030"/>
            <a:chExt cx="888609" cy="1042566"/>
          </a:xfrm>
        </p:grpSpPr>
        <p:grpSp>
          <p:nvGrpSpPr>
            <p:cNvPr id="53293" name="Group 30"/>
            <p:cNvGrpSpPr>
              <a:grpSpLocks/>
            </p:cNvGrpSpPr>
            <p:nvPr/>
          </p:nvGrpSpPr>
          <p:grpSpPr bwMode="auto">
            <a:xfrm>
              <a:off x="5056202" y="3087030"/>
              <a:ext cx="649336" cy="787494"/>
              <a:chOff x="5045523" y="3096981"/>
              <a:chExt cx="649336" cy="787494"/>
            </a:xfrm>
          </p:grpSpPr>
          <p:sp>
            <p:nvSpPr>
              <p:cNvPr id="61" name="Oval 60"/>
              <p:cNvSpPr>
                <a:spLocks noChangeAspect="1"/>
              </p:cNvSpPr>
              <p:nvPr/>
            </p:nvSpPr>
            <p:spPr bwMode="auto">
              <a:xfrm>
                <a:off x="5236030" y="3096981"/>
                <a:ext cx="252000" cy="297819"/>
              </a:xfrm>
              <a:prstGeom prst="ellipse">
                <a:avLst/>
              </a:prstGeom>
              <a:solidFill>
                <a:srgbClr val="12C60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 bwMode="auto">
              <a:xfrm>
                <a:off x="5045523" y="3118737"/>
                <a:ext cx="216000" cy="2160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3" name="Oval 62"/>
              <p:cNvSpPr>
                <a:spLocks noChangeAspect="1"/>
              </p:cNvSpPr>
              <p:nvPr/>
            </p:nvSpPr>
            <p:spPr bwMode="auto">
              <a:xfrm>
                <a:off x="5442859" y="3369124"/>
                <a:ext cx="252000" cy="297819"/>
              </a:xfrm>
              <a:prstGeom prst="ellipse">
                <a:avLst/>
              </a:prstGeom>
              <a:solidFill>
                <a:srgbClr val="12C60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4" name="Oval 63"/>
              <p:cNvSpPr>
                <a:spLocks noChangeAspect="1"/>
              </p:cNvSpPr>
              <p:nvPr/>
            </p:nvSpPr>
            <p:spPr bwMode="auto">
              <a:xfrm>
                <a:off x="5464634" y="3668475"/>
                <a:ext cx="216000" cy="2160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 bwMode="auto">
              <a:xfrm>
                <a:off x="5442858" y="3140505"/>
                <a:ext cx="216000" cy="2160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53294" name="Group 37"/>
            <p:cNvGrpSpPr>
              <a:grpSpLocks/>
            </p:cNvGrpSpPr>
            <p:nvPr/>
          </p:nvGrpSpPr>
          <p:grpSpPr bwMode="auto">
            <a:xfrm>
              <a:off x="4955352" y="3221148"/>
              <a:ext cx="721942" cy="810269"/>
              <a:chOff x="5317665" y="2427510"/>
              <a:chExt cx="721942" cy="810269"/>
            </a:xfrm>
          </p:grpSpPr>
          <p:sp>
            <p:nvSpPr>
              <p:cNvPr id="56" name="Oval 55"/>
              <p:cNvSpPr>
                <a:spLocks noChangeAspect="1"/>
              </p:cNvSpPr>
              <p:nvPr/>
            </p:nvSpPr>
            <p:spPr bwMode="auto">
              <a:xfrm>
                <a:off x="5317665" y="2427510"/>
                <a:ext cx="252000" cy="297819"/>
              </a:xfrm>
              <a:prstGeom prst="ellipse">
                <a:avLst/>
              </a:prstGeom>
              <a:solidFill>
                <a:srgbClr val="12C60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 bwMode="auto">
              <a:xfrm>
                <a:off x="5551712" y="2498253"/>
                <a:ext cx="216000" cy="2160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8" name="Oval 57"/>
              <p:cNvSpPr>
                <a:spLocks noChangeAspect="1"/>
              </p:cNvSpPr>
              <p:nvPr/>
            </p:nvSpPr>
            <p:spPr bwMode="auto">
              <a:xfrm>
                <a:off x="5787607" y="2939960"/>
                <a:ext cx="252000" cy="297819"/>
              </a:xfrm>
              <a:prstGeom prst="ellipse">
                <a:avLst/>
              </a:prstGeom>
              <a:solidFill>
                <a:srgbClr val="12C60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 bwMode="auto">
              <a:xfrm>
                <a:off x="5779903" y="2729828"/>
                <a:ext cx="216000" cy="2160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0" name="Oval 59"/>
              <p:cNvSpPr>
                <a:spLocks noChangeAspect="1"/>
              </p:cNvSpPr>
              <p:nvPr/>
            </p:nvSpPr>
            <p:spPr bwMode="auto">
              <a:xfrm>
                <a:off x="5780316" y="2432949"/>
                <a:ext cx="252000" cy="297819"/>
              </a:xfrm>
              <a:prstGeom prst="ellipse">
                <a:avLst/>
              </a:prstGeom>
              <a:solidFill>
                <a:srgbClr val="12C603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47" name="Oval 46"/>
            <p:cNvSpPr>
              <a:spLocks noChangeAspect="1"/>
            </p:cNvSpPr>
            <p:nvPr/>
          </p:nvSpPr>
          <p:spPr bwMode="auto">
            <a:xfrm>
              <a:off x="4816929" y="3559634"/>
              <a:ext cx="252000" cy="297819"/>
            </a:xfrm>
            <a:prstGeom prst="ellipse">
              <a:avLst/>
            </a:prstGeom>
            <a:solidFill>
              <a:srgbClr val="12C60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8" name="Oval 47"/>
            <p:cNvSpPr>
              <a:spLocks noChangeAspect="1"/>
            </p:cNvSpPr>
            <p:nvPr/>
          </p:nvSpPr>
          <p:spPr bwMode="auto">
            <a:xfrm>
              <a:off x="5034645" y="3630387"/>
              <a:ext cx="216000" cy="216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9" name="Oval 48"/>
            <p:cNvSpPr>
              <a:spLocks noChangeAspect="1"/>
            </p:cNvSpPr>
            <p:nvPr/>
          </p:nvSpPr>
          <p:spPr bwMode="auto">
            <a:xfrm>
              <a:off x="5034643" y="3336477"/>
              <a:ext cx="252000" cy="297819"/>
            </a:xfrm>
            <a:prstGeom prst="ellipse">
              <a:avLst/>
            </a:prstGeom>
            <a:solidFill>
              <a:srgbClr val="12C60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0" name="Oval 49"/>
            <p:cNvSpPr>
              <a:spLocks noChangeAspect="1"/>
            </p:cNvSpPr>
            <p:nvPr/>
          </p:nvSpPr>
          <p:spPr bwMode="auto">
            <a:xfrm>
              <a:off x="4844136" y="3358233"/>
              <a:ext cx="216000" cy="216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 bwMode="auto">
            <a:xfrm>
              <a:off x="5023758" y="3831777"/>
              <a:ext cx="252000" cy="297819"/>
            </a:xfrm>
            <a:prstGeom prst="ellipse">
              <a:avLst/>
            </a:prstGeom>
            <a:solidFill>
              <a:srgbClr val="12C60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 bwMode="auto">
            <a:xfrm>
              <a:off x="4816930" y="3869873"/>
              <a:ext cx="216000" cy="216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3" name="Oval 52"/>
            <p:cNvSpPr>
              <a:spLocks noChangeAspect="1"/>
            </p:cNvSpPr>
            <p:nvPr/>
          </p:nvSpPr>
          <p:spPr bwMode="auto">
            <a:xfrm>
              <a:off x="5241472" y="3608620"/>
              <a:ext cx="252000" cy="297819"/>
            </a:xfrm>
            <a:prstGeom prst="ellipse">
              <a:avLst/>
            </a:prstGeom>
            <a:solidFill>
              <a:srgbClr val="12C60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4" name="Oval 53"/>
            <p:cNvSpPr>
              <a:spLocks noChangeAspect="1"/>
            </p:cNvSpPr>
            <p:nvPr/>
          </p:nvSpPr>
          <p:spPr bwMode="auto">
            <a:xfrm>
              <a:off x="5263247" y="3907971"/>
              <a:ext cx="216000" cy="216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 bwMode="auto">
            <a:xfrm>
              <a:off x="5241471" y="3380001"/>
              <a:ext cx="216000" cy="21600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66" name="Oval 65"/>
          <p:cNvSpPr>
            <a:spLocks noChangeAspect="1"/>
          </p:cNvSpPr>
          <p:nvPr/>
        </p:nvSpPr>
        <p:spPr bwMode="auto">
          <a:xfrm>
            <a:off x="5783011" y="2258172"/>
            <a:ext cx="216000" cy="216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7" name="Oval 66"/>
          <p:cNvSpPr>
            <a:spLocks noChangeAspect="1"/>
          </p:cNvSpPr>
          <p:nvPr/>
        </p:nvSpPr>
        <p:spPr bwMode="auto">
          <a:xfrm>
            <a:off x="6677383" y="2366317"/>
            <a:ext cx="252000" cy="297819"/>
          </a:xfrm>
          <a:prstGeom prst="ellipse">
            <a:avLst/>
          </a:prstGeom>
          <a:solidFill>
            <a:srgbClr val="12C60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8" name="Oval 67"/>
          <p:cNvSpPr>
            <a:spLocks noChangeAspect="1"/>
          </p:cNvSpPr>
          <p:nvPr/>
        </p:nvSpPr>
        <p:spPr bwMode="auto">
          <a:xfrm>
            <a:off x="7688729" y="2488828"/>
            <a:ext cx="216000" cy="216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9" name="Oval 68"/>
          <p:cNvSpPr>
            <a:spLocks noChangeAspect="1"/>
          </p:cNvSpPr>
          <p:nvPr/>
        </p:nvSpPr>
        <p:spPr bwMode="auto">
          <a:xfrm>
            <a:off x="7677842" y="3225056"/>
            <a:ext cx="252000" cy="297819"/>
          </a:xfrm>
          <a:prstGeom prst="ellipse">
            <a:avLst/>
          </a:prstGeom>
          <a:solidFill>
            <a:srgbClr val="12C60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0" name="Oval 69"/>
          <p:cNvSpPr>
            <a:spLocks noChangeAspect="1"/>
          </p:cNvSpPr>
          <p:nvPr/>
        </p:nvSpPr>
        <p:spPr bwMode="auto">
          <a:xfrm>
            <a:off x="7936840" y="3901506"/>
            <a:ext cx="216000" cy="216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1" name="Oval 70"/>
          <p:cNvSpPr>
            <a:spLocks noChangeAspect="1"/>
          </p:cNvSpPr>
          <p:nvPr/>
        </p:nvSpPr>
        <p:spPr bwMode="auto">
          <a:xfrm>
            <a:off x="5687193" y="2932888"/>
            <a:ext cx="252000" cy="297819"/>
          </a:xfrm>
          <a:prstGeom prst="ellipse">
            <a:avLst/>
          </a:prstGeom>
          <a:solidFill>
            <a:srgbClr val="12C60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2" name="Oval 71"/>
          <p:cNvSpPr>
            <a:spLocks noChangeAspect="1"/>
          </p:cNvSpPr>
          <p:nvPr/>
        </p:nvSpPr>
        <p:spPr bwMode="auto">
          <a:xfrm>
            <a:off x="5760727" y="3853341"/>
            <a:ext cx="216000" cy="216000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3" name="Freeform 72"/>
          <p:cNvSpPr/>
          <p:nvPr/>
        </p:nvSpPr>
        <p:spPr bwMode="auto">
          <a:xfrm>
            <a:off x="5883275" y="2924175"/>
            <a:ext cx="655638" cy="768350"/>
          </a:xfrm>
          <a:custGeom>
            <a:avLst/>
            <a:gdLst>
              <a:gd name="connsiteX0" fmla="*/ 655608 w 655608"/>
              <a:gd name="connsiteY0" fmla="*/ 767751 h 767751"/>
              <a:gd name="connsiteX1" fmla="*/ 500332 w 655608"/>
              <a:gd name="connsiteY1" fmla="*/ 112143 h 767751"/>
              <a:gd name="connsiteX2" fmla="*/ 0 w 655608"/>
              <a:gd name="connsiteY2" fmla="*/ 94890 h 767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5608" h="767751">
                <a:moveTo>
                  <a:pt x="655608" y="767751"/>
                </a:moveTo>
                <a:cubicBezTo>
                  <a:pt x="632604" y="496018"/>
                  <a:pt x="609600" y="224286"/>
                  <a:pt x="500332" y="112143"/>
                </a:cubicBezTo>
                <a:cubicBezTo>
                  <a:pt x="391064" y="0"/>
                  <a:pt x="195532" y="47445"/>
                  <a:pt x="0" y="94890"/>
                </a:cubicBezTo>
              </a:path>
            </a:pathLst>
          </a:cu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74" name="Freeform 73"/>
          <p:cNvSpPr/>
          <p:nvPr/>
        </p:nvSpPr>
        <p:spPr bwMode="auto">
          <a:xfrm flipH="1">
            <a:off x="6985000" y="2506663"/>
            <a:ext cx="657225" cy="768350"/>
          </a:xfrm>
          <a:custGeom>
            <a:avLst/>
            <a:gdLst>
              <a:gd name="connsiteX0" fmla="*/ 655608 w 655608"/>
              <a:gd name="connsiteY0" fmla="*/ 767751 h 767751"/>
              <a:gd name="connsiteX1" fmla="*/ 500332 w 655608"/>
              <a:gd name="connsiteY1" fmla="*/ 112143 h 767751"/>
              <a:gd name="connsiteX2" fmla="*/ 0 w 655608"/>
              <a:gd name="connsiteY2" fmla="*/ 94890 h 767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5608" h="767751">
                <a:moveTo>
                  <a:pt x="655608" y="767751"/>
                </a:moveTo>
                <a:cubicBezTo>
                  <a:pt x="632604" y="496018"/>
                  <a:pt x="609600" y="224286"/>
                  <a:pt x="500332" y="112143"/>
                </a:cubicBezTo>
                <a:cubicBezTo>
                  <a:pt x="391064" y="0"/>
                  <a:pt x="195532" y="47445"/>
                  <a:pt x="0" y="94890"/>
                </a:cubicBezTo>
              </a:path>
            </a:pathLst>
          </a:cu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75" name="Freeform 74"/>
          <p:cNvSpPr/>
          <p:nvPr/>
        </p:nvSpPr>
        <p:spPr bwMode="auto">
          <a:xfrm rot="2647432" flipH="1">
            <a:off x="7137400" y="3557588"/>
            <a:ext cx="657225" cy="766762"/>
          </a:xfrm>
          <a:custGeom>
            <a:avLst/>
            <a:gdLst>
              <a:gd name="connsiteX0" fmla="*/ 655608 w 655608"/>
              <a:gd name="connsiteY0" fmla="*/ 767751 h 767751"/>
              <a:gd name="connsiteX1" fmla="*/ 500332 w 655608"/>
              <a:gd name="connsiteY1" fmla="*/ 112143 h 767751"/>
              <a:gd name="connsiteX2" fmla="*/ 0 w 655608"/>
              <a:gd name="connsiteY2" fmla="*/ 94890 h 767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5608" h="767751">
                <a:moveTo>
                  <a:pt x="655608" y="767751"/>
                </a:moveTo>
                <a:cubicBezTo>
                  <a:pt x="632604" y="496018"/>
                  <a:pt x="609600" y="224286"/>
                  <a:pt x="500332" y="112143"/>
                </a:cubicBezTo>
                <a:cubicBezTo>
                  <a:pt x="391064" y="0"/>
                  <a:pt x="195532" y="47445"/>
                  <a:pt x="0" y="94890"/>
                </a:cubicBezTo>
              </a:path>
            </a:pathLst>
          </a:cu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76" name="Freeform 75"/>
          <p:cNvSpPr/>
          <p:nvPr/>
        </p:nvSpPr>
        <p:spPr bwMode="auto">
          <a:xfrm>
            <a:off x="6070600" y="2328863"/>
            <a:ext cx="655638" cy="1084262"/>
          </a:xfrm>
          <a:custGeom>
            <a:avLst/>
            <a:gdLst>
              <a:gd name="connsiteX0" fmla="*/ 655608 w 655608"/>
              <a:gd name="connsiteY0" fmla="*/ 767751 h 767751"/>
              <a:gd name="connsiteX1" fmla="*/ 500332 w 655608"/>
              <a:gd name="connsiteY1" fmla="*/ 112143 h 767751"/>
              <a:gd name="connsiteX2" fmla="*/ 0 w 655608"/>
              <a:gd name="connsiteY2" fmla="*/ 94890 h 767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5608" h="767751">
                <a:moveTo>
                  <a:pt x="655608" y="767751"/>
                </a:moveTo>
                <a:cubicBezTo>
                  <a:pt x="632604" y="496018"/>
                  <a:pt x="609600" y="224286"/>
                  <a:pt x="500332" y="112143"/>
                </a:cubicBezTo>
                <a:cubicBezTo>
                  <a:pt x="391064" y="0"/>
                  <a:pt x="195532" y="47445"/>
                  <a:pt x="0" y="94890"/>
                </a:cubicBezTo>
              </a:path>
            </a:pathLst>
          </a:cu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77" name="Rounded Rectangle 76"/>
          <p:cNvSpPr/>
          <p:nvPr/>
        </p:nvSpPr>
        <p:spPr bwMode="auto">
          <a:xfrm>
            <a:off x="5365750" y="2205038"/>
            <a:ext cx="2949575" cy="2109787"/>
          </a:xfrm>
          <a:prstGeom prst="roundRect">
            <a:avLst/>
          </a:prstGeom>
          <a:solidFill>
            <a:srgbClr val="72BFC5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81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</a:rPr>
              <a:t>The dissolution process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612" y="1143000"/>
            <a:ext cx="3824542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Solvent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molecules (water) are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attracted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solute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particles as they have </a:t>
            </a:r>
            <a:r>
              <a:rPr lang="en-US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 forces of attraction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between them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FontTx/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Solvent: water -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hydrogen bonding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(electrostatic forces - strong)</a:t>
            </a:r>
          </a:p>
        </p:txBody>
      </p:sp>
      <p:sp>
        <p:nvSpPr>
          <p:cNvPr id="4100" name="Oval 35"/>
          <p:cNvSpPr>
            <a:spLocks noChangeArrowheads="1"/>
          </p:cNvSpPr>
          <p:nvPr/>
        </p:nvSpPr>
        <p:spPr bwMode="auto">
          <a:xfrm>
            <a:off x="3962400" y="1371600"/>
            <a:ext cx="1524000" cy="1447800"/>
          </a:xfrm>
          <a:prstGeom prst="ellipse">
            <a:avLst/>
          </a:prstGeom>
          <a:solidFill>
            <a:srgbClr val="7DE37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3600" b="1"/>
              <a:t>Cl</a:t>
            </a:r>
            <a:r>
              <a:rPr lang="en-US" sz="4800" b="1" baseline="30000"/>
              <a:t>-</a:t>
            </a:r>
            <a:endParaRPr lang="en-US" baseline="30000"/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5410200" y="914400"/>
            <a:ext cx="2008188" cy="1993900"/>
            <a:chOff x="3408" y="624"/>
            <a:chExt cx="1265" cy="1256"/>
          </a:xfrm>
        </p:grpSpPr>
        <p:grpSp>
          <p:nvGrpSpPr>
            <p:cNvPr id="54298" name="Group 5"/>
            <p:cNvGrpSpPr>
              <a:grpSpLocks/>
            </p:cNvGrpSpPr>
            <p:nvPr/>
          </p:nvGrpSpPr>
          <p:grpSpPr bwMode="auto">
            <a:xfrm rot="20861984" flipH="1">
              <a:off x="3754" y="1261"/>
              <a:ext cx="841" cy="256"/>
              <a:chOff x="918" y="2755"/>
              <a:chExt cx="847" cy="256"/>
            </a:xfrm>
          </p:grpSpPr>
          <p:grpSp>
            <p:nvGrpSpPr>
              <p:cNvPr id="54310" name="Group 6"/>
              <p:cNvGrpSpPr>
                <a:grpSpLocks/>
              </p:cNvGrpSpPr>
              <p:nvPr/>
            </p:nvGrpSpPr>
            <p:grpSpPr bwMode="auto">
              <a:xfrm>
                <a:off x="918" y="2755"/>
                <a:ext cx="847" cy="256"/>
                <a:chOff x="918" y="2755"/>
                <a:chExt cx="847" cy="256"/>
              </a:xfrm>
            </p:grpSpPr>
            <p:sp>
              <p:nvSpPr>
                <p:cNvPr id="4136" name="Oval 7"/>
                <p:cNvSpPr>
                  <a:spLocks noChangeArrowheads="1"/>
                </p:cNvSpPr>
                <p:nvPr/>
              </p:nvSpPr>
              <p:spPr bwMode="auto">
                <a:xfrm>
                  <a:off x="918" y="2771"/>
                  <a:ext cx="847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ZA"/>
                </a:p>
              </p:txBody>
            </p:sp>
            <p:sp>
              <p:nvSpPr>
                <p:cNvPr id="4137" name="Rectangle 8"/>
                <p:cNvSpPr>
                  <a:spLocks noChangeArrowheads="1"/>
                </p:cNvSpPr>
                <p:nvPr/>
              </p:nvSpPr>
              <p:spPr bwMode="auto">
                <a:xfrm>
                  <a:off x="1307" y="2755"/>
                  <a:ext cx="39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2000" b="1" dirty="0">
                      <a:sym typeface="Symbol" pitchFamily="18" charset="2"/>
                    </a:rPr>
                    <a:t>-</a:t>
                  </a:r>
                  <a:endParaRPr lang="en-US" sz="4000" b="1" dirty="0">
                    <a:solidFill>
                      <a:srgbClr val="01AB00"/>
                    </a:solidFill>
                  </a:endParaRPr>
                </a:p>
              </p:txBody>
            </p:sp>
          </p:grpSp>
          <p:sp>
            <p:nvSpPr>
              <p:cNvPr id="4135" name="AutoShape 9"/>
              <p:cNvSpPr>
                <a:spLocks noChangeArrowheads="1"/>
              </p:cNvSpPr>
              <p:nvPr/>
            </p:nvSpPr>
            <p:spPr bwMode="auto">
              <a:xfrm flipH="1">
                <a:off x="922" y="2770"/>
                <a:ext cx="432" cy="240"/>
              </a:xfrm>
              <a:prstGeom prst="flowChartDelay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dirty="0">
                    <a:sym typeface="Symbol" pitchFamily="18" charset="2"/>
                  </a:rPr>
                  <a:t></a:t>
                </a:r>
                <a:r>
                  <a:rPr lang="en-US" dirty="0"/>
                  <a:t>+</a:t>
                </a:r>
              </a:p>
            </p:txBody>
          </p:sp>
        </p:grpSp>
        <p:grpSp>
          <p:nvGrpSpPr>
            <p:cNvPr id="54299" name="Group 25"/>
            <p:cNvGrpSpPr>
              <a:grpSpLocks/>
            </p:cNvGrpSpPr>
            <p:nvPr/>
          </p:nvGrpSpPr>
          <p:grpSpPr bwMode="auto">
            <a:xfrm rot="7399938">
              <a:off x="3452" y="916"/>
              <a:ext cx="834" cy="250"/>
              <a:chOff x="912" y="2784"/>
              <a:chExt cx="919" cy="250"/>
            </a:xfrm>
          </p:grpSpPr>
          <p:grpSp>
            <p:nvGrpSpPr>
              <p:cNvPr id="54306" name="Group 26"/>
              <p:cNvGrpSpPr>
                <a:grpSpLocks/>
              </p:cNvGrpSpPr>
              <p:nvPr/>
            </p:nvGrpSpPr>
            <p:grpSpPr bwMode="auto">
              <a:xfrm>
                <a:off x="912" y="2784"/>
                <a:ext cx="919" cy="250"/>
                <a:chOff x="912" y="2784"/>
                <a:chExt cx="919" cy="250"/>
              </a:xfrm>
            </p:grpSpPr>
            <p:sp>
              <p:nvSpPr>
                <p:cNvPr id="4132" name="Oval 27"/>
                <p:cNvSpPr>
                  <a:spLocks noChangeArrowheads="1"/>
                </p:cNvSpPr>
                <p:nvPr/>
              </p:nvSpPr>
              <p:spPr bwMode="auto">
                <a:xfrm>
                  <a:off x="913" y="2789"/>
                  <a:ext cx="847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ZA"/>
                </a:p>
              </p:txBody>
            </p:sp>
            <p:sp>
              <p:nvSpPr>
                <p:cNvPr id="4133" name="Rectangle 28"/>
                <p:cNvSpPr>
                  <a:spLocks noChangeArrowheads="1"/>
                </p:cNvSpPr>
                <p:nvPr/>
              </p:nvSpPr>
              <p:spPr bwMode="auto">
                <a:xfrm>
                  <a:off x="1439" y="2787"/>
                  <a:ext cx="39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2000" b="1">
                      <a:sym typeface="Symbol" pitchFamily="18" charset="2"/>
                    </a:rPr>
                    <a:t>-</a:t>
                  </a:r>
                  <a:endParaRPr lang="en-US" sz="4000" b="1">
                    <a:solidFill>
                      <a:srgbClr val="01AB00"/>
                    </a:solidFill>
                  </a:endParaRPr>
                </a:p>
              </p:txBody>
            </p:sp>
          </p:grpSp>
          <p:sp>
            <p:nvSpPr>
              <p:cNvPr id="4131" name="AutoShape 29"/>
              <p:cNvSpPr>
                <a:spLocks noChangeArrowheads="1"/>
              </p:cNvSpPr>
              <p:nvPr/>
            </p:nvSpPr>
            <p:spPr bwMode="auto">
              <a:xfrm flipH="1">
                <a:off x="913" y="2790"/>
                <a:ext cx="432" cy="240"/>
              </a:xfrm>
              <a:prstGeom prst="flowChartDelay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>
                    <a:sym typeface="Symbol" pitchFamily="18" charset="2"/>
                  </a:rPr>
                  <a:t></a:t>
                </a:r>
                <a:r>
                  <a:rPr lang="en-US"/>
                  <a:t>+</a:t>
                </a:r>
              </a:p>
            </p:txBody>
          </p:sp>
        </p:grpSp>
        <p:grpSp>
          <p:nvGrpSpPr>
            <p:cNvPr id="54300" name="Group 30"/>
            <p:cNvGrpSpPr>
              <a:grpSpLocks/>
            </p:cNvGrpSpPr>
            <p:nvPr/>
          </p:nvGrpSpPr>
          <p:grpSpPr bwMode="auto">
            <a:xfrm rot="323745" flipH="1">
              <a:off x="3744" y="1584"/>
              <a:ext cx="929" cy="296"/>
              <a:chOff x="911" y="2788"/>
              <a:chExt cx="849" cy="298"/>
            </a:xfrm>
          </p:grpSpPr>
          <p:grpSp>
            <p:nvGrpSpPr>
              <p:cNvPr id="54302" name="Group 31"/>
              <p:cNvGrpSpPr>
                <a:grpSpLocks/>
              </p:cNvGrpSpPr>
              <p:nvPr/>
            </p:nvGrpSpPr>
            <p:grpSpPr bwMode="auto">
              <a:xfrm>
                <a:off x="911" y="2788"/>
                <a:ext cx="849" cy="298"/>
                <a:chOff x="910" y="2784"/>
                <a:chExt cx="849" cy="298"/>
              </a:xfrm>
            </p:grpSpPr>
            <p:sp>
              <p:nvSpPr>
                <p:cNvPr id="4128" name="Oval 32"/>
                <p:cNvSpPr>
                  <a:spLocks noChangeArrowheads="1"/>
                </p:cNvSpPr>
                <p:nvPr/>
              </p:nvSpPr>
              <p:spPr bwMode="auto">
                <a:xfrm>
                  <a:off x="912" y="2784"/>
                  <a:ext cx="847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ZA"/>
                </a:p>
              </p:txBody>
            </p:sp>
            <p:sp>
              <p:nvSpPr>
                <p:cNvPr id="4129" name="Rectangle 33"/>
                <p:cNvSpPr>
                  <a:spLocks noChangeArrowheads="1"/>
                </p:cNvSpPr>
                <p:nvPr/>
              </p:nvSpPr>
              <p:spPr bwMode="auto">
                <a:xfrm>
                  <a:off x="913" y="2830"/>
                  <a:ext cx="391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2000" b="1">
                      <a:sym typeface="Symbol" pitchFamily="18" charset="2"/>
                    </a:rPr>
                    <a:t>-</a:t>
                  </a:r>
                  <a:endParaRPr lang="en-US" sz="4000" b="1">
                    <a:solidFill>
                      <a:srgbClr val="01AB00"/>
                    </a:solidFill>
                  </a:endParaRPr>
                </a:p>
              </p:txBody>
            </p:sp>
          </p:grpSp>
          <p:sp>
            <p:nvSpPr>
              <p:cNvPr id="4127" name="AutoShape 34"/>
              <p:cNvSpPr>
                <a:spLocks noChangeArrowheads="1"/>
              </p:cNvSpPr>
              <p:nvPr/>
            </p:nvSpPr>
            <p:spPr bwMode="auto">
              <a:xfrm flipH="1">
                <a:off x="914" y="2788"/>
                <a:ext cx="432" cy="240"/>
              </a:xfrm>
              <a:prstGeom prst="flowChartDelay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>
                    <a:sym typeface="Symbol" pitchFamily="18" charset="2"/>
                  </a:rPr>
                  <a:t></a:t>
                </a:r>
                <a:r>
                  <a:rPr lang="en-US"/>
                  <a:t>+</a:t>
                </a:r>
              </a:p>
            </p:txBody>
          </p:sp>
        </p:grpSp>
        <p:sp>
          <p:nvSpPr>
            <p:cNvPr id="4125" name="Oval 36"/>
            <p:cNvSpPr>
              <a:spLocks noChangeArrowheads="1"/>
            </p:cNvSpPr>
            <p:nvPr/>
          </p:nvSpPr>
          <p:spPr bwMode="auto">
            <a:xfrm>
              <a:off x="3408" y="1344"/>
              <a:ext cx="384" cy="384"/>
            </a:xfrm>
            <a:prstGeom prst="ellipse">
              <a:avLst/>
            </a:prstGeom>
            <a:solidFill>
              <a:srgbClr val="FF848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b="1"/>
                <a:t>Na</a:t>
              </a:r>
              <a:r>
                <a:rPr lang="en-US" b="1" baseline="30000"/>
                <a:t>+</a:t>
              </a:r>
              <a:endParaRPr lang="en-US"/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5105400" y="2667000"/>
            <a:ext cx="2982913" cy="2601913"/>
            <a:chOff x="3120" y="1728"/>
            <a:chExt cx="1879" cy="1639"/>
          </a:xfrm>
        </p:grpSpPr>
        <p:grpSp>
          <p:nvGrpSpPr>
            <p:cNvPr id="54282" name="Group 10"/>
            <p:cNvGrpSpPr>
              <a:grpSpLocks/>
            </p:cNvGrpSpPr>
            <p:nvPr/>
          </p:nvGrpSpPr>
          <p:grpSpPr bwMode="auto">
            <a:xfrm rot="-112682">
              <a:off x="4080" y="2112"/>
              <a:ext cx="919" cy="250"/>
              <a:chOff x="912" y="2784"/>
              <a:chExt cx="919" cy="250"/>
            </a:xfrm>
          </p:grpSpPr>
          <p:grpSp>
            <p:nvGrpSpPr>
              <p:cNvPr id="54294" name="Group 11"/>
              <p:cNvGrpSpPr>
                <a:grpSpLocks/>
              </p:cNvGrpSpPr>
              <p:nvPr/>
            </p:nvGrpSpPr>
            <p:grpSpPr bwMode="auto">
              <a:xfrm>
                <a:off x="912" y="2784"/>
                <a:ext cx="919" cy="250"/>
                <a:chOff x="912" y="2784"/>
                <a:chExt cx="919" cy="250"/>
              </a:xfrm>
            </p:grpSpPr>
            <p:sp>
              <p:nvSpPr>
                <p:cNvPr id="4120" name="Oval 12"/>
                <p:cNvSpPr>
                  <a:spLocks noChangeArrowheads="1"/>
                </p:cNvSpPr>
                <p:nvPr/>
              </p:nvSpPr>
              <p:spPr bwMode="auto">
                <a:xfrm>
                  <a:off x="895" y="2776"/>
                  <a:ext cx="847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ZA"/>
                </a:p>
              </p:txBody>
            </p:sp>
            <p:sp>
              <p:nvSpPr>
                <p:cNvPr id="4121" name="Rectangle 13"/>
                <p:cNvSpPr>
                  <a:spLocks noChangeArrowheads="1"/>
                </p:cNvSpPr>
                <p:nvPr/>
              </p:nvSpPr>
              <p:spPr bwMode="auto">
                <a:xfrm>
                  <a:off x="1425" y="2771"/>
                  <a:ext cx="39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2000" b="1">
                      <a:sym typeface="Symbol" pitchFamily="18" charset="2"/>
                    </a:rPr>
                    <a:t>-</a:t>
                  </a:r>
                  <a:endParaRPr lang="en-US" sz="4000" b="1">
                    <a:solidFill>
                      <a:srgbClr val="01AB00"/>
                    </a:solidFill>
                  </a:endParaRPr>
                </a:p>
              </p:txBody>
            </p:sp>
          </p:grpSp>
          <p:sp>
            <p:nvSpPr>
              <p:cNvPr id="4119" name="AutoShape 14"/>
              <p:cNvSpPr>
                <a:spLocks noChangeArrowheads="1"/>
              </p:cNvSpPr>
              <p:nvPr/>
            </p:nvSpPr>
            <p:spPr bwMode="auto">
              <a:xfrm flipH="1">
                <a:off x="895" y="2781"/>
                <a:ext cx="432" cy="240"/>
              </a:xfrm>
              <a:prstGeom prst="flowChartDelay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>
                    <a:sym typeface="Symbol" pitchFamily="18" charset="2"/>
                  </a:rPr>
                  <a:t></a:t>
                </a:r>
                <a:r>
                  <a:rPr lang="en-US"/>
                  <a:t>+</a:t>
                </a:r>
              </a:p>
            </p:txBody>
          </p:sp>
        </p:grpSp>
        <p:grpSp>
          <p:nvGrpSpPr>
            <p:cNvPr id="54283" name="Group 15"/>
            <p:cNvGrpSpPr>
              <a:grpSpLocks/>
            </p:cNvGrpSpPr>
            <p:nvPr/>
          </p:nvGrpSpPr>
          <p:grpSpPr bwMode="auto">
            <a:xfrm rot="1221793">
              <a:off x="3984" y="2448"/>
              <a:ext cx="919" cy="250"/>
              <a:chOff x="912" y="2784"/>
              <a:chExt cx="919" cy="250"/>
            </a:xfrm>
          </p:grpSpPr>
          <p:grpSp>
            <p:nvGrpSpPr>
              <p:cNvPr id="54290" name="Group 16"/>
              <p:cNvGrpSpPr>
                <a:grpSpLocks/>
              </p:cNvGrpSpPr>
              <p:nvPr/>
            </p:nvGrpSpPr>
            <p:grpSpPr bwMode="auto">
              <a:xfrm>
                <a:off x="912" y="2784"/>
                <a:ext cx="919" cy="250"/>
                <a:chOff x="912" y="2784"/>
                <a:chExt cx="919" cy="250"/>
              </a:xfrm>
            </p:grpSpPr>
            <p:sp>
              <p:nvSpPr>
                <p:cNvPr id="4116" name="Oval 17"/>
                <p:cNvSpPr>
                  <a:spLocks noChangeArrowheads="1"/>
                </p:cNvSpPr>
                <p:nvPr/>
              </p:nvSpPr>
              <p:spPr bwMode="auto">
                <a:xfrm>
                  <a:off x="911" y="2784"/>
                  <a:ext cx="847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ZA"/>
                </a:p>
              </p:txBody>
            </p:sp>
            <p:sp>
              <p:nvSpPr>
                <p:cNvPr id="4117" name="Rectangle 18"/>
                <p:cNvSpPr>
                  <a:spLocks noChangeArrowheads="1"/>
                </p:cNvSpPr>
                <p:nvPr/>
              </p:nvSpPr>
              <p:spPr bwMode="auto">
                <a:xfrm>
                  <a:off x="1425" y="2777"/>
                  <a:ext cx="39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2000" b="1">
                      <a:sym typeface="Symbol" pitchFamily="18" charset="2"/>
                    </a:rPr>
                    <a:t>-</a:t>
                  </a:r>
                  <a:endParaRPr lang="en-US" sz="4000" b="1">
                    <a:solidFill>
                      <a:srgbClr val="01AB00"/>
                    </a:solidFill>
                  </a:endParaRPr>
                </a:p>
              </p:txBody>
            </p:sp>
          </p:grpSp>
          <p:sp>
            <p:nvSpPr>
              <p:cNvPr id="4115" name="AutoShape 19"/>
              <p:cNvSpPr>
                <a:spLocks noChangeArrowheads="1"/>
              </p:cNvSpPr>
              <p:nvPr/>
            </p:nvSpPr>
            <p:spPr bwMode="auto">
              <a:xfrm flipH="1">
                <a:off x="903" y="2782"/>
                <a:ext cx="432" cy="240"/>
              </a:xfrm>
              <a:prstGeom prst="flowChartDelay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>
                    <a:sym typeface="Symbol" pitchFamily="18" charset="2"/>
                  </a:rPr>
                  <a:t></a:t>
                </a:r>
                <a:r>
                  <a:rPr lang="en-US"/>
                  <a:t>+</a:t>
                </a:r>
              </a:p>
            </p:txBody>
          </p:sp>
        </p:grpSp>
        <p:grpSp>
          <p:nvGrpSpPr>
            <p:cNvPr id="54284" name="Group 20"/>
            <p:cNvGrpSpPr>
              <a:grpSpLocks/>
            </p:cNvGrpSpPr>
            <p:nvPr/>
          </p:nvGrpSpPr>
          <p:grpSpPr bwMode="auto">
            <a:xfrm rot="3128331">
              <a:off x="3697" y="2783"/>
              <a:ext cx="919" cy="250"/>
              <a:chOff x="912" y="2784"/>
              <a:chExt cx="919" cy="250"/>
            </a:xfrm>
          </p:grpSpPr>
          <p:grpSp>
            <p:nvGrpSpPr>
              <p:cNvPr id="54286" name="Group 21"/>
              <p:cNvGrpSpPr>
                <a:grpSpLocks/>
              </p:cNvGrpSpPr>
              <p:nvPr/>
            </p:nvGrpSpPr>
            <p:grpSpPr bwMode="auto">
              <a:xfrm>
                <a:off x="912" y="2784"/>
                <a:ext cx="919" cy="250"/>
                <a:chOff x="912" y="2784"/>
                <a:chExt cx="919" cy="250"/>
              </a:xfrm>
            </p:grpSpPr>
            <p:sp>
              <p:nvSpPr>
                <p:cNvPr id="4112" name="Oval 22"/>
                <p:cNvSpPr>
                  <a:spLocks noChangeArrowheads="1"/>
                </p:cNvSpPr>
                <p:nvPr/>
              </p:nvSpPr>
              <p:spPr bwMode="auto">
                <a:xfrm>
                  <a:off x="897" y="2772"/>
                  <a:ext cx="847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ZA"/>
                </a:p>
              </p:txBody>
            </p:sp>
            <p:sp>
              <p:nvSpPr>
                <p:cNvPr id="4113" name="Rectangle 23"/>
                <p:cNvSpPr>
                  <a:spLocks noChangeArrowheads="1"/>
                </p:cNvSpPr>
                <p:nvPr/>
              </p:nvSpPr>
              <p:spPr bwMode="auto">
                <a:xfrm>
                  <a:off x="1424" y="2775"/>
                  <a:ext cx="39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2000" b="1">
                      <a:sym typeface="Symbol" pitchFamily="18" charset="2"/>
                    </a:rPr>
                    <a:t>-</a:t>
                  </a:r>
                  <a:endParaRPr lang="en-US" sz="4000" b="1">
                    <a:solidFill>
                      <a:srgbClr val="01AB00"/>
                    </a:solidFill>
                  </a:endParaRPr>
                </a:p>
              </p:txBody>
            </p:sp>
          </p:grpSp>
          <p:sp>
            <p:nvSpPr>
              <p:cNvPr id="4111" name="AutoShape 24"/>
              <p:cNvSpPr>
                <a:spLocks noChangeArrowheads="1"/>
              </p:cNvSpPr>
              <p:nvPr/>
            </p:nvSpPr>
            <p:spPr bwMode="auto">
              <a:xfrm flipH="1">
                <a:off x="895" y="2778"/>
                <a:ext cx="432" cy="240"/>
              </a:xfrm>
              <a:prstGeom prst="flowChartDelay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>
                    <a:sym typeface="Symbol" pitchFamily="18" charset="2"/>
                  </a:rPr>
                  <a:t></a:t>
                </a:r>
                <a:r>
                  <a:rPr lang="en-US"/>
                  <a:t>+</a:t>
                </a:r>
              </a:p>
            </p:txBody>
          </p:sp>
        </p:grpSp>
        <p:sp>
          <p:nvSpPr>
            <p:cNvPr id="4109" name="Oval 40"/>
            <p:cNvSpPr>
              <a:spLocks noChangeArrowheads="1"/>
            </p:cNvSpPr>
            <p:nvPr/>
          </p:nvSpPr>
          <p:spPr bwMode="auto">
            <a:xfrm>
              <a:off x="3120" y="1728"/>
              <a:ext cx="960" cy="912"/>
            </a:xfrm>
            <a:prstGeom prst="ellipse">
              <a:avLst/>
            </a:prstGeom>
            <a:solidFill>
              <a:srgbClr val="7DE37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3600" b="1"/>
                <a:t>Cl</a:t>
              </a:r>
              <a:r>
                <a:rPr lang="en-US" sz="4800" b="1" baseline="30000"/>
                <a:t>-</a:t>
              </a:r>
              <a:endParaRPr lang="en-US" baseline="30000"/>
            </a:p>
          </p:txBody>
        </p:sp>
      </p:grpSp>
      <p:sp>
        <p:nvSpPr>
          <p:cNvPr id="4103" name="Oval 41"/>
          <p:cNvSpPr>
            <a:spLocks noChangeArrowheads="1"/>
          </p:cNvSpPr>
          <p:nvPr/>
        </p:nvSpPr>
        <p:spPr bwMode="auto">
          <a:xfrm>
            <a:off x="4495800" y="2819400"/>
            <a:ext cx="609600" cy="609600"/>
          </a:xfrm>
          <a:prstGeom prst="ellipse">
            <a:avLst/>
          </a:prstGeom>
          <a:solidFill>
            <a:srgbClr val="FF848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1"/>
              <a:t>Na</a:t>
            </a:r>
            <a:r>
              <a:rPr lang="en-US" b="1" baseline="30000"/>
              <a:t>+</a:t>
            </a:r>
            <a:endParaRPr lang="en-US"/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56203" y="4243285"/>
            <a:ext cx="61864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cs typeface="Arial" charset="0"/>
              </a:rPr>
              <a:t>Solute: Sodium Chloride - ionic bonds strong electrostatic attraction of oppositely charged ions.</a:t>
            </a:r>
          </a:p>
        </p:txBody>
      </p:sp>
      <p:sp>
        <p:nvSpPr>
          <p:cNvPr id="4105" name="Text Box 48"/>
          <p:cNvSpPr txBox="1">
            <a:spLocks noChangeArrowheads="1"/>
          </p:cNvSpPr>
          <p:nvPr/>
        </p:nvSpPr>
        <p:spPr bwMode="auto">
          <a:xfrm>
            <a:off x="152400" y="5164138"/>
            <a:ext cx="5986463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solidFill>
                  <a:srgbClr val="FF060C"/>
                </a:solidFill>
                <a:latin typeface="Arial" charset="0"/>
                <a:cs typeface="Arial" charset="0"/>
              </a:rPr>
              <a:t>Since the </a:t>
            </a:r>
            <a:r>
              <a:rPr lang="en-US" sz="2000" b="1" i="1">
                <a:solidFill>
                  <a:srgbClr val="FF060C"/>
                </a:solidFill>
                <a:latin typeface="Arial" charset="0"/>
                <a:cs typeface="Arial" charset="0"/>
              </a:rPr>
              <a:t>forces in the SOLVENT are similar</a:t>
            </a:r>
            <a:r>
              <a:rPr lang="en-US" sz="2000" i="1">
                <a:solidFill>
                  <a:srgbClr val="FF060C"/>
                </a:solidFill>
                <a:latin typeface="Arial" charset="0"/>
                <a:cs typeface="Arial" charset="0"/>
              </a:rPr>
              <a:t> to those in the </a:t>
            </a:r>
            <a:r>
              <a:rPr lang="en-US" sz="2000" b="1" i="1">
                <a:solidFill>
                  <a:srgbClr val="FF060C"/>
                </a:solidFill>
                <a:latin typeface="Arial" charset="0"/>
                <a:cs typeface="Arial" charset="0"/>
              </a:rPr>
              <a:t>SOLUTE</a:t>
            </a:r>
            <a:r>
              <a:rPr lang="en-US" sz="2000" i="1">
                <a:solidFill>
                  <a:srgbClr val="FF060C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 i="1">
                <a:solidFill>
                  <a:srgbClr val="FF060C"/>
                </a:solidFill>
                <a:latin typeface="Arial" charset="0"/>
                <a:cs typeface="Arial" charset="0"/>
              </a:rPr>
              <a:t>the solvent particles are able to substitute for and break up the forces</a:t>
            </a:r>
            <a:r>
              <a:rPr lang="en-US" sz="2000" i="1">
                <a:solidFill>
                  <a:srgbClr val="FF060C"/>
                </a:solidFill>
                <a:latin typeface="Arial" charset="0"/>
                <a:cs typeface="Arial" charset="0"/>
              </a:rPr>
              <a:t> in the </a:t>
            </a:r>
            <a:r>
              <a:rPr lang="en-US" sz="2000" b="1" i="1">
                <a:solidFill>
                  <a:srgbClr val="FF060C"/>
                </a:solidFill>
                <a:latin typeface="Arial" charset="0"/>
                <a:cs typeface="Arial" charset="0"/>
              </a:rPr>
              <a:t>solute</a:t>
            </a:r>
            <a:r>
              <a:rPr lang="en-US" sz="2000" i="1">
                <a:solidFill>
                  <a:srgbClr val="FF060C"/>
                </a:solidFill>
                <a:latin typeface="Arial" charset="0"/>
                <a:cs typeface="Arial" charset="0"/>
              </a:rPr>
              <a:t> material - which is then literally </a:t>
            </a:r>
            <a:r>
              <a:rPr lang="en-US" sz="2000" b="1" i="1">
                <a:solidFill>
                  <a:srgbClr val="FF060C"/>
                </a:solidFill>
                <a:latin typeface="Arial" charset="0"/>
                <a:cs typeface="Arial" charset="0"/>
              </a:rPr>
              <a:t>ripped apart!</a:t>
            </a:r>
          </a:p>
        </p:txBody>
      </p:sp>
    </p:spTree>
    <p:extLst>
      <p:ext uri="{BB962C8B-B14F-4D97-AF65-F5344CB8AC3E}">
        <p14:creationId xmlns:p14="http://schemas.microsoft.com/office/powerpoint/2010/main" val="50045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2948E-6 C 0.07709 0.02659 0.15417 0.05318 0.17934 0.02543 C 0.20452 -0.00231 0.13247 -0.12994 0.1507 -0.16694 C 0.16893 -0.20393 0.22882 -0.20023 0.28889 -0.19653 " pathEditMode="relative" ptsTypes="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5.78035E-6 C 0.05522 0.02244 0.1106 0.04486 0.12848 0.08671 C 0.14636 0.12856 0.09133 0.20394 0.10782 0.25157 C 0.12431 0.2992 0.17553 0.3355 0.22692 0.37203 " pathEditMode="relative" ptsTypes="aaaA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254000"/>
            <a:ext cx="7772400" cy="536575"/>
          </a:xfrm>
          <a:solidFill>
            <a:srgbClr val="FF0A1E">
              <a:alpha val="50980"/>
            </a:srgbClr>
          </a:solidFill>
        </p:spPr>
        <p:txBody>
          <a:bodyPr/>
          <a:lstStyle/>
          <a:p>
            <a:pPr eaLnBrk="1" hangingPunct="1"/>
            <a:r>
              <a:rPr lang="en-US" smtClean="0"/>
              <a:t>Iodine + Water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38" y="933450"/>
            <a:ext cx="8229600" cy="5540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Iodine is only sparingly soluble in water?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Water contains hydrogen bonds,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iodine contains london forces.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bonds have </a:t>
            </a:r>
            <a:r>
              <a:rPr lang="en-US" b="1" smtClean="0"/>
              <a:t>very different strengths</a:t>
            </a:r>
            <a:r>
              <a:rPr lang="en-US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Iodine molecules can not substitute </a:t>
            </a:r>
            <a:r>
              <a:rPr lang="en-US" smtClean="0"/>
              <a:t>for water molecules in the solution - there is very weak attraction between the solvent particles (H</a:t>
            </a:r>
            <a:r>
              <a:rPr lang="en-US" baseline="-25000" smtClean="0"/>
              <a:t>2</a:t>
            </a:r>
            <a:r>
              <a:rPr lang="en-US" smtClean="0"/>
              <a:t>O) and solute particles (I</a:t>
            </a:r>
            <a:r>
              <a:rPr lang="en-US" baseline="-25000" smtClean="0"/>
              <a:t>2</a:t>
            </a:r>
            <a:r>
              <a:rPr lang="en-US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Dipole - induced dipole forces</a:t>
            </a:r>
            <a:r>
              <a:rPr lang="en-US" smtClean="0"/>
              <a:t> exist between water and iodine molecules.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181033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254000"/>
            <a:ext cx="7772400" cy="536575"/>
          </a:xfrm>
          <a:solidFill>
            <a:srgbClr val="FF0A1E">
              <a:alpha val="49019"/>
            </a:srgbClr>
          </a:solidFill>
        </p:spPr>
        <p:txBody>
          <a:bodyPr/>
          <a:lstStyle/>
          <a:p>
            <a:pPr eaLnBrk="1" hangingPunct="1"/>
            <a:r>
              <a:rPr lang="en-US" smtClean="0"/>
              <a:t>KMnO</a:t>
            </a:r>
            <a:r>
              <a:rPr lang="en-US" baseline="-25000" smtClean="0"/>
              <a:t>4</a:t>
            </a:r>
            <a:r>
              <a:rPr lang="en-US" smtClean="0"/>
              <a:t> + Water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38" y="933450"/>
            <a:ext cx="8229600" cy="3121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Arial" panose="020B0604020202020204" pitchFamily="34" charset="0"/>
              </a:rPr>
              <a:t>Potassium permanganate is very soluble in water.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panose="020B0604020202020204" pitchFamily="34" charset="0"/>
              </a:rPr>
              <a:t>KMnO</a:t>
            </a:r>
            <a:r>
              <a:rPr lang="en-US" baseline="-25000" smtClean="0">
                <a:latin typeface="Arial" panose="020B0604020202020204" pitchFamily="34" charset="0"/>
              </a:rPr>
              <a:t>4</a:t>
            </a:r>
            <a:r>
              <a:rPr lang="en-US" smtClean="0">
                <a:latin typeface="Arial" panose="020B0604020202020204" pitchFamily="34" charset="0"/>
              </a:rPr>
              <a:t> is an </a:t>
            </a:r>
            <a:r>
              <a:rPr lang="en-US" b="1" smtClean="0">
                <a:latin typeface="Arial" panose="020B0604020202020204" pitchFamily="34" charset="0"/>
              </a:rPr>
              <a:t>ionic substance</a:t>
            </a:r>
            <a:r>
              <a:rPr lang="en-US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panose="020B0604020202020204" pitchFamily="34" charset="0"/>
              </a:rPr>
              <a:t>Water contains </a:t>
            </a:r>
            <a:r>
              <a:rPr lang="en-US" b="1" smtClean="0">
                <a:latin typeface="Arial" panose="020B0604020202020204" pitchFamily="34" charset="0"/>
              </a:rPr>
              <a:t>hydrogen</a:t>
            </a:r>
            <a:r>
              <a:rPr lang="en-US" smtClean="0">
                <a:latin typeface="Arial" panose="020B0604020202020204" pitchFamily="34" charset="0"/>
              </a:rPr>
              <a:t> bonds,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panose="020B0604020202020204" pitchFamily="34" charset="0"/>
              </a:rPr>
              <a:t>ION - DIPOLE FORCES EXSIST between these two substances.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Arial" panose="020B0604020202020204" pitchFamily="34" charset="0"/>
              </a:rPr>
              <a:t>These are relatively strong intermolecular forces and that accounts for the solubility of ionic substances in polar solvents.</a:t>
            </a:r>
          </a:p>
        </p:txBody>
      </p:sp>
      <p:sp>
        <p:nvSpPr>
          <p:cNvPr id="61444" name="Rectangle 5"/>
          <p:cNvSpPr>
            <a:spLocks noChangeArrowheads="1"/>
          </p:cNvSpPr>
          <p:nvPr/>
        </p:nvSpPr>
        <p:spPr bwMode="auto">
          <a:xfrm>
            <a:off x="382588" y="3736975"/>
            <a:ext cx="8229600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GB" sz="280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452438" y="45466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GB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72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490538" y="492125"/>
            <a:ext cx="8027987" cy="738188"/>
          </a:xfrm>
          <a:prstGeom prst="rect">
            <a:avLst/>
          </a:prstGeom>
          <a:solidFill>
            <a:srgbClr val="FF0A1E">
              <a:alpha val="5294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KMnO</a:t>
            </a:r>
            <a:r>
              <a:rPr lang="en-US" sz="4400" baseline="-2500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4</a:t>
            </a:r>
            <a:r>
              <a:rPr lang="en-US" sz="440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+ Hexane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419100" y="1446213"/>
            <a:ext cx="8259763" cy="215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7825" indent="-377825">
              <a:defRPr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Potassium permanganate is insoluble in hexane</a:t>
            </a:r>
            <a:r>
              <a:rPr lang="en-US" sz="2000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marL="377825" indent="-377825">
              <a:defRPr/>
            </a:pPr>
            <a:endParaRPr lang="en-US" sz="2000" baseline="-2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77825" indent="-377825">
              <a:buFontTx/>
              <a:buChar char="•"/>
              <a:defRPr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KMnO</a:t>
            </a:r>
            <a:r>
              <a:rPr lang="en-US" sz="2000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 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is an ionic substance</a:t>
            </a:r>
          </a:p>
          <a:p>
            <a:pPr marL="377825" indent="-377825">
              <a:buFontTx/>
              <a:buChar char="•"/>
              <a:defRPr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Hexane is non-polar -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v.d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Waals (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london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forces</a:t>
            </a:r>
          </a:p>
          <a:p>
            <a:pPr marL="377825" indent="-377825">
              <a:buFontTx/>
              <a:buChar char="•"/>
              <a:defRPr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Ion - induced dipole forces would exist between solvent molecules - these are VERY weak interactions</a:t>
            </a:r>
          </a:p>
          <a:p>
            <a:pPr marL="377825" indent="-377825">
              <a:buFontTx/>
              <a:buChar char="•"/>
              <a:defRPr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solubility is VERY LOW.</a:t>
            </a:r>
          </a:p>
        </p:txBody>
      </p:sp>
    </p:spTree>
    <p:extLst>
      <p:ext uri="{BB962C8B-B14F-4D97-AF65-F5344CB8AC3E}">
        <p14:creationId xmlns:p14="http://schemas.microsoft.com/office/powerpoint/2010/main" val="129783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490538" y="492125"/>
            <a:ext cx="8027987" cy="536575"/>
          </a:xfrm>
          <a:prstGeom prst="rect">
            <a:avLst/>
          </a:prstGeom>
          <a:solidFill>
            <a:srgbClr val="FF7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Ethanol + Iodine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419100" y="1176338"/>
            <a:ext cx="825976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4675" indent="-574675">
              <a:defRPr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Iodine is  soluble in Ethanol (C</a:t>
            </a:r>
            <a:r>
              <a:rPr lang="en-US" sz="2000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2000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OH)</a:t>
            </a:r>
          </a:p>
          <a:p>
            <a:pPr marL="574675" indent="-574675">
              <a:defRPr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INTERMOLECULAR FORCES</a:t>
            </a:r>
          </a:p>
          <a:p>
            <a:pPr marL="574675" indent="-574675">
              <a:buFontTx/>
              <a:buChar char="•"/>
              <a:defRPr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Iodine -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v.d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Waals (London) forces</a:t>
            </a:r>
          </a:p>
          <a:p>
            <a:pPr marL="574675" indent="-574675">
              <a:buFontTx/>
              <a:buChar char="•"/>
              <a:defRPr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Ethanol - hydrogen bonds and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london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forces</a:t>
            </a:r>
          </a:p>
          <a:p>
            <a:pPr marL="574675" indent="-574675">
              <a:buFontTx/>
              <a:buChar char="•"/>
              <a:defRPr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Dipole - induced dipole forces would exist between solvent and solute as well as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v.d.Waals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(London) forces</a:t>
            </a:r>
          </a:p>
          <a:p>
            <a:pPr marL="574675" indent="-574675">
              <a:buFontTx/>
              <a:buChar char="•"/>
              <a:defRPr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london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forces between ethanol molecules could be substituted for </a:t>
            </a:r>
            <a:r>
              <a:rPr lang="en-US" sz="2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london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forces in the iodine and so iodine is soluble in ethanol.</a:t>
            </a:r>
          </a:p>
          <a:p>
            <a:pPr marL="574675" indent="-574675">
              <a:buFontTx/>
              <a:buChar char="•"/>
              <a:defRPr/>
            </a:pP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536575" y="4167188"/>
            <a:ext cx="8027988" cy="536575"/>
          </a:xfrm>
          <a:prstGeom prst="rect">
            <a:avLst/>
          </a:prstGeom>
          <a:solidFill>
            <a:srgbClr val="FF7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Ethanol + KMnO</a:t>
            </a:r>
            <a:r>
              <a:rPr lang="en-US" sz="4400" baseline="-2500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4</a:t>
            </a:r>
            <a:endParaRPr lang="en-US" sz="4400">
              <a:solidFill>
                <a:schemeClr val="tx2"/>
              </a:solidFill>
              <a:effectLst/>
              <a:latin typeface="Times" panose="02020603050405020304" pitchFamily="18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420688" y="4864100"/>
            <a:ext cx="83661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7825" indent="-377825">
              <a:defRPr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Potassium permanganate is soluble  in Ethanol (C</a:t>
            </a:r>
            <a:r>
              <a:rPr lang="en-US" sz="2000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2000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OH). </a:t>
            </a:r>
            <a:endParaRPr lang="en-US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77825" indent="-377825">
              <a:defRPr/>
            </a:pP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ion-dipole interactions between KMnO</a:t>
            </a:r>
            <a:r>
              <a:rPr lang="en-US" sz="2000" baseline="-2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ethanol molecules are strong enough to cause dissolution of the ionic salt.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17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00188" y="6775450"/>
              <a:ext cx="1587" cy="1588"/>
            </p14:xfrm>
          </p:contentPart>
        </mc:Choice>
        <mc:Fallback>
          <p:pic>
            <p:nvPicPr>
              <p:cNvPr id="717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8444" y="6761952"/>
                <a:ext cx="25392" cy="3017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332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uiExpand="1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States of Matter</a:t>
            </a:r>
          </a:p>
        </p:txBody>
      </p:sp>
      <p:pic>
        <p:nvPicPr>
          <p:cNvPr id="5124" name="Picture 4" descr="c:\ppts\zumdahl\art\370630_la_10_01z.gif"/>
          <p:cNvPicPr preferRelativeResize="0"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828800"/>
            <a:ext cx="7772400" cy="2816225"/>
          </a:xfr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85800" y="5105400"/>
            <a:ext cx="7696200" cy="533400"/>
          </a:xfrm>
          <a:prstGeom prst="rightArrow">
            <a:avLst>
              <a:gd name="adj1" fmla="val 50000"/>
              <a:gd name="adj2" fmla="val 360714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38200" y="59436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			Attraction between molecules increasing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490538" y="492125"/>
            <a:ext cx="8027987" cy="536575"/>
          </a:xfrm>
          <a:prstGeom prst="rect">
            <a:avLst/>
          </a:prstGeom>
          <a:solidFill>
            <a:srgbClr val="FF7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Solubility Rules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49263" y="1422400"/>
            <a:ext cx="825976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4675" indent="-574675">
              <a:buFontTx/>
              <a:buChar char="•"/>
              <a:defRPr/>
            </a:pPr>
            <a:r>
              <a:rPr lang="en-US" sz="20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Polar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solutes will be soluble in ………………solvents.</a:t>
            </a:r>
          </a:p>
          <a:p>
            <a:pPr marL="574675" indent="-574675">
              <a:defRPr/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74675" indent="-574675">
              <a:buFontTx/>
              <a:buChar char="•"/>
              <a:defRPr/>
            </a:pPr>
            <a:r>
              <a:rPr lang="en-US" sz="2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Non-polar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solutes will be soluble in …………… solvents.</a:t>
            </a:r>
          </a:p>
          <a:p>
            <a:pPr marL="574675" indent="-574675">
              <a:buFontTx/>
              <a:buChar char="•"/>
              <a:defRPr/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74675" indent="-574675">
              <a:buFontTx/>
              <a:buChar char="•"/>
              <a:defRPr/>
            </a:pPr>
            <a:r>
              <a:rPr lang="en-US" sz="2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Non-polar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solutes will NOT be soluble in ………... solvents.</a:t>
            </a:r>
          </a:p>
          <a:p>
            <a:pPr marL="574675" indent="-574675">
              <a:buFontTx/>
              <a:buChar char="•"/>
              <a:defRPr/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74675" indent="-574675">
              <a:buFontTx/>
              <a:buChar char="•"/>
              <a:defRPr/>
            </a:pPr>
            <a:r>
              <a:rPr lang="en-US" sz="20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Polar</a:t>
            </a: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solutes will NOT  be soluble in ………………. solvents.</a:t>
            </a:r>
          </a:p>
          <a:p>
            <a:pPr marL="574675" indent="-574675">
              <a:buFontTx/>
              <a:buChar char="•"/>
              <a:defRPr/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74675" indent="-574675" algn="ctr">
              <a:defRPr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…………………………………….</a:t>
            </a:r>
          </a:p>
          <a:p>
            <a:pPr marL="574675" indent="-574675">
              <a:defRPr/>
            </a:pP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74675" indent="-574675">
              <a:buFontTx/>
              <a:buChar char="•"/>
              <a:defRPr/>
            </a:pP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970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490538" y="492125"/>
            <a:ext cx="8027987" cy="536575"/>
          </a:xfrm>
          <a:prstGeom prst="rect">
            <a:avLst/>
          </a:prstGeom>
          <a:solidFill>
            <a:srgbClr val="FF7E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Solubility Rules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49263" y="1422400"/>
            <a:ext cx="825976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4675" indent="-574675">
              <a:buFontTx/>
              <a:buChar char="•"/>
              <a:defRPr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Polar &amp; Ionic  solutes will be soluble in polar solvents.</a:t>
            </a:r>
          </a:p>
          <a:p>
            <a:pPr marL="574675" indent="-574675">
              <a:defRPr/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74675" indent="-574675">
              <a:buFontTx/>
              <a:buChar char="•"/>
              <a:defRPr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Non-polar solutes will be soluble in non-polar solvents.</a:t>
            </a:r>
          </a:p>
          <a:p>
            <a:pPr marL="574675" indent="-574675">
              <a:buFontTx/>
              <a:buChar char="•"/>
              <a:defRPr/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74675" indent="-574675">
              <a:buFontTx/>
              <a:buChar char="•"/>
              <a:defRPr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Non-polar solutes will NOT be soluble in polar solvents.</a:t>
            </a:r>
          </a:p>
          <a:p>
            <a:pPr marL="574675" indent="-574675">
              <a:buFontTx/>
              <a:buChar char="•"/>
              <a:defRPr/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74675" indent="-574675">
              <a:buFontTx/>
              <a:buChar char="•"/>
              <a:defRPr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Polar &amp; Ionic solutes will NOT  be soluble in non-polar solvents.</a:t>
            </a:r>
          </a:p>
          <a:p>
            <a:pPr marL="574675" indent="-574675">
              <a:buFontTx/>
              <a:buChar char="•"/>
              <a:defRPr/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74675" indent="-574675" algn="ctr">
              <a:defRPr/>
            </a:pPr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LIKE DISSOLVES LIKE!</a:t>
            </a:r>
          </a:p>
          <a:p>
            <a:pPr marL="574675" indent="-574675">
              <a:defRPr/>
            </a:pP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74675" indent="-574675">
              <a:buFontTx/>
              <a:buChar char="•"/>
              <a:defRPr/>
            </a:pP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266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pPr algn="ctr"/>
            <a:r>
              <a:rPr lang="en-US" dirty="0" smtClean="0"/>
              <a:t>P. 109 # 1-3, 5</a:t>
            </a:r>
          </a:p>
          <a:p>
            <a:pPr algn="ctr"/>
            <a:r>
              <a:rPr lang="en-US" dirty="0" smtClean="0"/>
              <a:t>P. 117 # 1-5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6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Intermolecular Forces </a:t>
            </a:r>
            <a:br>
              <a:rPr lang="en-US" dirty="0"/>
            </a:br>
            <a:r>
              <a:rPr lang="en-US" dirty="0"/>
              <a:t>a.k.a. van der Waal’s Forces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685800"/>
          </a:xfrm>
        </p:spPr>
        <p:txBody>
          <a:bodyPr/>
          <a:lstStyle/>
          <a:p>
            <a:r>
              <a:rPr lang="en-US"/>
              <a:t>Attractive force </a:t>
            </a:r>
            <a:r>
              <a:rPr lang="en-US" b="1">
                <a:solidFill>
                  <a:schemeClr val="folHlink"/>
                </a:solidFill>
                <a:latin typeface="Arial Black" panose="020B0A04020102020204" pitchFamily="34" charset="0"/>
              </a:rPr>
              <a:t>between</a:t>
            </a:r>
            <a:r>
              <a:rPr lang="en-US"/>
              <a:t> molecules</a:t>
            </a: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1143000" y="2514600"/>
            <a:ext cx="6707188" cy="1427163"/>
            <a:chOff x="720" y="1536"/>
            <a:chExt cx="4225" cy="899"/>
          </a:xfrm>
        </p:grpSpPr>
        <p:grpSp>
          <p:nvGrpSpPr>
            <p:cNvPr id="1029" name="Group 5"/>
            <p:cNvGrpSpPr>
              <a:grpSpLocks/>
            </p:cNvGrpSpPr>
            <p:nvPr/>
          </p:nvGrpSpPr>
          <p:grpSpPr bwMode="auto">
            <a:xfrm>
              <a:off x="720" y="1536"/>
              <a:ext cx="4225" cy="899"/>
              <a:chOff x="1872" y="2640"/>
              <a:chExt cx="4225" cy="899"/>
            </a:xfrm>
          </p:grpSpPr>
          <p:pic>
            <p:nvPicPr>
              <p:cNvPr id="1030" name="Picture 6" descr="X:\Christy's Stuff\Teaching Stuff\99-00 School Year\Lessons\Molecular Structure\Pictures\SO2.PCX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72" y="2640"/>
                <a:ext cx="2113" cy="8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1" name="Picture 7" descr="X:\Christy's Stuff\Teaching Stuff\99-00 School Year\Lessons\Molecular Structure\Pictures\SO2.PCX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84" y="2640"/>
                <a:ext cx="2113" cy="8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2304" y="1728"/>
              <a:ext cx="1008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533400" y="4191000"/>
            <a:ext cx="800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/>
              <a:t>Much weaker than chemical bonds </a:t>
            </a:r>
            <a:r>
              <a:rPr lang="en-US" sz="3200" b="1">
                <a:solidFill>
                  <a:schemeClr val="folHlink"/>
                </a:solidFill>
                <a:latin typeface="Arial Black" panose="020B0A04020102020204" pitchFamily="34" charset="0"/>
              </a:rPr>
              <a:t>within</a:t>
            </a:r>
            <a:r>
              <a:rPr lang="en-US" sz="3200"/>
              <a:t> molecules</a:t>
            </a: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2667000" y="4876800"/>
            <a:ext cx="3354388" cy="1427163"/>
            <a:chOff x="1920" y="2736"/>
            <a:chExt cx="2113" cy="899"/>
          </a:xfrm>
        </p:grpSpPr>
        <p:pic>
          <p:nvPicPr>
            <p:cNvPr id="1035" name="Picture 11" descr="X:\Christy's Stuff\Teaching Stuff\99-00 School Year\Lessons\Molecular Structure\Pictures\SO2.PCX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2736"/>
              <a:ext cx="2113" cy="8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 rot="1685555">
              <a:off x="3168" y="2976"/>
              <a:ext cx="72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 rot="19914445" flipH="1">
              <a:off x="1968" y="2976"/>
              <a:ext cx="72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Intermolecular Forces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</a:rPr>
              <a:t>London Dispersion Forces:</a:t>
            </a:r>
            <a:r>
              <a:rPr lang="en-US"/>
              <a:t> an attractive force acting between all molecules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* attraction of electrons of one atom to nucleus of another atom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* very weak force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* increases in strength as molar 			mass increases (more electrons)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>
            <p:ph type="title"/>
          </p:nvPr>
        </p:nvSpPr>
        <p:spPr>
          <a:xfrm>
            <a:off x="928688" y="230188"/>
            <a:ext cx="7327900" cy="595312"/>
          </a:xfrm>
          <a:prstGeom prst="roundRect">
            <a:avLst>
              <a:gd name="adj" fmla="val 16667"/>
            </a:avLst>
          </a:prstGeom>
          <a:solidFill>
            <a:srgbClr val="FFC748"/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3600" dirty="0" smtClean="0">
                <a:solidFill>
                  <a:schemeClr val="bg2"/>
                </a:solidFill>
                <a:latin typeface="Verdana" panose="020B0604030504040204" pitchFamily="34" charset="0"/>
              </a:rPr>
              <a:t>London Forces </a:t>
            </a:r>
            <a:endParaRPr lang="en-US" sz="2000" dirty="0" smtClean="0">
              <a:solidFill>
                <a:schemeClr val="bg2"/>
              </a:solidFill>
              <a:latin typeface="Verdana" panose="020B060403050404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5138" y="1055688"/>
            <a:ext cx="4181475" cy="55356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temporary dipole 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is induced in a non polar molecule due to </a:t>
            </a:r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electron movements.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These INDUCE similar but opposite forces in neighboring molecules which cause </a:t>
            </a:r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weak momentary attractions.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These are the WEAKEST attractive forces that exist between molecules.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i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London forces get </a:t>
            </a:r>
            <a:r>
              <a:rPr lang="en-US" sz="2000" b="1" i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stronger</a:t>
            </a:r>
            <a:r>
              <a:rPr lang="en-US" sz="2000" i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the </a:t>
            </a:r>
            <a:r>
              <a:rPr lang="en-US" sz="2000" b="1" i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molecule/atom gets bigger  </a:t>
            </a:r>
            <a:r>
              <a:rPr lang="en-US" sz="2000" i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there are more electrons that can create dipoles..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528903" y="4699000"/>
            <a:ext cx="1380506" cy="830997"/>
          </a:xfrm>
          <a:prstGeom prst="rect">
            <a:avLst/>
          </a:prstGeom>
          <a:solidFill>
            <a:srgbClr val="64A2D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Example:</a:t>
            </a:r>
          </a:p>
          <a:p>
            <a:pPr algn="ctr">
              <a:defRPr/>
            </a:pP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2" action="ppaction://hlinksldjump"/>
              </a:rPr>
              <a:t>I</a:t>
            </a:r>
            <a:r>
              <a:rPr lang="en-US" baseline="-2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2" action="ppaction://hlinksldjump"/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&amp; CCl</a:t>
            </a:r>
            <a:r>
              <a:rPr lang="en-US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59398" name="Oval 6"/>
          <p:cNvSpPr>
            <a:spLocks noChangeArrowheads="1"/>
          </p:cNvSpPr>
          <p:nvPr/>
        </p:nvSpPr>
        <p:spPr bwMode="auto">
          <a:xfrm>
            <a:off x="6972300" y="2081213"/>
            <a:ext cx="1192213" cy="1211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0A1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 d+ </a:t>
            </a:r>
            <a:r>
              <a:rPr lang="en-US">
                <a:solidFill>
                  <a:srgbClr val="0DA8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     d-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59399" name="Oval 7"/>
          <p:cNvSpPr>
            <a:spLocks noChangeArrowheads="1"/>
          </p:cNvSpPr>
          <p:nvPr/>
        </p:nvSpPr>
        <p:spPr bwMode="auto">
          <a:xfrm>
            <a:off x="5021263" y="2062163"/>
            <a:ext cx="1117600" cy="119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 </a:t>
            </a:r>
            <a:r>
              <a:rPr lang="en-US" dirty="0">
                <a:solidFill>
                  <a:srgbClr val="FF0A1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d+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      </a:t>
            </a:r>
            <a:r>
              <a:rPr lang="en-US" dirty="0">
                <a:solidFill>
                  <a:srgbClr val="12C6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d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6913563" y="2427288"/>
            <a:ext cx="1152525" cy="19050"/>
          </a:xfrm>
          <a:prstGeom prst="line">
            <a:avLst/>
          </a:prstGeom>
          <a:noFill/>
          <a:ln w="28575">
            <a:solidFill>
              <a:srgbClr val="0DA802"/>
            </a:solidFill>
            <a:round/>
            <a:headEnd type="none" w="med" len="med"/>
            <a:tailEnd type="arrow" w="lg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ZA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6981825" y="1241425"/>
            <a:ext cx="17129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Electrons repelled</a:t>
            </a:r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6384925" y="2392363"/>
            <a:ext cx="66675" cy="595312"/>
          </a:xfrm>
          <a:prstGeom prst="line">
            <a:avLst/>
          </a:prstGeom>
          <a:noFill/>
          <a:ln w="9525">
            <a:solidFill>
              <a:srgbClr val="FF0A1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6537325" y="2389188"/>
            <a:ext cx="66675" cy="595312"/>
          </a:xfrm>
          <a:prstGeom prst="line">
            <a:avLst/>
          </a:prstGeom>
          <a:noFill/>
          <a:ln w="9525">
            <a:solidFill>
              <a:srgbClr val="FF0A1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6689725" y="2397125"/>
            <a:ext cx="66675" cy="595313"/>
          </a:xfrm>
          <a:prstGeom prst="line">
            <a:avLst/>
          </a:prstGeom>
          <a:noFill/>
          <a:ln w="9525">
            <a:solidFill>
              <a:srgbClr val="FF0A1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6842125" y="2393950"/>
            <a:ext cx="66675" cy="595313"/>
          </a:xfrm>
          <a:prstGeom prst="line">
            <a:avLst/>
          </a:prstGeom>
          <a:noFill/>
          <a:ln w="9525">
            <a:solidFill>
              <a:srgbClr val="FF0A1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/>
          </a:p>
        </p:txBody>
      </p:sp>
      <p:sp>
        <p:nvSpPr>
          <p:cNvPr id="14" name="TextBox 13"/>
          <p:cNvSpPr txBox="1"/>
          <p:nvPr/>
        </p:nvSpPr>
        <p:spPr>
          <a:xfrm>
            <a:off x="4340225" y="3387725"/>
            <a:ext cx="23510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ZA" sz="2000" dirty="0"/>
              <a:t>Temporary dipole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46863" y="3362325"/>
            <a:ext cx="24971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ZA" sz="2000" dirty="0"/>
              <a:t>Induced dipole</a:t>
            </a:r>
          </a:p>
        </p:txBody>
      </p:sp>
      <p:cxnSp>
        <p:nvCxnSpPr>
          <p:cNvPr id="51215" name="Straight Arrow Connector 16"/>
          <p:cNvCxnSpPr>
            <a:cxnSpLocks noChangeShapeType="1"/>
          </p:cNvCxnSpPr>
          <p:nvPr/>
        </p:nvCxnSpPr>
        <p:spPr bwMode="auto">
          <a:xfrm>
            <a:off x="5254625" y="2411413"/>
            <a:ext cx="725488" cy="1587"/>
          </a:xfrm>
          <a:prstGeom prst="straightConnector1">
            <a:avLst/>
          </a:prstGeom>
          <a:noFill/>
          <a:ln w="28575" algn="ctr">
            <a:solidFill>
              <a:srgbClr val="0DA802"/>
            </a:solidFill>
            <a:round/>
            <a:headEnd/>
            <a:tailEnd type="arrow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4914900" y="1306513"/>
            <a:ext cx="1711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Electrons moving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35700" y="3897313"/>
            <a:ext cx="2024063" cy="584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ZA" sz="1600" dirty="0">
                <a:solidFill>
                  <a:srgbClr val="FF0000"/>
                </a:solidFill>
              </a:rPr>
              <a:t>Weak short lived attraction</a:t>
            </a:r>
          </a:p>
        </p:txBody>
      </p:sp>
      <p:cxnSp>
        <p:nvCxnSpPr>
          <p:cNvPr id="51218" name="Straight Arrow Connector 20"/>
          <p:cNvCxnSpPr>
            <a:cxnSpLocks noChangeShapeType="1"/>
          </p:cNvCxnSpPr>
          <p:nvPr/>
        </p:nvCxnSpPr>
        <p:spPr bwMode="auto">
          <a:xfrm rot="5400000" flipH="1" flipV="1">
            <a:off x="6205538" y="3478212"/>
            <a:ext cx="839788" cy="30163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4913313" y="928688"/>
            <a:ext cx="39576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ZA" sz="2000" dirty="0">
                <a:solidFill>
                  <a:srgbClr val="002060"/>
                </a:solidFill>
              </a:rPr>
              <a:t>Two non polar molecules.</a:t>
            </a:r>
          </a:p>
        </p:txBody>
      </p:sp>
    </p:spTree>
    <p:extLst>
      <p:ext uri="{BB962C8B-B14F-4D97-AF65-F5344CB8AC3E}">
        <p14:creationId xmlns:p14="http://schemas.microsoft.com/office/powerpoint/2010/main" val="303957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Dipole-Dipole Forces:</a:t>
            </a:r>
            <a:r>
              <a:rPr lang="en-US"/>
              <a:t> attractive force acting between oppositely charged ends of polar molecules.</a:t>
            </a:r>
          </a:p>
          <a:p>
            <a:pPr>
              <a:buFontTx/>
              <a:buNone/>
            </a:pPr>
            <a:r>
              <a:rPr lang="en-US"/>
              <a:t>	* medium strength</a:t>
            </a:r>
          </a:p>
          <a:p>
            <a:pPr>
              <a:buFontTx/>
              <a:buNone/>
            </a:pPr>
            <a:r>
              <a:rPr lang="en-US"/>
              <a:t>	* strongest when molecules close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>
            <p:ph type="title"/>
          </p:nvPr>
        </p:nvSpPr>
        <p:spPr>
          <a:xfrm>
            <a:off x="928688" y="280988"/>
            <a:ext cx="7327900" cy="595312"/>
          </a:xfrm>
          <a:prstGeom prst="roundRect">
            <a:avLst>
              <a:gd name="adj" fmla="val 16667"/>
            </a:avLst>
          </a:prstGeom>
          <a:solidFill>
            <a:srgbClr val="FFC748"/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4000" smtClean="0">
                <a:latin typeface="Verdana" panose="020B0604030504040204" pitchFamily="34" charset="0"/>
              </a:rPr>
              <a:t>Dipole - Dipole Forces</a:t>
            </a:r>
            <a:endParaRPr lang="en-US" sz="2000" smtClean="0">
              <a:latin typeface="Verdana" panose="020B0604030504040204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5138" y="1246188"/>
            <a:ext cx="4597400" cy="4876800"/>
          </a:xfrm>
          <a:noFill/>
        </p:spPr>
        <p:txBody>
          <a:bodyPr/>
          <a:lstStyle/>
          <a:p>
            <a:pPr eaLnBrk="1" hangingPunct="1"/>
            <a:r>
              <a:rPr lang="en-US" sz="2000" b="1" smtClean="0">
                <a:solidFill>
                  <a:srgbClr val="FF0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Attractive forces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 that exist between molecules that have permanent dipoles. </a:t>
            </a:r>
          </a:p>
          <a:p>
            <a:pPr eaLnBrk="1" hangingPunct="1"/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These exist in any </a:t>
            </a:r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polar substance.</a:t>
            </a:r>
          </a:p>
          <a:p>
            <a:pPr eaLnBrk="1" hangingPunct="1"/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In order to create a dipole or polar molecule, the molecule must have:</a:t>
            </a:r>
          </a:p>
          <a:p>
            <a:pPr lvl="1" eaLnBrk="1" hangingPunct="1"/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Polar bonding</a:t>
            </a:r>
          </a:p>
          <a:p>
            <a:pPr lvl="1" eaLnBrk="1" hangingPunct="1"/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asymmetrical  shape </a:t>
            </a:r>
            <a:r>
              <a:rPr 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t>(not symmetrical)</a:t>
            </a:r>
          </a:p>
          <a:p>
            <a:pPr lvl="1" eaLnBrk="1" hangingPunct="1"/>
            <a:endParaRPr lang="en-US" sz="1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The following would exhibit Dipole Dipole forces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	H</a:t>
            </a:r>
            <a:r>
              <a:rPr lang="en-US" sz="2000" baseline="-250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S yes – polar bonds &amp; asymettrical, CO</a:t>
            </a:r>
            <a:r>
              <a:rPr lang="en-US" sz="2000" baseline="-2500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 No - symmetrical, C</a:t>
            </a:r>
            <a:r>
              <a:rPr lang="en-US" sz="2000" baseline="-250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baseline="-2500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 No – no polar bonds.</a:t>
            </a:r>
          </a:p>
          <a:p>
            <a:pPr eaLnBrk="1" hangingPunct="1"/>
            <a:endParaRPr lang="en-US" sz="20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5019675" y="4159250"/>
            <a:ext cx="2555875" cy="831850"/>
          </a:xfrm>
          <a:prstGeom prst="rect">
            <a:avLst/>
          </a:prstGeom>
          <a:solidFill>
            <a:srgbClr val="64A2D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Example:</a:t>
            </a:r>
          </a:p>
          <a:p>
            <a:pPr algn="ctr"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H-</a:t>
            </a:r>
            <a:r>
              <a:rPr lang="en-US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H-Br, H</a:t>
            </a:r>
            <a:r>
              <a:rPr lang="en-US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</a:p>
        </p:txBody>
      </p:sp>
      <p:grpSp>
        <p:nvGrpSpPr>
          <p:cNvPr id="50181" name="Group 23"/>
          <p:cNvGrpSpPr>
            <a:grpSpLocks/>
          </p:cNvGrpSpPr>
          <p:nvPr/>
        </p:nvGrpSpPr>
        <p:grpSpPr bwMode="auto">
          <a:xfrm>
            <a:off x="4373563" y="2224088"/>
            <a:ext cx="1820862" cy="820737"/>
            <a:chOff x="3484" y="1317"/>
            <a:chExt cx="1147" cy="517"/>
          </a:xfrm>
        </p:grpSpPr>
        <p:sp>
          <p:nvSpPr>
            <p:cNvPr id="48146" name="Oval 18"/>
            <p:cNvSpPr>
              <a:spLocks noChangeArrowheads="1"/>
            </p:cNvSpPr>
            <p:nvPr/>
          </p:nvSpPr>
          <p:spPr bwMode="auto">
            <a:xfrm>
              <a:off x="3667" y="1451"/>
              <a:ext cx="283" cy="290"/>
            </a:xfrm>
            <a:prstGeom prst="ellipse">
              <a:avLst/>
            </a:prstGeom>
            <a:solidFill>
              <a:srgbClr val="FF0000">
                <a:alpha val="64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</a:t>
              </a:r>
            </a:p>
          </p:txBody>
        </p:sp>
        <p:sp>
          <p:nvSpPr>
            <p:cNvPr id="48147" name="Oval 19"/>
            <p:cNvSpPr>
              <a:spLocks noChangeArrowheads="1"/>
            </p:cNvSpPr>
            <p:nvPr/>
          </p:nvSpPr>
          <p:spPr bwMode="auto">
            <a:xfrm>
              <a:off x="3943" y="1317"/>
              <a:ext cx="503" cy="517"/>
            </a:xfrm>
            <a:prstGeom prst="ellipse">
              <a:avLst/>
            </a:prstGeom>
            <a:solidFill>
              <a:srgbClr val="00FF00">
                <a:alpha val="57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Cl</a:t>
              </a:r>
            </a:p>
          </p:txBody>
        </p:sp>
        <p:sp>
          <p:nvSpPr>
            <p:cNvPr id="48148" name="Line 20"/>
            <p:cNvSpPr>
              <a:spLocks noChangeShapeType="1"/>
            </p:cNvSpPr>
            <p:nvPr/>
          </p:nvSpPr>
          <p:spPr bwMode="auto">
            <a:xfrm>
              <a:off x="3887" y="1600"/>
              <a:ext cx="198" cy="0"/>
            </a:xfrm>
            <a:prstGeom prst="line">
              <a:avLst/>
            </a:prstGeom>
            <a:noFill/>
            <a:ln w="28575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50198" name="Rectangle 21"/>
            <p:cNvSpPr>
              <a:spLocks noChangeArrowheads="1"/>
            </p:cNvSpPr>
            <p:nvPr/>
          </p:nvSpPr>
          <p:spPr bwMode="auto">
            <a:xfrm>
              <a:off x="3484" y="1383"/>
              <a:ext cx="25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effectLst/>
                  <a:latin typeface="Times" panose="02020603050405020304" pitchFamily="18" charset="0"/>
                  <a:sym typeface="Symbol" panose="05050102010706020507" pitchFamily="18" charset="2"/>
                </a:rPr>
                <a:t>+</a:t>
              </a:r>
              <a:endParaRPr lang="en-US" sz="2800" b="1">
                <a:solidFill>
                  <a:srgbClr val="FF0000"/>
                </a:solidFill>
                <a:effectLst/>
                <a:latin typeface="Times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50199" name="Rectangle 22"/>
            <p:cNvSpPr>
              <a:spLocks noChangeArrowheads="1"/>
            </p:cNvSpPr>
            <p:nvPr/>
          </p:nvSpPr>
          <p:spPr bwMode="auto">
            <a:xfrm>
              <a:off x="4409" y="1344"/>
              <a:ext cx="2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sz="1600" b="1">
                  <a:solidFill>
                    <a:srgbClr val="12C603"/>
                  </a:solidFill>
                  <a:effectLst/>
                  <a:latin typeface="Times" panose="02020603050405020304" pitchFamily="18" charset="0"/>
                  <a:sym typeface="Symbol" panose="05050102010706020507" pitchFamily="18" charset="2"/>
                </a:rPr>
                <a:t>-</a:t>
              </a:r>
              <a:endParaRPr lang="en-US" sz="2800" b="1">
                <a:solidFill>
                  <a:srgbClr val="FF0000"/>
                </a:solidFill>
                <a:effectLst/>
                <a:latin typeface="Times" panose="02020603050405020304" pitchFamily="18" charset="0"/>
                <a:sym typeface="Symbol" panose="05050102010706020507" pitchFamily="18" charset="2"/>
              </a:endParaRPr>
            </a:p>
          </p:txBody>
        </p:sp>
      </p:grpSp>
      <p:grpSp>
        <p:nvGrpSpPr>
          <p:cNvPr id="50182" name="Group 24"/>
          <p:cNvGrpSpPr>
            <a:grpSpLocks/>
          </p:cNvGrpSpPr>
          <p:nvPr/>
        </p:nvGrpSpPr>
        <p:grpSpPr bwMode="auto">
          <a:xfrm>
            <a:off x="6413500" y="2105025"/>
            <a:ext cx="1820863" cy="820738"/>
            <a:chOff x="3484" y="1317"/>
            <a:chExt cx="1147" cy="517"/>
          </a:xfrm>
        </p:grpSpPr>
        <p:sp>
          <p:nvSpPr>
            <p:cNvPr id="48153" name="Oval 25"/>
            <p:cNvSpPr>
              <a:spLocks noChangeArrowheads="1"/>
            </p:cNvSpPr>
            <p:nvPr/>
          </p:nvSpPr>
          <p:spPr bwMode="auto">
            <a:xfrm>
              <a:off x="3667" y="1451"/>
              <a:ext cx="283" cy="290"/>
            </a:xfrm>
            <a:prstGeom prst="ellipse">
              <a:avLst/>
            </a:prstGeom>
            <a:solidFill>
              <a:srgbClr val="FF0000">
                <a:alpha val="64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</a:t>
              </a:r>
            </a:p>
          </p:txBody>
        </p:sp>
        <p:sp>
          <p:nvSpPr>
            <p:cNvPr id="48154" name="Oval 26"/>
            <p:cNvSpPr>
              <a:spLocks noChangeArrowheads="1"/>
            </p:cNvSpPr>
            <p:nvPr/>
          </p:nvSpPr>
          <p:spPr bwMode="auto">
            <a:xfrm>
              <a:off x="3943" y="1317"/>
              <a:ext cx="503" cy="517"/>
            </a:xfrm>
            <a:prstGeom prst="ellipse">
              <a:avLst/>
            </a:prstGeom>
            <a:solidFill>
              <a:srgbClr val="00FF00">
                <a:alpha val="57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Cl</a:t>
              </a:r>
            </a:p>
          </p:txBody>
        </p:sp>
        <p:sp>
          <p:nvSpPr>
            <p:cNvPr id="48155" name="Line 27"/>
            <p:cNvSpPr>
              <a:spLocks noChangeShapeType="1"/>
            </p:cNvSpPr>
            <p:nvPr/>
          </p:nvSpPr>
          <p:spPr bwMode="auto">
            <a:xfrm>
              <a:off x="3887" y="1600"/>
              <a:ext cx="198" cy="0"/>
            </a:xfrm>
            <a:prstGeom prst="line">
              <a:avLst/>
            </a:prstGeom>
            <a:noFill/>
            <a:ln w="28575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ZA"/>
            </a:p>
          </p:txBody>
        </p:sp>
        <p:sp>
          <p:nvSpPr>
            <p:cNvPr id="50193" name="Rectangle 28"/>
            <p:cNvSpPr>
              <a:spLocks noChangeArrowheads="1"/>
            </p:cNvSpPr>
            <p:nvPr/>
          </p:nvSpPr>
          <p:spPr bwMode="auto">
            <a:xfrm>
              <a:off x="3484" y="1383"/>
              <a:ext cx="25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sz="1600" b="1">
                  <a:solidFill>
                    <a:srgbClr val="FF0000"/>
                  </a:solidFill>
                  <a:effectLst/>
                  <a:latin typeface="Times" panose="02020603050405020304" pitchFamily="18" charset="0"/>
                  <a:sym typeface="Symbol" panose="05050102010706020507" pitchFamily="18" charset="2"/>
                </a:rPr>
                <a:t>+</a:t>
              </a:r>
              <a:endParaRPr lang="en-US" sz="2800" b="1">
                <a:solidFill>
                  <a:srgbClr val="FF0000"/>
                </a:solidFill>
                <a:effectLst/>
                <a:latin typeface="Times" panose="02020603050405020304" pitchFamily="18" charset="0"/>
                <a:sym typeface="Symbol" panose="05050102010706020507" pitchFamily="18" charset="2"/>
              </a:endParaRPr>
            </a:p>
          </p:txBody>
        </p:sp>
        <p:sp>
          <p:nvSpPr>
            <p:cNvPr id="50194" name="Rectangle 29"/>
            <p:cNvSpPr>
              <a:spLocks noChangeArrowheads="1"/>
            </p:cNvSpPr>
            <p:nvPr/>
          </p:nvSpPr>
          <p:spPr bwMode="auto">
            <a:xfrm>
              <a:off x="4409" y="1344"/>
              <a:ext cx="2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Verdana" panose="020B0604030504040204" pitchFamily="34" charset="0"/>
                </a:defRPr>
              </a:lvl9pPr>
            </a:lstStyle>
            <a:p>
              <a:r>
                <a:rPr lang="en-US" sz="1600" b="1">
                  <a:solidFill>
                    <a:srgbClr val="12C603"/>
                  </a:solidFill>
                  <a:effectLst/>
                  <a:latin typeface="Times" panose="02020603050405020304" pitchFamily="18" charset="0"/>
                  <a:sym typeface="Symbol" panose="05050102010706020507" pitchFamily="18" charset="2"/>
                </a:rPr>
                <a:t>-</a:t>
              </a:r>
              <a:endParaRPr lang="en-US" sz="2800" b="1">
                <a:solidFill>
                  <a:srgbClr val="FF0000"/>
                </a:solidFill>
                <a:effectLst/>
                <a:latin typeface="Times" panose="02020603050405020304" pitchFamily="18" charset="0"/>
                <a:sym typeface="Symbol" panose="05050102010706020507" pitchFamily="18" charset="2"/>
              </a:endParaRPr>
            </a:p>
          </p:txBody>
        </p:sp>
      </p:grpSp>
      <p:sp>
        <p:nvSpPr>
          <p:cNvPr id="48162" name="Line 34"/>
          <p:cNvSpPr>
            <a:spLocks noChangeShapeType="1"/>
          </p:cNvSpPr>
          <p:nvPr/>
        </p:nvSpPr>
        <p:spPr bwMode="auto">
          <a:xfrm>
            <a:off x="6080125" y="2314575"/>
            <a:ext cx="66675" cy="595313"/>
          </a:xfrm>
          <a:prstGeom prst="line">
            <a:avLst/>
          </a:prstGeom>
          <a:noFill/>
          <a:ln w="9525">
            <a:solidFill>
              <a:srgbClr val="FF0A1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/>
          </a:p>
        </p:txBody>
      </p:sp>
      <p:sp>
        <p:nvSpPr>
          <p:cNvPr id="48163" name="Line 35"/>
          <p:cNvSpPr>
            <a:spLocks noChangeShapeType="1"/>
          </p:cNvSpPr>
          <p:nvPr/>
        </p:nvSpPr>
        <p:spPr bwMode="auto">
          <a:xfrm>
            <a:off x="6232525" y="2311400"/>
            <a:ext cx="66675" cy="595313"/>
          </a:xfrm>
          <a:prstGeom prst="line">
            <a:avLst/>
          </a:prstGeom>
          <a:noFill/>
          <a:ln w="9525">
            <a:solidFill>
              <a:srgbClr val="FF0A1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/>
          </a:p>
        </p:txBody>
      </p:sp>
      <p:sp>
        <p:nvSpPr>
          <p:cNvPr id="48164" name="Line 36"/>
          <p:cNvSpPr>
            <a:spLocks noChangeShapeType="1"/>
          </p:cNvSpPr>
          <p:nvPr/>
        </p:nvSpPr>
        <p:spPr bwMode="auto">
          <a:xfrm>
            <a:off x="6384925" y="2319338"/>
            <a:ext cx="66675" cy="595312"/>
          </a:xfrm>
          <a:prstGeom prst="line">
            <a:avLst/>
          </a:prstGeom>
          <a:noFill/>
          <a:ln w="9525">
            <a:solidFill>
              <a:srgbClr val="FF0A1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/>
          </a:p>
        </p:txBody>
      </p:sp>
      <p:sp>
        <p:nvSpPr>
          <p:cNvPr id="48165" name="Line 37"/>
          <p:cNvSpPr>
            <a:spLocks noChangeShapeType="1"/>
          </p:cNvSpPr>
          <p:nvPr/>
        </p:nvSpPr>
        <p:spPr bwMode="auto">
          <a:xfrm>
            <a:off x="6537325" y="2316163"/>
            <a:ext cx="66675" cy="595312"/>
          </a:xfrm>
          <a:prstGeom prst="line">
            <a:avLst/>
          </a:prstGeom>
          <a:noFill/>
          <a:ln w="9525">
            <a:solidFill>
              <a:srgbClr val="FF0A1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/>
          </a:p>
        </p:txBody>
      </p:sp>
      <p:sp>
        <p:nvSpPr>
          <p:cNvPr id="22" name="TextBox 21"/>
          <p:cNvSpPr txBox="1"/>
          <p:nvPr/>
        </p:nvSpPr>
        <p:spPr>
          <a:xfrm>
            <a:off x="4716463" y="1495425"/>
            <a:ext cx="12636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ZA" dirty="0"/>
              <a:t>dipole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86575" y="1603375"/>
            <a:ext cx="12636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ZA" dirty="0"/>
              <a:t>dipole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553075" y="3078163"/>
            <a:ext cx="2054225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FF0000"/>
                </a:solidFill>
                <a:effectLst/>
              </a:rPr>
              <a:t>Attractive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FF0000"/>
                </a:solidFill>
                <a:effectLst/>
              </a:rPr>
              <a:t>force</a:t>
            </a:r>
            <a:r>
              <a:rPr lang="en-US" sz="1600" dirty="0">
                <a:effectLst/>
              </a:rPr>
              <a:t> </a:t>
            </a:r>
            <a:endParaRPr lang="en-ZA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508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7772400" cy="4114800"/>
          </a:xfrm>
        </p:spPr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Hydrogen Bonding:</a:t>
            </a:r>
            <a:r>
              <a:rPr lang="en-US"/>
              <a:t> attractive force between positive hydrogen atom of one molecule and N, O or F in another molecule</a:t>
            </a:r>
          </a:p>
          <a:p>
            <a:pPr>
              <a:buFontTx/>
              <a:buNone/>
            </a:pPr>
            <a:r>
              <a:rPr lang="en-US"/>
              <a:t>	* strongest force</a:t>
            </a:r>
          </a:p>
          <a:p>
            <a:pPr>
              <a:buFontTx/>
              <a:buNone/>
            </a:pPr>
            <a:r>
              <a:rPr lang="en-US"/>
              <a:t>	* NOT a chemical bond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5119688" y="3048000"/>
          <a:ext cx="3160712" cy="358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Photo Editor Photo" r:id="rId3" imgW="2400635" imgH="2723810" progId="MSPhotoEd.3">
                  <p:embed/>
                </p:oleObj>
              </mc:Choice>
              <mc:Fallback>
                <p:oleObj name="Photo Editor Photo" r:id="rId3" imgW="2400635" imgH="2723810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9688" y="3048000"/>
                        <a:ext cx="3160712" cy="3587750"/>
                      </a:xfrm>
                      <a:prstGeom prst="rect">
                        <a:avLst/>
                      </a:prstGeom>
                      <a:noFill/>
                      <a:ln w="28575" cap="sq">
                        <a:solidFill>
                          <a:schemeClr val="bg2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Predict IMF acting between molecules of: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US" sz="2800"/>
              <a:t>F</a:t>
            </a:r>
            <a:r>
              <a:rPr lang="en-US" sz="2800" baseline="-25000"/>
              <a:t>2</a:t>
            </a:r>
            <a:r>
              <a:rPr lang="en-US" sz="2800"/>
              <a:t> </a:t>
            </a:r>
          </a:p>
          <a:p>
            <a:pPr>
              <a:buFontTx/>
              <a:buNone/>
            </a:pPr>
            <a:r>
              <a:rPr lang="en-US" sz="2800"/>
              <a:t>	- London dispersion</a:t>
            </a:r>
          </a:p>
          <a:p>
            <a:r>
              <a:rPr lang="en-US" sz="2800"/>
              <a:t>PH</a:t>
            </a:r>
            <a:r>
              <a:rPr lang="en-US" sz="2800" baseline="-25000"/>
              <a:t>3</a:t>
            </a:r>
            <a:endParaRPr lang="en-US" sz="2800"/>
          </a:p>
          <a:p>
            <a:pPr>
              <a:buFontTx/>
              <a:buNone/>
            </a:pPr>
            <a:r>
              <a:rPr lang="en-US" sz="2800"/>
              <a:t>	- dipole-dipole, London dispersion</a:t>
            </a:r>
          </a:p>
          <a:p>
            <a:r>
              <a:rPr lang="en-US" sz="2800"/>
              <a:t>CH</a:t>
            </a:r>
            <a:r>
              <a:rPr lang="en-US" sz="2800" baseline="-25000"/>
              <a:t>4</a:t>
            </a:r>
            <a:endParaRPr lang="en-US" sz="2800"/>
          </a:p>
          <a:p>
            <a:pPr>
              <a:buFontTx/>
              <a:buNone/>
            </a:pPr>
            <a:r>
              <a:rPr lang="en-US" sz="2800"/>
              <a:t>	- London dispersion</a:t>
            </a:r>
          </a:p>
          <a:p>
            <a:r>
              <a:rPr lang="en-US" sz="2800"/>
              <a:t>H</a:t>
            </a:r>
            <a:r>
              <a:rPr lang="en-US" sz="2800" baseline="-25000"/>
              <a:t>2</a:t>
            </a:r>
            <a:r>
              <a:rPr lang="en-US" sz="2800"/>
              <a:t>O</a:t>
            </a:r>
          </a:p>
          <a:p>
            <a:pPr>
              <a:buFontTx/>
              <a:buNone/>
            </a:pPr>
            <a:r>
              <a:rPr lang="en-US" sz="2800"/>
              <a:t>	- Hydrogen bonds, dipole-dipole, London dispersion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 autoUpdateAnimBg="0"/>
    </p:bldLst>
  </p:timing>
</p:sld>
</file>

<file path=ppt/theme/theme1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Designs\Ribbons.pot</Template>
  <TotalTime>107</TotalTime>
  <Words>939</Words>
  <Application>Microsoft Office PowerPoint</Application>
  <PresentationFormat>On-screen Show (4:3)</PresentationFormat>
  <Paragraphs>204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Times New Roman</vt:lpstr>
      <vt:lpstr>Arial Black</vt:lpstr>
      <vt:lpstr>Ribbons</vt:lpstr>
      <vt:lpstr>Microsoft Photo Editor 3.0 Photo</vt:lpstr>
      <vt:lpstr>Intermolecular Forces a.k.a. van der Waal’s Forces</vt:lpstr>
      <vt:lpstr>States of Matter</vt:lpstr>
      <vt:lpstr>Intermolecular Forces  a.k.a. van der Waal’s Forces</vt:lpstr>
      <vt:lpstr>Types of Intermolecular Forces</vt:lpstr>
      <vt:lpstr>London Forces </vt:lpstr>
      <vt:lpstr>PowerPoint Presentation</vt:lpstr>
      <vt:lpstr>Dipole - Dipole Forces</vt:lpstr>
      <vt:lpstr>PowerPoint Presentation</vt:lpstr>
      <vt:lpstr>Predict IMF acting between molecules of:</vt:lpstr>
      <vt:lpstr>Properties of Liquids</vt:lpstr>
      <vt:lpstr>Boiling point is higher for molecules with greater intermolecular forces</vt:lpstr>
      <vt:lpstr>Hydrogen Bonding in Ice</vt:lpstr>
      <vt:lpstr>Ion-Dipole Forces</vt:lpstr>
      <vt:lpstr>Dissolution (dissolving)</vt:lpstr>
      <vt:lpstr>The dissolution process</vt:lpstr>
      <vt:lpstr>Iodine + Water</vt:lpstr>
      <vt:lpstr>KMnO4 + Water</vt:lpstr>
      <vt:lpstr>PowerPoint Presentation</vt:lpstr>
      <vt:lpstr>PowerPoint Presentation</vt:lpstr>
      <vt:lpstr>PowerPoint Presentation</vt:lpstr>
      <vt:lpstr>PowerPoint Presentation</vt:lpstr>
      <vt:lpstr>Homework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Intermolecular Forces</dc:title>
  <dc:creator>Standring, Daniel</dc:creator>
  <cp:lastModifiedBy>Standring, Daniel</cp:lastModifiedBy>
  <cp:revision>20</cp:revision>
  <cp:lastPrinted>2013-02-19T15:24:45Z</cp:lastPrinted>
  <dcterms:created xsi:type="dcterms:W3CDTF">2006-03-14T11:24:09Z</dcterms:created>
  <dcterms:modified xsi:type="dcterms:W3CDTF">2013-02-19T15:36:22Z</dcterms:modified>
</cp:coreProperties>
</file>