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83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07" r:id="rId36"/>
    <p:sldId id="285" r:id="rId37"/>
    <p:sldId id="286" r:id="rId38"/>
    <p:sldId id="287" r:id="rId39"/>
    <p:sldId id="289" r:id="rId40"/>
    <p:sldId id="290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4" r:id="rId53"/>
    <p:sldId id="305" r:id="rId54"/>
    <p:sldId id="306" r:id="rId55"/>
  </p:sldIdLst>
  <p:sldSz cx="9144000" cy="6858000" type="screen4x3"/>
  <p:notesSz cx="6858000" cy="9144000"/>
  <p:embeddedFontLst>
    <p:embeddedFont>
      <p:font typeface="Monotype Sorts" panose="020B0604020202020204"/>
      <p:regular r:id="rId58"/>
    </p:embeddedFont>
    <p:embeddedFont>
      <p:font typeface="Arial Black" panose="020B0A04020102020204" pitchFamily="34" charset="0"/>
      <p:bold r:id="rId59"/>
    </p:embeddedFont>
    <p:embeddedFont>
      <p:font typeface="Book Antiqua" panose="02040602050305030304" pitchFamily="18" charset="0"/>
      <p:regular r:id="rId60"/>
      <p:bold r:id="rId61"/>
      <p:italic r:id="rId62"/>
      <p:boldItalic r:id="rId6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55DCDF-C95A-4A50-A542-0B795C592ADA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66"/>
            <p14:sldId id="267"/>
            <p14:sldId id="268"/>
            <p14:sldId id="269"/>
            <p14:sldId id="270"/>
            <p14:sldId id="271"/>
            <p14:sldId id="272"/>
            <p14:sldId id="283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07"/>
            <p14:sldId id="285"/>
            <p14:sldId id="286"/>
            <p14:sldId id="287"/>
            <p14:sldId id="289"/>
            <p14:sldId id="290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7" autoAdjust="0"/>
  </p:normalViewPr>
  <p:slideViewPr>
    <p:cSldViewPr>
      <p:cViewPr varScale="1">
        <p:scale>
          <a:sx n="88" d="100"/>
          <a:sy n="88" d="100"/>
        </p:scale>
        <p:origin x="9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1.fntdata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3.fntdata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2.fntdata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5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15DAA215-5213-4D0F-A683-041568D56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3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fld id="{21E5B48E-6018-4800-B44F-58AEA571A1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21060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52719-A0E0-4073-843B-9554EBEC8C4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7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6279B-A607-4DBA-94DB-645FD2A583B4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90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DB348-471B-455F-AD93-EB88920974B3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4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95E38-EBA2-40F1-A221-E6794735FC1F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51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E2F5A-BEDF-4993-9AF6-9C74B64B9579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8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90615-BF88-4C5C-B480-D2389D82066D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41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68A31-1705-4C33-B1F5-004A7D1D17CD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E88D2-9B0A-4752-B093-17EE8920BDD6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30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24685-F028-43EF-8F81-79B97C140D54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9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BCBC0-7991-43CA-9792-B069E7AB2BDA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0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B9F46-0F26-4E2C-8AF6-A9460ECCA620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4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D86CC-483F-4F89-92F4-30F4119129EA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0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13D6B-C281-4BF6-84EB-78FC475435EA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9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58143-271A-438A-828B-15AC9993A90E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75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9E3AC-9DE3-49FD-A29B-A1A0719ACA01}" type="slidenum">
              <a:rPr lang="en-US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06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855A3-FF82-4FB7-A811-817C8BC2F79E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89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1065E-FF4D-44AC-B736-68633239B868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6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E35D3-D2AA-440B-9BB2-BFE8CC629FD3}" type="slidenum">
              <a:rPr lang="en-US"/>
              <a:pPr/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365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B7EA5-8019-4654-A3E7-DD416EF1DDBA}" type="slidenum">
              <a:rPr lang="en-US"/>
              <a:pPr/>
              <a:t>26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6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48552-ABA6-4A04-B0B0-378B6DE3D2A5}" type="slidenum">
              <a:rPr lang="en-US"/>
              <a:pPr/>
              <a:t>35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3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6E6EB-6443-4006-A6BD-5D37693C099D}" type="slidenum">
              <a:rPr lang="en-US"/>
              <a:pPr/>
              <a:t>36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16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7C1FE-7BFE-490B-9328-D2060A842D48}" type="slidenum">
              <a:rPr lang="en-US"/>
              <a:pPr/>
              <a:t>37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DB491-F880-4E04-9484-63DE94ED899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04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DBA84-1EA4-4F16-9A3E-1FD3A7545F7F}" type="slidenum">
              <a:rPr lang="en-US"/>
              <a:pPr/>
              <a:t>38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47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9B245-14C1-4375-9445-073B000FB0F3}" type="slidenum">
              <a:rPr lang="en-US"/>
              <a:pPr/>
              <a:t>39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60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CACC0-784B-41C0-BE16-81E34539C736}" type="slidenum">
              <a:rPr lang="en-US"/>
              <a:pPr/>
              <a:t>40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97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1EAC8-2593-4B3F-AB4E-F7CFE71414AE}" type="slidenum">
              <a:rPr lang="en-US"/>
              <a:pPr/>
              <a:t>41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546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FD56C-B6F0-448E-B2B4-73AEC3643BD1}" type="slidenum">
              <a:rPr lang="en-US"/>
              <a:pPr/>
              <a:t>42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370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E5E8-DC41-4D93-877E-3559C84A0B9F}" type="slidenum">
              <a:rPr lang="en-US"/>
              <a:pPr/>
              <a:t>43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47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A827C-AA38-42F5-AFFD-4D2ECFEDA322}" type="slidenum">
              <a:rPr lang="en-US"/>
              <a:pPr/>
              <a:t>44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790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263DC-9ECD-405C-BF3A-AB96D1B06384}" type="slidenum">
              <a:rPr lang="en-US"/>
              <a:pPr/>
              <a:t>45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0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A6913-DC6E-4146-A816-970FF99CA13C}" type="slidenum">
              <a:rPr lang="en-US"/>
              <a:pPr/>
              <a:t>46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5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F8FBC-07D4-4DA4-B5BB-E416156C5F91}" type="slidenum">
              <a:rPr lang="en-US"/>
              <a:pPr/>
              <a:t>47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2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C46F6-6DB0-499E-BD02-6FFCC16342CC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141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6A7A-48F7-4D22-B1DB-192340C55272}" type="slidenum">
              <a:rPr lang="en-US"/>
              <a:pPr/>
              <a:t>48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707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ED538-02D5-4FEF-A498-72A1F5E7CC00}" type="slidenum">
              <a:rPr lang="en-US"/>
              <a:pPr/>
              <a:t>49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85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FE954-B111-48CC-A936-6A33F6F55EF1}" type="slidenum">
              <a:rPr lang="en-US"/>
              <a:pPr/>
              <a:t>50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288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FAC5F-9DC0-4CDD-8274-466E7BF26C54}" type="slidenum">
              <a:rPr lang="en-US"/>
              <a:pPr/>
              <a:t>51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905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86013-41E5-4835-85FD-4CB603457EEB}" type="slidenum">
              <a:rPr lang="en-US"/>
              <a:pPr/>
              <a:t>52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79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5F2D5-18BE-4C3F-9F8A-EE81F37DBAC3}" type="slidenum">
              <a:rPr lang="en-US"/>
              <a:pPr/>
              <a:t>53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033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C7AD8-F0D2-4567-834A-EF205D457301}" type="slidenum">
              <a:rPr lang="en-US"/>
              <a:pPr/>
              <a:t>54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A4933-AA84-4390-B7D9-BB24FA224DED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93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2D651-C1ED-432C-ACF4-1189937FBF10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56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0F4A-231B-4D55-9C64-8AB8DBB123F1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10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07C0C-4600-49F1-A17F-6EC1B0F1782E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C23A0-5B5E-445D-9983-ADC7FD5A4EBB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9C53-C415-486D-8CFF-A6F158DE7E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7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564BE-79BF-47F0-9AB2-3483F1D0F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28650"/>
            <a:ext cx="1957387" cy="5086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28650"/>
            <a:ext cx="5719763" cy="5086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29194-FAD9-47AD-9503-9718F365C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8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2C840-8375-4BA6-B83C-26C6326DF1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4B5E0-FFE7-4674-9C57-C777788A3A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3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09700"/>
            <a:ext cx="3810000" cy="4305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3810000" cy="4305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6AE7B-4174-4D80-B0CB-1F5996896C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2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2242D-11C3-4DF9-AD2D-F97A034506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9C051-318E-4A23-8766-C0347862C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6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B822-23A5-43C6-A1D3-32376F2D1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50706-4D53-44FC-9929-29EF096F75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2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B0481-ED04-47E0-9340-115B57BF44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2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4AF877F7-E198-4481-A5B5-A31DD59BC8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" y="6038850"/>
            <a:ext cx="8834438" cy="52387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8000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0000"/>
                  <a:invGamma/>
                </a:srgbClr>
              </a:gs>
            </a:gsLst>
            <a:lin ang="2700000" scaled="1"/>
          </a:gradFill>
          <a:ln>
            <a:noFill/>
          </a:ln>
          <a:effectLst>
            <a:outerShdw dist="53882" dir="189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152400" y="6034088"/>
            <a:ext cx="8840788" cy="531812"/>
            <a:chOff x="96" y="3801"/>
            <a:chExt cx="5569" cy="335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96" y="3801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96" y="3915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96" y="4029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96" y="3808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67676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96" y="3922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96" y="4036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113713" y="5868988"/>
            <a:ext cx="622300" cy="820737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8000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0000"/>
                  <a:invGamma/>
                </a:srgbClr>
              </a:gs>
            </a:gsLst>
            <a:lin ang="5400000" scaled="1"/>
          </a:gradFill>
          <a:ln w="12700">
            <a:solidFill>
              <a:srgbClr val="DADADA"/>
            </a:solidFill>
            <a:miter lim="800000"/>
            <a:headEnd/>
            <a:tailEnd/>
          </a:ln>
          <a:effectLst>
            <a:outerShdw dist="35921" dir="189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09700"/>
            <a:ext cx="777240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graphicFrame>
        <p:nvGraphicFramePr>
          <p:cNvPr id="1040" name="Object 16"/>
          <p:cNvGraphicFramePr>
            <a:graphicFrameLocks/>
          </p:cNvGraphicFramePr>
          <p:nvPr/>
        </p:nvGraphicFramePr>
        <p:xfrm>
          <a:off x="8140700" y="5957888"/>
          <a:ext cx="5699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Art" r:id="rId14" imgW="4081320" imgH="4562280" progId="MS_ClipArt_Gallery.2">
                  <p:embed/>
                </p:oleObj>
              </mc:Choice>
              <mc:Fallback>
                <p:oleObj name="ClipArt" r:id="rId14" imgW="4081320" imgH="4562280" progId="MS_ClipArt_Gallery.2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700" y="5957888"/>
                        <a:ext cx="56991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19100" y="606107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fld id="{4E393907-E1FF-4D77-8506-8E5F54F33399}" type="slidenum">
              <a:rPr lang="en-US">
                <a:solidFill>
                  <a:schemeClr val="bg2"/>
                </a:solidFill>
              </a:rPr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sz="5000"/>
              <a:t>Chemical Reactions</a:t>
            </a:r>
          </a:p>
        </p:txBody>
      </p:sp>
      <p:pic>
        <p:nvPicPr>
          <p:cNvPr id="4101" name="Picture 5" descr="red_bubbling_liquid_md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32556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ad_scientist_swirling_beaker_md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176688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Balanced Equation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90650"/>
            <a:ext cx="9067800" cy="4305300"/>
          </a:xfrm>
          <a:noFill/>
          <a:ln/>
        </p:spPr>
        <p:txBody>
          <a:bodyPr/>
          <a:lstStyle/>
          <a:p>
            <a:r>
              <a:rPr lang="en-US" dirty="0"/>
              <a:t>Atoms can’t be created or destroyed</a:t>
            </a:r>
          </a:p>
          <a:p>
            <a:r>
              <a:rPr lang="en-US" dirty="0"/>
              <a:t>All the atoms we start with we must end up with</a:t>
            </a:r>
          </a:p>
          <a:p>
            <a:r>
              <a:rPr lang="en-US" dirty="0"/>
              <a:t>A balanced equation has the same number of each element on both sides of the equation.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2971800"/>
          </a:xfrm>
          <a:noFill/>
          <a:ln/>
        </p:spPr>
        <p:txBody>
          <a:bodyPr/>
          <a:lstStyle/>
          <a:p>
            <a:r>
              <a:rPr lang="en-US"/>
              <a:t>C + O</a:t>
            </a:r>
            <a:r>
              <a:rPr lang="en-US" sz="44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CO</a:t>
            </a:r>
            <a:r>
              <a:rPr lang="en-US" sz="4000" baseline="-25000"/>
              <a:t>2</a:t>
            </a:r>
          </a:p>
          <a:p>
            <a:r>
              <a:rPr lang="en-US"/>
              <a:t> This equation is already balanced</a:t>
            </a:r>
          </a:p>
          <a:p>
            <a:r>
              <a:rPr lang="en-US"/>
              <a:t>What if it isn’t already?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11493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478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7397750" y="14541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473950" y="14763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873750" y="14541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980113" y="1500188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4071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056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8839200" cy="2819400"/>
          </a:xfrm>
          <a:noFill/>
          <a:ln/>
        </p:spPr>
        <p:txBody>
          <a:bodyPr/>
          <a:lstStyle/>
          <a:p>
            <a:r>
              <a:rPr lang="en-US" dirty="0"/>
              <a:t>C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CO</a:t>
            </a:r>
          </a:p>
          <a:p>
            <a:r>
              <a:rPr lang="en-US" dirty="0"/>
              <a:t>We need one more oxygen in the products.</a:t>
            </a:r>
          </a:p>
          <a:p>
            <a:r>
              <a:rPr lang="en-US" dirty="0"/>
              <a:t>Can’t change the formula, because it describes what is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11493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478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7397750" y="14541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473950" y="14763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64071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7056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495901"/>
            <a:ext cx="9067800" cy="1752600"/>
          </a:xfrm>
          <a:noFill/>
          <a:ln/>
        </p:spPr>
        <p:txBody>
          <a:bodyPr/>
          <a:lstStyle/>
          <a:p>
            <a:r>
              <a:rPr lang="en-US" dirty="0" smtClean="0"/>
              <a:t>The oxygen must </a:t>
            </a:r>
            <a:r>
              <a:rPr lang="en-US" dirty="0"/>
              <a:t>be used to make another CO</a:t>
            </a:r>
          </a:p>
          <a:p>
            <a:r>
              <a:rPr lang="en-US" dirty="0"/>
              <a:t>But where did the other C come from?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11493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4478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321550" y="8445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7397750" y="8667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6330950" y="6159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6294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7397750" y="2063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7473950" y="2085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6407150" y="18351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705600" y="2057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1752600"/>
          </a:xfrm>
          <a:noFill/>
          <a:ln/>
        </p:spPr>
        <p:txBody>
          <a:bodyPr/>
          <a:lstStyle/>
          <a:p>
            <a:r>
              <a:rPr lang="en-US" dirty="0" smtClean="0"/>
              <a:t>We need to have </a:t>
            </a:r>
            <a:r>
              <a:rPr lang="en-US" dirty="0"/>
              <a:t>started with two </a:t>
            </a:r>
            <a:r>
              <a:rPr lang="en-US" dirty="0" smtClean="0"/>
              <a:t>C’s</a:t>
            </a:r>
            <a:endParaRPr lang="en-US" dirty="0"/>
          </a:p>
          <a:p>
            <a:r>
              <a:rPr lang="en-US" dirty="0"/>
              <a:t>2 C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2 CO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996950" y="19113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95400" y="2133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7321550" y="8445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7397750" y="8667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6330950" y="6159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6294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7397750" y="2063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473950" y="2085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6407150" y="18351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705600" y="2057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996950" y="6159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2954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balancing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8991600" cy="4305300"/>
          </a:xfrm>
          <a:noFill/>
          <a:ln/>
        </p:spPr>
        <p:txBody>
          <a:bodyPr/>
          <a:lstStyle/>
          <a:p>
            <a:pPr>
              <a:buSzPct val="120000"/>
              <a:buFont typeface="Symbol" panose="05050102010706020507" pitchFamily="18" charset="2"/>
              <a:buChar char="1"/>
            </a:pPr>
            <a:r>
              <a:rPr lang="en-US" dirty="0"/>
              <a:t>Write the correct formulas for all the reactants and products</a:t>
            </a:r>
          </a:p>
          <a:p>
            <a:pPr>
              <a:buSzPct val="120000"/>
              <a:buFont typeface="Symbol" panose="05050102010706020507" pitchFamily="18" charset="2"/>
              <a:buChar char="2"/>
            </a:pPr>
            <a:r>
              <a:rPr lang="en-US" dirty="0"/>
              <a:t>Count the number of atoms of each type appearing on both sides</a:t>
            </a:r>
          </a:p>
          <a:p>
            <a:pPr>
              <a:buSzPct val="120000"/>
              <a:buFont typeface="Symbol" panose="05050102010706020507" pitchFamily="18" charset="2"/>
              <a:buChar char="3"/>
            </a:pPr>
            <a:r>
              <a:rPr lang="en-US" dirty="0"/>
              <a:t>Balance the elements one at a time by adding coefficients (the numbers in front)</a:t>
            </a:r>
          </a:p>
          <a:p>
            <a:pPr>
              <a:buSzPct val="120000"/>
              <a:buFont typeface="Symbol" panose="05050102010706020507" pitchFamily="18" charset="2"/>
              <a:buChar char="4"/>
            </a:pPr>
            <a:r>
              <a:rPr lang="en-US" dirty="0"/>
              <a:t>Check to make sure it is balanced.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5171" y="1524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Never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305300"/>
          </a:xfrm>
          <a:noFill/>
          <a:ln/>
        </p:spPr>
        <p:txBody>
          <a:bodyPr/>
          <a:lstStyle/>
          <a:p>
            <a:r>
              <a:rPr lang="en-US" dirty="0"/>
              <a:t>Change a subscript to balance an equation.</a:t>
            </a:r>
          </a:p>
          <a:p>
            <a:r>
              <a:rPr lang="en-US" dirty="0"/>
              <a:t>If you change the formula you are describing a different reaction.</a:t>
            </a:r>
          </a:p>
          <a:p>
            <a:r>
              <a:rPr lang="en-US" dirty="0"/>
              <a:t>H</a:t>
            </a:r>
            <a:r>
              <a:rPr lang="en-US" sz="4000" baseline="-25000" dirty="0"/>
              <a:t>2</a:t>
            </a:r>
            <a:r>
              <a:rPr lang="en-US" dirty="0"/>
              <a:t>O is a different compound than H</a:t>
            </a:r>
            <a:r>
              <a:rPr lang="en-US" sz="4000" baseline="-25000" dirty="0"/>
              <a:t>2</a:t>
            </a:r>
            <a:r>
              <a:rPr lang="en-US" dirty="0"/>
              <a:t>O</a:t>
            </a:r>
            <a:r>
              <a:rPr lang="en-US" sz="4000" baseline="-25000" dirty="0"/>
              <a:t>2</a:t>
            </a:r>
            <a:endParaRPr lang="en-US" dirty="0"/>
          </a:p>
          <a:p>
            <a:r>
              <a:rPr lang="en-US" dirty="0"/>
              <a:t>Never put a coefficient in the middle of a formula</a:t>
            </a:r>
          </a:p>
          <a:p>
            <a:r>
              <a:rPr lang="en-US" dirty="0"/>
              <a:t>2 </a:t>
            </a:r>
            <a:r>
              <a:rPr lang="en-US" dirty="0" err="1"/>
              <a:t>NaCl</a:t>
            </a:r>
            <a:r>
              <a:rPr lang="en-US" dirty="0"/>
              <a:t> is okay, Na2Cl is not.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2419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71525" y="3505200"/>
            <a:ext cx="7486650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3200" dirty="0" smtClean="0"/>
              <a:t>You can make a </a:t>
            </a:r>
            <a:r>
              <a:rPr lang="en-US" sz="3200" dirty="0"/>
              <a:t>table to keep track of where </a:t>
            </a:r>
            <a:r>
              <a:rPr lang="en-US" sz="3200" dirty="0" smtClean="0"/>
              <a:t>you are </a:t>
            </a:r>
            <a:r>
              <a:rPr lang="en-US" sz="3200" dirty="0"/>
              <a:t>at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52419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17525" y="4999038"/>
            <a:ext cx="6902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Need twice as much O in the product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17525" y="4999038"/>
            <a:ext cx="2827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Changes the O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 chemical reactions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have two parts</a:t>
            </a:r>
          </a:p>
          <a:p>
            <a:r>
              <a:rPr lang="en-US">
                <a:solidFill>
                  <a:schemeClr val="tx2"/>
                </a:solidFill>
              </a:rPr>
              <a:t>Reactants</a:t>
            </a:r>
            <a:r>
              <a:rPr lang="en-US"/>
              <a:t> - the substances you start with</a:t>
            </a:r>
          </a:p>
          <a:p>
            <a:r>
              <a:rPr lang="en-US">
                <a:solidFill>
                  <a:schemeClr val="tx2"/>
                </a:solidFill>
              </a:rPr>
              <a:t>Products</a:t>
            </a:r>
            <a:r>
              <a:rPr lang="en-US"/>
              <a:t>- the substances you end up with</a:t>
            </a:r>
          </a:p>
          <a:p>
            <a:r>
              <a:rPr lang="en-US"/>
              <a:t>The reactants turn into the products.</a:t>
            </a:r>
          </a:p>
          <a:p>
            <a:r>
              <a:rPr lang="en-US"/>
              <a:t>Reactants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Products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517525" y="4999038"/>
            <a:ext cx="3770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Also changes the  H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17525" y="4999038"/>
            <a:ext cx="6932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Need twice as much H in the reactant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517525" y="4999038"/>
            <a:ext cx="166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Recount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25749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593725" y="4846638"/>
            <a:ext cx="7872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The equation is balanced, has the same </a:t>
            </a:r>
          </a:p>
          <a:p>
            <a:r>
              <a:rPr lang="en-US" sz="3200"/>
              <a:t>number of each kind of atom on both sides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25749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H="1">
            <a:off x="32766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2819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260725" y="4541838"/>
            <a:ext cx="3425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This is the answer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5410200" y="1547813"/>
            <a:ext cx="523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25749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H="1">
            <a:off x="32766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2819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1993900" y="1003300"/>
            <a:ext cx="5232400" cy="15748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Arc 26"/>
          <p:cNvSpPr>
            <a:spLocks/>
          </p:cNvSpPr>
          <p:nvPr/>
        </p:nvSpPr>
        <p:spPr bwMode="auto">
          <a:xfrm>
            <a:off x="6629400" y="2139950"/>
            <a:ext cx="1600200" cy="2660650"/>
          </a:xfrm>
          <a:custGeom>
            <a:avLst/>
            <a:gdLst>
              <a:gd name="G0" fmla="+- 0 0 0"/>
              <a:gd name="G1" fmla="+- 20303 0 0"/>
              <a:gd name="G2" fmla="+- 21600 0 0"/>
              <a:gd name="T0" fmla="*/ 7372 w 21600"/>
              <a:gd name="T1" fmla="*/ 0 h 41903"/>
              <a:gd name="T2" fmla="*/ 0 w 21600"/>
              <a:gd name="T3" fmla="*/ 41903 h 41903"/>
              <a:gd name="T4" fmla="*/ 0 w 21600"/>
              <a:gd name="T5" fmla="*/ 20303 h 41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903" fill="none" extrusionOk="0">
                <a:moveTo>
                  <a:pt x="7372" y="-1"/>
                </a:moveTo>
                <a:cubicBezTo>
                  <a:pt x="15913" y="3101"/>
                  <a:pt x="21600" y="11216"/>
                  <a:pt x="21600" y="20303"/>
                </a:cubicBezTo>
                <a:cubicBezTo>
                  <a:pt x="21600" y="32232"/>
                  <a:pt x="11929" y="41903"/>
                  <a:pt x="0" y="41903"/>
                </a:cubicBezTo>
              </a:path>
              <a:path w="21600" h="41903" stroke="0" extrusionOk="0">
                <a:moveTo>
                  <a:pt x="7372" y="-1"/>
                </a:moveTo>
                <a:cubicBezTo>
                  <a:pt x="15913" y="3101"/>
                  <a:pt x="21600" y="11216"/>
                  <a:pt x="21600" y="20303"/>
                </a:cubicBezTo>
                <a:cubicBezTo>
                  <a:pt x="21600" y="32232"/>
                  <a:pt x="11929" y="41903"/>
                  <a:pt x="0" y="41903"/>
                </a:cubicBezTo>
                <a:lnTo>
                  <a:pt x="0" y="20303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2498725" y="5151438"/>
            <a:ext cx="1638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Not this</a:t>
            </a:r>
          </a:p>
        </p:txBody>
      </p:sp>
      <p:sp>
        <p:nvSpPr>
          <p:cNvPr id="55324" name="Arc 28"/>
          <p:cNvSpPr>
            <a:spLocks/>
          </p:cNvSpPr>
          <p:nvPr/>
        </p:nvSpPr>
        <p:spPr bwMode="auto">
          <a:xfrm>
            <a:off x="1220788" y="3582988"/>
            <a:ext cx="1219200" cy="1828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572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81"/>
                  <a:pt x="9653" y="15"/>
                  <a:pt x="21572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81"/>
                  <a:pt x="9653" y="15"/>
                  <a:pt x="2157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214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21870"/>
            <a:ext cx="7772400" cy="5350329"/>
          </a:xfrm>
          <a:noFill/>
          <a:ln/>
        </p:spPr>
        <p:txBody>
          <a:bodyPr/>
          <a:lstStyle/>
          <a:p>
            <a:r>
              <a:rPr lang="en-US" dirty="0"/>
              <a:t>AgNO</a:t>
            </a:r>
            <a:r>
              <a:rPr lang="en-US" sz="4000" baseline="-25000" dirty="0"/>
              <a:t>3</a:t>
            </a:r>
            <a:r>
              <a:rPr lang="en-US" dirty="0"/>
              <a:t> + Cu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Cu(NO</a:t>
            </a:r>
            <a:r>
              <a:rPr lang="en-US" sz="4000" baseline="-25000" dirty="0"/>
              <a:t>3</a:t>
            </a:r>
            <a:r>
              <a:rPr lang="en-US" dirty="0"/>
              <a:t>)</a:t>
            </a:r>
            <a:r>
              <a:rPr lang="en-US" sz="4000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Ag</a:t>
            </a:r>
          </a:p>
          <a:p>
            <a:endParaRPr lang="en-US" dirty="0"/>
          </a:p>
          <a:p>
            <a:r>
              <a:rPr lang="en-US" dirty="0"/>
              <a:t>Mg + 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Mg</a:t>
            </a:r>
            <a:r>
              <a:rPr lang="en-US" sz="4000" baseline="-25000" dirty="0"/>
              <a:t>3</a:t>
            </a:r>
            <a:r>
              <a:rPr lang="en-US" dirty="0"/>
              <a:t>N</a:t>
            </a:r>
            <a:r>
              <a:rPr lang="en-US" sz="4000" baseline="-25000" dirty="0"/>
              <a:t>2 </a:t>
            </a:r>
            <a:endParaRPr lang="en-US" sz="4000" baseline="-25000" dirty="0" smtClean="0"/>
          </a:p>
          <a:p>
            <a:endParaRPr lang="en-US" baseline="30000" dirty="0"/>
          </a:p>
          <a:p>
            <a:r>
              <a:rPr lang="en-US" dirty="0"/>
              <a:t>P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sz="4000" baseline="-25000" dirty="0" smtClean="0"/>
              <a:t>4</a:t>
            </a:r>
            <a:r>
              <a:rPr lang="en-US" dirty="0" smtClean="0"/>
              <a:t>O</a:t>
            </a:r>
            <a:r>
              <a:rPr lang="en-US" sz="4000" baseline="-25000" dirty="0" smtClean="0"/>
              <a:t>10</a:t>
            </a:r>
          </a:p>
          <a:p>
            <a:endParaRPr lang="en-US" dirty="0"/>
          </a:p>
          <a:p>
            <a:r>
              <a:rPr lang="en-US" dirty="0"/>
              <a:t>Na + H</a:t>
            </a:r>
            <a:r>
              <a:rPr lang="en-US" sz="4000" baseline="-25000" dirty="0"/>
              <a:t>2</a:t>
            </a:r>
            <a:r>
              <a:rPr lang="en-US" dirty="0"/>
              <a:t>O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H</a:t>
            </a:r>
            <a:r>
              <a:rPr lang="en-US" sz="4000" baseline="-25000" dirty="0"/>
              <a:t>2</a:t>
            </a:r>
            <a:r>
              <a:rPr lang="en-US" dirty="0"/>
              <a:t> +  </a:t>
            </a:r>
            <a:r>
              <a:rPr lang="en-US" dirty="0" err="1" smtClean="0"/>
              <a:t>NaOH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CH</a:t>
            </a:r>
            <a:r>
              <a:rPr lang="en-US" sz="4000" baseline="-25000" dirty="0"/>
              <a:t>4</a:t>
            </a:r>
            <a:r>
              <a:rPr lang="en-US" dirty="0"/>
              <a:t>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CO</a:t>
            </a:r>
            <a:r>
              <a:rPr lang="en-US" sz="4000" baseline="-25000" dirty="0"/>
              <a:t>2</a:t>
            </a:r>
            <a:r>
              <a:rPr lang="en-US" dirty="0"/>
              <a:t> + H</a:t>
            </a:r>
            <a:r>
              <a:rPr lang="en-US" sz="4000" baseline="-25000" dirty="0"/>
              <a:t>2</a:t>
            </a:r>
            <a:r>
              <a:rPr lang="en-US" dirty="0"/>
              <a:t>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762000"/>
          </a:xfrm>
          <a:noFill/>
          <a:ln/>
        </p:spPr>
        <p:txBody>
          <a:bodyPr anchor="ctr" anchorCtr="0"/>
          <a:lstStyle/>
          <a:p>
            <a:r>
              <a:rPr lang="en-US" sz="4400"/>
              <a:t>Evidence of Reactions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sz="3200"/>
              <a:t>Looking for the clues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04800" y="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57200" y="5334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7696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Just because the evidence is there DOES NOT mean a chemical reaction is taking place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8077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Have to look at everything that is going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59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gas</a:t>
            </a:r>
          </a:p>
        </p:txBody>
      </p:sp>
      <p:pic>
        <p:nvPicPr>
          <p:cNvPr id="111623" name="Picture 7" descr="blue_bubbling_liquid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169068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114800" y="2667000"/>
            <a:ext cx="4419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Observations: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114800" y="34290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Bubbles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4114800" y="41148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Smoke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4191000" y="4800600"/>
            <a:ext cx="3200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Odor/fumes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  <p:bldP spid="111622" grpId="0"/>
      <p:bldP spid="111624" grpId="0"/>
      <p:bldP spid="111625" grpId="0"/>
      <p:bldP spid="111626" grpId="0"/>
      <p:bldP spid="1116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color</a:t>
            </a:r>
          </a:p>
        </p:txBody>
      </p:sp>
      <p:pic>
        <p:nvPicPr>
          <p:cNvPr id="112647" name="Picture 7" descr="chemical_reaction_lg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1804988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962400" y="2743200"/>
            <a:ext cx="40386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Be Careful! Some changes in color are physical changes!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126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6" grpId="0"/>
      <p:bldP spid="1126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 a chemical reaction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09700"/>
            <a:ext cx="8305800" cy="4305300"/>
          </a:xfrm>
          <a:noFill/>
          <a:ln/>
        </p:spPr>
        <p:txBody>
          <a:bodyPr/>
          <a:lstStyle/>
          <a:p>
            <a:r>
              <a:rPr lang="en-US"/>
              <a:t>The way atoms are joined is changed</a:t>
            </a:r>
          </a:p>
          <a:p>
            <a:r>
              <a:rPr lang="en-US"/>
              <a:t>Atoms aren’t created or destroyed.</a:t>
            </a:r>
          </a:p>
          <a:p>
            <a:r>
              <a:rPr lang="en-US"/>
              <a:t>Can be described several ways</a:t>
            </a:r>
          </a:p>
          <a:p>
            <a:r>
              <a:rPr lang="en-US"/>
              <a:t>In a sentence </a:t>
            </a:r>
          </a:p>
          <a:p>
            <a:r>
              <a:rPr lang="en-US"/>
              <a:t>Copper reacts with chlorine to form copper (II) chloride.</a:t>
            </a:r>
          </a:p>
          <a:p>
            <a:r>
              <a:rPr lang="en-US"/>
              <a:t>In a </a:t>
            </a:r>
            <a:r>
              <a:rPr lang="en-US">
                <a:solidFill>
                  <a:schemeClr val="tx2"/>
                </a:solidFill>
              </a:rPr>
              <a:t>word equation</a:t>
            </a:r>
            <a:endParaRPr lang="en-US"/>
          </a:p>
          <a:p>
            <a:r>
              <a:rPr lang="en-US"/>
              <a:t>Copper + chlorine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copper (II) chloride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solid (precipitate)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1447800" y="3352800"/>
            <a:ext cx="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2" name="Freeform 8"/>
          <p:cNvSpPr>
            <a:spLocks/>
          </p:cNvSpPr>
          <p:nvPr/>
        </p:nvSpPr>
        <p:spPr bwMode="auto">
          <a:xfrm>
            <a:off x="1447800" y="5105400"/>
            <a:ext cx="1219200" cy="698500"/>
          </a:xfrm>
          <a:custGeom>
            <a:avLst/>
            <a:gdLst>
              <a:gd name="T0" fmla="*/ 0 w 768"/>
              <a:gd name="T1" fmla="*/ 0 h 440"/>
              <a:gd name="T2" fmla="*/ 384 w 768"/>
              <a:gd name="T3" fmla="*/ 432 h 440"/>
              <a:gd name="T4" fmla="*/ 768 w 768"/>
              <a:gd name="T5" fmla="*/ 48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440">
                <a:moveTo>
                  <a:pt x="0" y="0"/>
                </a:moveTo>
                <a:cubicBezTo>
                  <a:pt x="128" y="212"/>
                  <a:pt x="256" y="424"/>
                  <a:pt x="384" y="432"/>
                </a:cubicBezTo>
                <a:cubicBezTo>
                  <a:pt x="512" y="440"/>
                  <a:pt x="704" y="120"/>
                  <a:pt x="768" y="48"/>
                </a:cubicBezTo>
              </a:path>
            </a:pathLst>
          </a:custGeom>
          <a:noFill/>
          <a:ln w="412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2667000" y="3429000"/>
            <a:ext cx="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01" name="Oval 37"/>
          <p:cNvSpPr>
            <a:spLocks noChangeArrowheads="1"/>
          </p:cNvSpPr>
          <p:nvPr/>
        </p:nvSpPr>
        <p:spPr bwMode="auto">
          <a:xfrm>
            <a:off x="1752600" y="51816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2" name="Oval 38"/>
          <p:cNvSpPr>
            <a:spLocks noChangeArrowheads="1"/>
          </p:cNvSpPr>
          <p:nvPr/>
        </p:nvSpPr>
        <p:spPr bwMode="auto">
          <a:xfrm>
            <a:off x="1981200" y="53340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3" name="Oval 39"/>
          <p:cNvSpPr>
            <a:spLocks noChangeArrowheads="1"/>
          </p:cNvSpPr>
          <p:nvPr/>
        </p:nvSpPr>
        <p:spPr bwMode="auto">
          <a:xfrm>
            <a:off x="1981200" y="5486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4" name="Oval 40"/>
          <p:cNvSpPr>
            <a:spLocks noChangeArrowheads="1"/>
          </p:cNvSpPr>
          <p:nvPr/>
        </p:nvSpPr>
        <p:spPr bwMode="auto">
          <a:xfrm>
            <a:off x="1981200" y="5029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Oval 41"/>
          <p:cNvSpPr>
            <a:spLocks noChangeArrowheads="1"/>
          </p:cNvSpPr>
          <p:nvPr/>
        </p:nvSpPr>
        <p:spPr bwMode="auto">
          <a:xfrm>
            <a:off x="2209800" y="51816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6" name="Oval 42"/>
          <p:cNvSpPr>
            <a:spLocks noChangeArrowheads="1"/>
          </p:cNvSpPr>
          <p:nvPr/>
        </p:nvSpPr>
        <p:spPr bwMode="auto">
          <a:xfrm>
            <a:off x="2209800" y="5410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7" name="Oval 43"/>
          <p:cNvSpPr>
            <a:spLocks noChangeArrowheads="1"/>
          </p:cNvSpPr>
          <p:nvPr/>
        </p:nvSpPr>
        <p:spPr bwMode="auto">
          <a:xfrm>
            <a:off x="2286000" y="49530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8" name="Oval 44"/>
          <p:cNvSpPr>
            <a:spLocks noChangeArrowheads="1"/>
          </p:cNvSpPr>
          <p:nvPr/>
        </p:nvSpPr>
        <p:spPr bwMode="auto">
          <a:xfrm>
            <a:off x="1981200" y="48006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9" name="Oval 45"/>
          <p:cNvSpPr>
            <a:spLocks noChangeArrowheads="1"/>
          </p:cNvSpPr>
          <p:nvPr/>
        </p:nvSpPr>
        <p:spPr bwMode="auto">
          <a:xfrm>
            <a:off x="1828800" y="3962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0" name="Oval 46"/>
          <p:cNvSpPr>
            <a:spLocks noChangeArrowheads="1"/>
          </p:cNvSpPr>
          <p:nvPr/>
        </p:nvSpPr>
        <p:spPr bwMode="auto">
          <a:xfrm>
            <a:off x="2057400" y="5105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1" name="Oval 47"/>
          <p:cNvSpPr>
            <a:spLocks noChangeArrowheads="1"/>
          </p:cNvSpPr>
          <p:nvPr/>
        </p:nvSpPr>
        <p:spPr bwMode="auto">
          <a:xfrm>
            <a:off x="1828800" y="5410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2" name="Oval 48"/>
          <p:cNvSpPr>
            <a:spLocks noChangeArrowheads="1"/>
          </p:cNvSpPr>
          <p:nvPr/>
        </p:nvSpPr>
        <p:spPr bwMode="auto">
          <a:xfrm>
            <a:off x="1600200" y="48768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3" name="Oval 49"/>
          <p:cNvSpPr>
            <a:spLocks noChangeArrowheads="1"/>
          </p:cNvSpPr>
          <p:nvPr/>
        </p:nvSpPr>
        <p:spPr bwMode="auto">
          <a:xfrm>
            <a:off x="2057400" y="4343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4" name="Oval 50"/>
          <p:cNvSpPr>
            <a:spLocks noChangeArrowheads="1"/>
          </p:cNvSpPr>
          <p:nvPr/>
        </p:nvSpPr>
        <p:spPr bwMode="auto">
          <a:xfrm>
            <a:off x="2286000" y="3886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3962400" y="2819400"/>
            <a:ext cx="4419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Observations:</a:t>
            </a:r>
          </a:p>
        </p:txBody>
      </p:sp>
      <p:sp>
        <p:nvSpPr>
          <p:cNvPr id="113716" name="Text Box 52"/>
          <p:cNvSpPr txBox="1">
            <a:spLocks noChangeArrowheads="1"/>
          </p:cNvSpPr>
          <p:nvPr/>
        </p:nvSpPr>
        <p:spPr bwMode="auto">
          <a:xfrm>
            <a:off x="3962400" y="35814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“Cloudy”</a:t>
            </a: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4114800" y="43434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“Foggy”</a:t>
            </a:r>
          </a:p>
        </p:txBody>
      </p:sp>
      <p:sp>
        <p:nvSpPr>
          <p:cNvPr id="113719" name="Text Box 55"/>
          <p:cNvSpPr txBox="1">
            <a:spLocks noChangeArrowheads="1"/>
          </p:cNvSpPr>
          <p:nvPr/>
        </p:nvSpPr>
        <p:spPr bwMode="auto">
          <a:xfrm>
            <a:off x="4038600" y="5105400"/>
            <a:ext cx="4343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Solid at bottom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8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9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 animBg="1"/>
      <p:bldP spid="113672" grpId="0" animBg="1"/>
      <p:bldP spid="113674" grpId="0" animBg="1"/>
      <p:bldP spid="113701" grpId="0" animBg="1"/>
      <p:bldP spid="113702" grpId="0" animBg="1"/>
      <p:bldP spid="113703" grpId="0" animBg="1"/>
      <p:bldP spid="113704" grpId="0" animBg="1"/>
      <p:bldP spid="113705" grpId="0" animBg="1"/>
      <p:bldP spid="113706" grpId="0" animBg="1"/>
      <p:bldP spid="113707" grpId="0" animBg="1"/>
      <p:bldP spid="113708" grpId="0" animBg="1"/>
      <p:bldP spid="113709" grpId="0" animBg="1"/>
      <p:bldP spid="113710" grpId="0" animBg="1"/>
      <p:bldP spid="113711" grpId="0" animBg="1"/>
      <p:bldP spid="113712" grpId="0" animBg="1"/>
      <p:bldP spid="113713" grpId="0" animBg="1"/>
      <p:bldP spid="113714" grpId="0" animBg="1"/>
      <p:bldP spid="113715" grpId="0"/>
      <p:bldP spid="113716" grpId="0"/>
      <p:bldP spid="113717" grpId="0"/>
      <p:bldP spid="1137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4.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295400" y="13716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heat or light energy</a:t>
            </a:r>
          </a:p>
        </p:txBody>
      </p:sp>
      <p:pic>
        <p:nvPicPr>
          <p:cNvPr id="114695" name="Picture 7" descr="dangerous_experiment_lg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178276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3657600" y="2438400"/>
            <a:ext cx="4419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Observations: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200400" y="3200400"/>
            <a:ext cx="5943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gets warm/hot/cold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3200400" y="3962400"/>
            <a:ext cx="5943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spark or explosion</a:t>
            </a: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3276600" y="48006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glows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  <p:bldP spid="114694" grpId="0"/>
      <p:bldP spid="114697" grpId="0"/>
      <p:bldP spid="114698" grpId="0"/>
      <p:bldP spid="114699" grpId="0"/>
      <p:bldP spid="11470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001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chemeClr val="tx2"/>
                </a:solidFill>
                <a:latin typeface="Arial Black" panose="020B0A04020102020204" pitchFamily="34" charset="0"/>
              </a:rPr>
              <a:t>Exothermic Reactions:</a:t>
            </a:r>
            <a:r>
              <a:rPr lang="en-US" sz="350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 Black" panose="020B0A04020102020204" pitchFamily="34" charset="0"/>
              </a:rPr>
              <a:t>Give off energy as heat or light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3048000" y="1524000"/>
            <a:ext cx="289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>
                <a:latin typeface="Arial Black" panose="020B0A04020102020204" pitchFamily="34" charset="0"/>
              </a:rPr>
              <a:t>WHY??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524000" y="2250271"/>
            <a:ext cx="69723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Because energy </a:t>
            </a:r>
            <a:r>
              <a:rPr lang="en-US" sz="28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is stored in chemical </a:t>
            </a: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BONDS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0" y="36576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In </a:t>
            </a:r>
            <a:r>
              <a:rPr lang="en-US" sz="2800" dirty="0" err="1">
                <a:solidFill>
                  <a:schemeClr val="tx2"/>
                </a:solidFill>
                <a:latin typeface="Arial Black" panose="020B0A04020102020204" pitchFamily="34" charset="0"/>
              </a:rPr>
              <a:t>EXOthermic</a:t>
            </a: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 reactions there is MORE energy stored in bonds of reactants than needed to form products!  So.. there is left over energy!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8" grpId="0"/>
      <p:bldP spid="115721" grpId="0"/>
      <p:bldP spid="1157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01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chemeClr val="tx2"/>
                </a:solidFill>
                <a:latin typeface="Arial Black" panose="020B0A04020102020204" pitchFamily="34" charset="0"/>
              </a:rPr>
              <a:t>Endothermic Reactions:</a:t>
            </a:r>
            <a:r>
              <a:rPr lang="en-US" sz="350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693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 Black" panose="020B0A04020102020204" pitchFamily="34" charset="0"/>
              </a:rPr>
              <a:t>Absorb energy as heat or light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895600" y="1828800"/>
            <a:ext cx="289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>
                <a:latin typeface="Arial Black" panose="020B0A04020102020204" pitchFamily="34" charset="0"/>
              </a:rPr>
              <a:t>WHY??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0" y="32004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latin typeface="Arial Black" panose="020B0A04020102020204" pitchFamily="34" charset="0"/>
              </a:rPr>
              <a:t>Because the energy stored in the bonds of the reactants is NOT ENOUGH to hold together the products.  MORE ENERGY IS NEEDED!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/>
      <p:bldP spid="1167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57200" y="1984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  Summary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gas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57200" y="22860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524000" y="22860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color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57200" y="29718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1600200" y="2971800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solid (precipitate)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457200" y="44196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4.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1524000" y="45720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heat or light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/>
      <p:bldP spid="117766" grpId="0"/>
      <p:bldP spid="117767" grpId="0"/>
      <p:bldP spid="117768" grpId="0"/>
      <p:bldP spid="117769" grpId="0"/>
      <p:bldP spid="117770" grpId="0"/>
      <p:bldP spid="117771" grpId="0"/>
      <p:bldP spid="11777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762000"/>
          </a:xfrm>
          <a:noFill/>
          <a:ln/>
        </p:spPr>
        <p:txBody>
          <a:bodyPr anchor="ctr" anchorCtr="0"/>
          <a:lstStyle/>
          <a:p>
            <a:r>
              <a:rPr lang="en-US" sz="4400"/>
              <a:t>Types of Reactions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sz="3200"/>
              <a:t>Predicting the Products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#1 Combination Reactions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Combine - put together</a:t>
            </a:r>
          </a:p>
          <a:p>
            <a:r>
              <a:rPr lang="en-US"/>
              <a:t>2 elements, or compounds combine to make one compound.</a:t>
            </a:r>
          </a:p>
          <a:p>
            <a:r>
              <a:rPr lang="en-US"/>
              <a:t>Ca +O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 </a:t>
            </a:r>
            <a:r>
              <a:rPr lang="en-US"/>
              <a:t>CaO</a:t>
            </a:r>
          </a:p>
          <a:p>
            <a:r>
              <a:rPr lang="en-US"/>
              <a:t>SO</a:t>
            </a:r>
            <a:r>
              <a:rPr lang="en-US" sz="4000" baseline="-25000"/>
              <a:t>3</a:t>
            </a:r>
            <a:r>
              <a:rPr lang="en-US"/>
              <a:t> + H</a:t>
            </a:r>
            <a:r>
              <a:rPr lang="en-US" sz="4000" baseline="-25000"/>
              <a:t>2</a:t>
            </a:r>
            <a:r>
              <a:rPr lang="en-US"/>
              <a:t>O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H</a:t>
            </a:r>
            <a:r>
              <a:rPr lang="en-US" sz="4000" baseline="-25000"/>
              <a:t>2</a:t>
            </a:r>
            <a:r>
              <a:rPr lang="en-US"/>
              <a:t>SO</a:t>
            </a:r>
            <a:r>
              <a:rPr lang="en-US" sz="4000" baseline="-25000"/>
              <a:t>4</a:t>
            </a:r>
            <a:endParaRPr lang="en-US"/>
          </a:p>
          <a:p>
            <a:r>
              <a:rPr lang="en-US"/>
              <a:t>We can predict the products</a:t>
            </a:r>
          </a:p>
          <a:p>
            <a:r>
              <a:rPr lang="en-US"/>
              <a:t> Mg + N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 and balance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8915400" cy="4305300"/>
          </a:xfrm>
          <a:noFill/>
          <a:ln/>
        </p:spPr>
        <p:txBody>
          <a:bodyPr/>
          <a:lstStyle/>
          <a:p>
            <a:r>
              <a:rPr lang="en-US" dirty="0" err="1"/>
              <a:t>Ca</a:t>
            </a:r>
            <a:r>
              <a:rPr lang="en-US" dirty="0"/>
              <a:t> + Cl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</a:p>
          <a:p>
            <a:r>
              <a:rPr lang="en-US" dirty="0"/>
              <a:t>Fe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 iron (II) oxide</a:t>
            </a:r>
          </a:p>
          <a:p>
            <a:r>
              <a:rPr lang="en-US" dirty="0"/>
              <a:t>Al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 smtClean="0">
                <a:latin typeface="Symbol" panose="05050102010706020507" pitchFamily="18" charset="2"/>
              </a:rPr>
              <a:t>®</a:t>
            </a:r>
            <a:endParaRPr lang="en-US" dirty="0">
              <a:latin typeface="Symbol" panose="05050102010706020507" pitchFamily="18" charset="2"/>
            </a:endParaRPr>
          </a:p>
          <a:p>
            <a:r>
              <a:rPr lang="en-US" dirty="0"/>
              <a:t>Remember that the first step is to write the formula</a:t>
            </a:r>
          </a:p>
          <a:p>
            <a:r>
              <a:rPr lang="en-US" dirty="0" smtClean="0"/>
              <a:t>Then </a:t>
            </a:r>
            <a:r>
              <a:rPr lang="en-US" dirty="0"/>
              <a:t>balance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#2 Decomposition Reactions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decompose = fall apart</a:t>
            </a:r>
          </a:p>
          <a:p>
            <a:r>
              <a:rPr lang="en-US" dirty="0"/>
              <a:t>one reactant falls apart into two or more elements or compounds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NaCl</a:t>
            </a:r>
            <a:r>
              <a:rPr lang="en-US" dirty="0"/>
              <a:t>                     Na + Cl</a:t>
            </a:r>
            <a:r>
              <a:rPr lang="en-US" sz="4000" baseline="-25000" dirty="0"/>
              <a:t>2</a:t>
            </a:r>
            <a:r>
              <a:rPr lang="en-US" dirty="0"/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CaCO</a:t>
            </a:r>
            <a:r>
              <a:rPr lang="en-US" sz="4000" baseline="-25000" dirty="0"/>
              <a:t>3</a:t>
            </a:r>
            <a:r>
              <a:rPr lang="en-US" dirty="0"/>
              <a:t>              </a:t>
            </a:r>
            <a:r>
              <a:rPr lang="en-US" dirty="0" err="1"/>
              <a:t>CaO</a:t>
            </a:r>
            <a:r>
              <a:rPr lang="en-US" dirty="0"/>
              <a:t> + CO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</a:p>
        </p:txBody>
      </p:sp>
      <p:graphicFrame>
        <p:nvGraphicFramePr>
          <p:cNvPr id="6758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318355"/>
              </p:ext>
            </p:extLst>
          </p:nvPr>
        </p:nvGraphicFramePr>
        <p:xfrm>
          <a:off x="2209800" y="3562350"/>
          <a:ext cx="285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4" imgW="2865240" imgH="873000" progId="Equation.2">
                  <p:embed/>
                </p:oleObj>
              </mc:Choice>
              <mc:Fallback>
                <p:oleObj name="Equation" r:id="rId4" imgW="2865240" imgH="87300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62350"/>
                        <a:ext cx="28559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639720"/>
              </p:ext>
            </p:extLst>
          </p:nvPr>
        </p:nvGraphicFramePr>
        <p:xfrm>
          <a:off x="2514600" y="4745600"/>
          <a:ext cx="1828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6" imgW="1838160" imgH="603000" progId="Equation.2">
                  <p:embed/>
                </p:oleObj>
              </mc:Choice>
              <mc:Fallback>
                <p:oleObj name="Equation" r:id="rId6" imgW="1838160" imgH="603000" progId="Equation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745600"/>
                        <a:ext cx="1828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#2 Decomposition Reactions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305300"/>
          </a:xfrm>
          <a:noFill/>
          <a:ln/>
        </p:spPr>
        <p:txBody>
          <a:bodyPr/>
          <a:lstStyle/>
          <a:p>
            <a:endParaRPr lang="en-US"/>
          </a:p>
          <a:p>
            <a:r>
              <a:rPr lang="en-US"/>
              <a:t>NiCO</a:t>
            </a:r>
            <a:r>
              <a:rPr lang="en-US" sz="4000" baseline="-25000"/>
              <a:t>3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H</a:t>
            </a:r>
            <a:r>
              <a:rPr lang="en-US" sz="4000" baseline="-25000"/>
              <a:t>2</a:t>
            </a:r>
            <a:r>
              <a:rPr lang="en-US"/>
              <a:t>CO</a:t>
            </a:r>
            <a:r>
              <a:rPr lang="en-US" sz="4000" baseline="-25000"/>
              <a:t>3</a:t>
            </a:r>
            <a:r>
              <a:rPr lang="en-US"/>
              <a:t>(aq)</a:t>
            </a:r>
            <a:r>
              <a:rPr lang="en-US">
                <a:latin typeface="Symbol" panose="05050102010706020507" pitchFamily="18" charset="2"/>
              </a:rPr>
              <a:t>®</a:t>
            </a:r>
          </a:p>
        </p:txBody>
      </p:sp>
      <p:graphicFrame>
        <p:nvGraphicFramePr>
          <p:cNvPr id="71684" name="Object 4"/>
          <p:cNvGraphicFramePr>
            <a:graphicFrameLocks/>
          </p:cNvGraphicFramePr>
          <p:nvPr/>
        </p:nvGraphicFramePr>
        <p:xfrm>
          <a:off x="2895600" y="2133600"/>
          <a:ext cx="1828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4" imgW="1838160" imgH="603000" progId="Equation.2">
                  <p:embed/>
                </p:oleObj>
              </mc:Choice>
              <mc:Fallback>
                <p:oleObj name="Equation" r:id="rId4" imgW="1838160" imgH="60300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1828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Symbols used in equations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153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arrow separates the reactants from the products</a:t>
            </a:r>
          </a:p>
          <a:p>
            <a:pPr>
              <a:lnSpc>
                <a:spcPct val="90000"/>
              </a:lnSpc>
            </a:pPr>
            <a:r>
              <a:rPr lang="en-US" dirty="0"/>
              <a:t>Read “reacts to form”</a:t>
            </a:r>
          </a:p>
          <a:p>
            <a:pPr>
              <a:lnSpc>
                <a:spcPct val="90000"/>
              </a:lnSpc>
            </a:pPr>
            <a:r>
              <a:rPr lang="en-US" dirty="0"/>
              <a:t>The plus sign = “and</a:t>
            </a:r>
            <a:r>
              <a:rPr lang="en-US" dirty="0" smtClean="0"/>
              <a:t>”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(s) after the formula –solid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(</a:t>
            </a:r>
            <a:r>
              <a:rPr lang="en-US" dirty="0"/>
              <a:t>g) after the formula -gas</a:t>
            </a:r>
          </a:p>
          <a:p>
            <a:pPr>
              <a:lnSpc>
                <a:spcPct val="90000"/>
              </a:lnSpc>
            </a:pPr>
            <a:r>
              <a:rPr lang="en-US" dirty="0"/>
              <a:t>(l) after the formula </a:t>
            </a:r>
            <a:r>
              <a:rPr lang="en-US" dirty="0" smtClean="0"/>
              <a:t>–liquid</a:t>
            </a:r>
          </a:p>
          <a:p>
            <a:pPr>
              <a:lnSpc>
                <a:spcPct val="90000"/>
              </a:lnSpc>
            </a:pP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after the formula  - dissolved in water, an  aqueous solution.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#3 Single Replacement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0650"/>
            <a:ext cx="9067800" cy="4705350"/>
          </a:xfrm>
          <a:noFill/>
          <a:ln/>
        </p:spPr>
        <p:txBody>
          <a:bodyPr/>
          <a:lstStyle/>
          <a:p>
            <a:r>
              <a:rPr lang="en-US" dirty="0"/>
              <a:t>One element replaces another</a:t>
            </a:r>
          </a:p>
          <a:p>
            <a:r>
              <a:rPr lang="en-US" sz="2800" dirty="0"/>
              <a:t>Reactants must be an element and a compound.</a:t>
            </a:r>
          </a:p>
          <a:p>
            <a:r>
              <a:rPr lang="en-US" dirty="0"/>
              <a:t>Products will be a different element and a different compound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Na  + </a:t>
            </a:r>
            <a:r>
              <a:rPr lang="en-US" dirty="0" err="1"/>
              <a:t>KCl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K + </a:t>
            </a:r>
            <a:r>
              <a:rPr lang="en-US" dirty="0" err="1" smtClean="0"/>
              <a:t>NaCl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sz="4000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LiCl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  <a:r>
              <a:rPr lang="en-US" dirty="0" err="1"/>
              <a:t>LiF</a:t>
            </a:r>
            <a:r>
              <a:rPr lang="en-US" dirty="0"/>
              <a:t> + Cl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#3 Single Replacement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001000" cy="4305300"/>
          </a:xfrm>
          <a:noFill/>
          <a:ln/>
        </p:spPr>
        <p:txBody>
          <a:bodyPr/>
          <a:lstStyle/>
          <a:p>
            <a:r>
              <a:rPr lang="en-US"/>
              <a:t>Metals replace metals (and hydrogen)</a:t>
            </a:r>
          </a:p>
          <a:p>
            <a:r>
              <a:rPr lang="en-US"/>
              <a:t>K + AlN </a:t>
            </a:r>
            <a:r>
              <a:rPr lang="en-US">
                <a:latin typeface="Symbol" panose="05050102010706020507" pitchFamily="18" charset="2"/>
              </a:rPr>
              <a:t>®</a:t>
            </a:r>
            <a:endParaRPr lang="en-US"/>
          </a:p>
          <a:p>
            <a:r>
              <a:rPr lang="en-US"/>
              <a:t>Zn + HCl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Think of water as  HOH</a:t>
            </a:r>
          </a:p>
          <a:p>
            <a:r>
              <a:rPr lang="en-US"/>
              <a:t>Metals replace one of the H, combine with hydroxide.</a:t>
            </a:r>
          </a:p>
          <a:p>
            <a:r>
              <a:rPr lang="en-US"/>
              <a:t>Na + HOH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#3 Single Replacement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8991600" cy="4305300"/>
          </a:xfrm>
          <a:noFill/>
          <a:ln/>
        </p:spPr>
        <p:txBody>
          <a:bodyPr/>
          <a:lstStyle/>
          <a:p>
            <a:r>
              <a:rPr lang="en-US" dirty="0"/>
              <a:t>We can tell </a:t>
            </a:r>
            <a:r>
              <a:rPr lang="en-US" dirty="0">
                <a:solidFill>
                  <a:schemeClr val="tx2"/>
                </a:solidFill>
              </a:rPr>
              <a:t>whether</a:t>
            </a:r>
            <a:r>
              <a:rPr lang="en-US" dirty="0"/>
              <a:t> a reaction will </a:t>
            </a:r>
            <a:r>
              <a:rPr lang="en-US" dirty="0" smtClean="0"/>
              <a:t>happen</a:t>
            </a:r>
          </a:p>
          <a:p>
            <a:endParaRPr lang="en-US" dirty="0"/>
          </a:p>
          <a:p>
            <a:r>
              <a:rPr lang="en-US" dirty="0"/>
              <a:t>Some are more active than </a:t>
            </a:r>
            <a:r>
              <a:rPr lang="en-US" dirty="0" smtClean="0"/>
              <a:t>others</a:t>
            </a:r>
          </a:p>
          <a:p>
            <a:endParaRPr lang="en-US" dirty="0"/>
          </a:p>
          <a:p>
            <a:r>
              <a:rPr lang="en-US" dirty="0"/>
              <a:t>More active replaces less active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#3 Single Replacement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9067800" cy="4305300"/>
          </a:xfrm>
          <a:noFill/>
          <a:ln/>
        </p:spPr>
        <p:txBody>
          <a:bodyPr/>
          <a:lstStyle/>
          <a:p>
            <a:r>
              <a:rPr lang="en-US" dirty="0"/>
              <a:t>Note the </a:t>
            </a:r>
            <a:r>
              <a:rPr lang="en-US" sz="4800" dirty="0"/>
              <a:t>*</a:t>
            </a:r>
            <a:endParaRPr lang="en-US" dirty="0"/>
          </a:p>
          <a:p>
            <a:r>
              <a:rPr lang="en-US" dirty="0"/>
              <a:t>H can be replaced in acids by everything higher</a:t>
            </a:r>
          </a:p>
          <a:p>
            <a:r>
              <a:rPr lang="en-US" dirty="0"/>
              <a:t>Only the first 5 (Li - Na) react with water.</a:t>
            </a:r>
          </a:p>
          <a:p>
            <a:r>
              <a:rPr lang="en-US" dirty="0"/>
              <a:t>Fe + CuSO</a:t>
            </a:r>
            <a:r>
              <a:rPr lang="en-US" sz="4000" baseline="-25000" dirty="0"/>
              <a:t>4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endParaRPr lang="en-US" dirty="0"/>
          </a:p>
          <a:p>
            <a:r>
              <a:rPr lang="en-US" dirty="0" err="1"/>
              <a:t>Pb</a:t>
            </a:r>
            <a:r>
              <a:rPr lang="en-US" dirty="0"/>
              <a:t> + </a:t>
            </a:r>
            <a:r>
              <a:rPr lang="en-US" dirty="0" err="1"/>
              <a:t>KCl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 </a:t>
            </a:r>
            <a:endParaRPr lang="en-US" dirty="0"/>
          </a:p>
          <a:p>
            <a:r>
              <a:rPr lang="en-US" dirty="0"/>
              <a:t>Al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44286" y="2286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#3 Single Replacement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8915400" cy="43053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dirty="0"/>
          </a:p>
          <a:p>
            <a:r>
              <a:rPr lang="en-US" dirty="0"/>
              <a:t>Nonmetals can replace other nonmetals</a:t>
            </a:r>
          </a:p>
          <a:p>
            <a:r>
              <a:rPr lang="en-US" dirty="0"/>
              <a:t>Limited to F</a:t>
            </a:r>
            <a:r>
              <a:rPr lang="en-US" sz="4000" baseline="-25000" dirty="0"/>
              <a:t>2</a:t>
            </a:r>
            <a:r>
              <a:rPr lang="en-US" dirty="0"/>
              <a:t> , Cl</a:t>
            </a:r>
            <a:r>
              <a:rPr lang="en-US" sz="4000" baseline="-25000" dirty="0"/>
              <a:t>2</a:t>
            </a:r>
            <a:r>
              <a:rPr lang="en-US" dirty="0"/>
              <a:t> , Br</a:t>
            </a:r>
            <a:r>
              <a:rPr lang="en-US" sz="4000" baseline="-25000" dirty="0"/>
              <a:t>2</a:t>
            </a:r>
            <a:r>
              <a:rPr lang="en-US" dirty="0"/>
              <a:t> , I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</a:p>
          <a:p>
            <a:r>
              <a:rPr lang="en-US" dirty="0"/>
              <a:t>The order of activity is that on the table.</a:t>
            </a:r>
          </a:p>
          <a:p>
            <a:r>
              <a:rPr lang="en-US" dirty="0"/>
              <a:t>Higher replaces lower.</a:t>
            </a:r>
          </a:p>
          <a:p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Br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KCl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#4 Double Replacement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8991600" cy="4610100"/>
          </a:xfrm>
          <a:noFill/>
          <a:ln/>
        </p:spPr>
        <p:txBody>
          <a:bodyPr/>
          <a:lstStyle/>
          <a:p>
            <a:r>
              <a:rPr lang="en-US" dirty="0"/>
              <a:t>Two things replace each other.</a:t>
            </a:r>
          </a:p>
          <a:p>
            <a:r>
              <a:rPr lang="en-US" dirty="0"/>
              <a:t>Reactants must be two ionic compounds or acids.</a:t>
            </a:r>
          </a:p>
          <a:p>
            <a:r>
              <a:rPr lang="en-US" dirty="0"/>
              <a:t>Usually in aqueous solution</a:t>
            </a:r>
          </a:p>
          <a:p>
            <a:r>
              <a:rPr lang="en-US" dirty="0" err="1"/>
              <a:t>NaOH</a:t>
            </a:r>
            <a:r>
              <a:rPr lang="en-US" dirty="0"/>
              <a:t> + </a:t>
            </a:r>
            <a:r>
              <a:rPr lang="en-US" dirty="0">
                <a:solidFill>
                  <a:schemeClr val="tx2"/>
                </a:solidFill>
              </a:rPr>
              <a:t>FeCl</a:t>
            </a:r>
            <a:r>
              <a:rPr lang="en-US" sz="4000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</a:p>
          <a:p>
            <a:r>
              <a:rPr lang="en-US" dirty="0"/>
              <a:t>The positive ions change place.</a:t>
            </a:r>
          </a:p>
          <a:p>
            <a:r>
              <a:rPr lang="en-US" dirty="0" err="1"/>
              <a:t>NaOH</a:t>
            </a:r>
            <a:r>
              <a:rPr lang="en-US" dirty="0"/>
              <a:t> + </a:t>
            </a:r>
            <a:r>
              <a:rPr lang="en-US" dirty="0">
                <a:solidFill>
                  <a:schemeClr val="tx2"/>
                </a:solidFill>
              </a:rPr>
              <a:t>FeCl</a:t>
            </a:r>
            <a:r>
              <a:rPr lang="en-US" sz="4000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latin typeface="Symbol" panose="05050102010706020507" pitchFamily="18" charset="2"/>
              </a:rPr>
              <a:t>®  </a:t>
            </a:r>
            <a:r>
              <a:rPr lang="en-US" dirty="0">
                <a:solidFill>
                  <a:schemeClr val="tx2"/>
                </a:solidFill>
              </a:rPr>
              <a:t>Fe</a:t>
            </a:r>
            <a:r>
              <a:rPr lang="en-US" sz="4000" baseline="30000" dirty="0">
                <a:solidFill>
                  <a:schemeClr val="tx2"/>
                </a:solidFill>
              </a:rPr>
              <a:t>+3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OH</a:t>
            </a:r>
            <a:r>
              <a:rPr lang="en-US" sz="4000" baseline="30000" dirty="0"/>
              <a:t>-</a:t>
            </a:r>
            <a:r>
              <a:rPr lang="en-US" dirty="0"/>
              <a:t> + Na</a:t>
            </a:r>
            <a:r>
              <a:rPr lang="en-US" sz="4000" baseline="30000" dirty="0">
                <a:solidFill>
                  <a:schemeClr val="tx2"/>
                </a:solidFill>
              </a:rPr>
              <a:t>+1</a:t>
            </a:r>
            <a:r>
              <a:rPr lang="en-US" dirty="0">
                <a:solidFill>
                  <a:schemeClr val="tx2"/>
                </a:solidFill>
              </a:rPr>
              <a:t>Cl</a:t>
            </a:r>
            <a:r>
              <a:rPr lang="en-US" sz="4000" baseline="30000" dirty="0">
                <a:solidFill>
                  <a:schemeClr val="tx2"/>
                </a:solidFill>
              </a:rPr>
              <a:t>-1</a:t>
            </a:r>
          </a:p>
          <a:p>
            <a:r>
              <a:rPr lang="en-US" dirty="0" err="1"/>
              <a:t>NaOH</a:t>
            </a:r>
            <a:r>
              <a:rPr lang="en-US" dirty="0"/>
              <a:t> + </a:t>
            </a:r>
            <a:r>
              <a:rPr lang="en-US" dirty="0">
                <a:solidFill>
                  <a:schemeClr val="tx2"/>
                </a:solidFill>
              </a:rPr>
              <a:t>FeCl</a:t>
            </a:r>
            <a:r>
              <a:rPr lang="en-US" sz="4000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latin typeface="Symbol" panose="05050102010706020507" pitchFamily="18" charset="2"/>
              </a:rPr>
              <a:t>®  </a:t>
            </a:r>
            <a:r>
              <a:rPr lang="en-US" dirty="0">
                <a:solidFill>
                  <a:schemeClr val="tx2"/>
                </a:solidFill>
              </a:rPr>
              <a:t>Fe(</a:t>
            </a:r>
            <a:r>
              <a:rPr lang="en-US" dirty="0"/>
              <a:t>OH)</a:t>
            </a:r>
            <a:r>
              <a:rPr lang="en-US" sz="4000" baseline="-25000" dirty="0"/>
              <a:t>3</a:t>
            </a:r>
            <a:r>
              <a:rPr lang="en-US" dirty="0"/>
              <a:t> + </a:t>
            </a:r>
            <a:r>
              <a:rPr lang="en-US" dirty="0" err="1"/>
              <a:t>Na</a:t>
            </a:r>
            <a:r>
              <a:rPr lang="en-US" dirty="0" err="1">
                <a:solidFill>
                  <a:schemeClr val="tx2"/>
                </a:solidFill>
              </a:rPr>
              <a:t>Cl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#4 Double Replacement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9144000" cy="4305300"/>
          </a:xfrm>
          <a:noFill/>
          <a:ln/>
        </p:spPr>
        <p:txBody>
          <a:bodyPr/>
          <a:lstStyle/>
          <a:p>
            <a:r>
              <a:rPr lang="en-US" dirty="0"/>
              <a:t>Will only happen if one of the </a:t>
            </a:r>
            <a:r>
              <a:rPr lang="en-US" dirty="0" smtClean="0"/>
              <a:t>products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dirty="0"/>
              <a:t>doesn’t dissolve in water and forms </a:t>
            </a:r>
            <a:r>
              <a:rPr lang="en-US" sz="2800" dirty="0" smtClean="0"/>
              <a:t>a solid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or  is a gas that bubbles out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or is a covalent compound usually </a:t>
            </a:r>
            <a:r>
              <a:rPr lang="en-US" sz="2800" dirty="0" smtClean="0"/>
              <a:t>water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Complete and balance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8610600" cy="4305300"/>
          </a:xfrm>
          <a:noFill/>
          <a:ln/>
        </p:spPr>
        <p:txBody>
          <a:bodyPr/>
          <a:lstStyle/>
          <a:p>
            <a:r>
              <a:rPr lang="en-US" dirty="0"/>
              <a:t>assume all of the reactions take place.</a:t>
            </a:r>
          </a:p>
          <a:p>
            <a:r>
              <a:rPr lang="en-US" dirty="0"/>
              <a:t>CaCl</a:t>
            </a:r>
            <a:r>
              <a:rPr lang="en-US" sz="4000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NaOH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CuCl</a:t>
            </a:r>
            <a:r>
              <a:rPr lang="en-US" baseline="-25000" dirty="0"/>
              <a:t>2</a:t>
            </a:r>
            <a:r>
              <a:rPr lang="en-US" dirty="0"/>
              <a:t> + K</a:t>
            </a:r>
            <a:r>
              <a:rPr lang="en-US" baseline="-25000" dirty="0"/>
              <a:t>2</a:t>
            </a:r>
            <a:r>
              <a:rPr lang="en-US" dirty="0"/>
              <a:t>S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KOH + Fe(NO</a:t>
            </a:r>
            <a:r>
              <a:rPr lang="en-US" sz="4000" baseline="-25000" dirty="0"/>
              <a:t>3</a:t>
            </a:r>
            <a:r>
              <a:rPr lang="en-US" dirty="0"/>
              <a:t>)</a:t>
            </a:r>
            <a:r>
              <a:rPr lang="en-US" sz="4000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(NH</a:t>
            </a:r>
            <a:r>
              <a:rPr lang="en-US" sz="4000" baseline="-25000" dirty="0"/>
              <a:t>4</a:t>
            </a:r>
            <a:r>
              <a:rPr lang="en-US" dirty="0"/>
              <a:t>)</a:t>
            </a:r>
            <a:r>
              <a:rPr lang="en-US" sz="4000" baseline="-25000" dirty="0"/>
              <a:t>2</a:t>
            </a:r>
            <a:r>
              <a:rPr lang="en-US" dirty="0"/>
              <a:t>SO</a:t>
            </a:r>
            <a:r>
              <a:rPr lang="en-US" sz="4000" baseline="-25000" dirty="0"/>
              <a:t>4</a:t>
            </a:r>
            <a:r>
              <a:rPr lang="en-US" dirty="0"/>
              <a:t> + BaF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to recognize which type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Look at the reactants</a:t>
            </a:r>
          </a:p>
          <a:p>
            <a:r>
              <a:rPr lang="en-US"/>
              <a:t>E + E   	Combination</a:t>
            </a:r>
          </a:p>
          <a:p>
            <a:r>
              <a:rPr lang="en-US"/>
              <a:t>C		Decomposition</a:t>
            </a:r>
          </a:p>
          <a:p>
            <a:r>
              <a:rPr lang="en-US"/>
              <a:t>E + C	Single replacement</a:t>
            </a:r>
          </a:p>
          <a:p>
            <a:r>
              <a:rPr lang="en-US"/>
              <a:t>C + C	Double replacement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</a:t>
            </a:r>
            <a:r>
              <a:rPr lang="en-US" sz="4000" baseline="-25000"/>
              <a:t>2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H</a:t>
            </a:r>
            <a:r>
              <a:rPr lang="en-US" sz="4000" baseline="-25000"/>
              <a:t>2</a:t>
            </a:r>
            <a:r>
              <a:rPr lang="en-US"/>
              <a:t>O </a:t>
            </a:r>
            <a:r>
              <a:rPr lang="en-US">
                <a:latin typeface="Symbol" panose="05050102010706020507" pitchFamily="18" charset="2"/>
              </a:rPr>
              <a:t>®</a:t>
            </a:r>
          </a:p>
          <a:p>
            <a:r>
              <a:rPr lang="en-US"/>
              <a:t>Zn + H</a:t>
            </a:r>
            <a:r>
              <a:rPr lang="en-US" sz="4000" baseline="-25000"/>
              <a:t>2</a:t>
            </a:r>
            <a:r>
              <a:rPr lang="en-US"/>
              <a:t>SO</a:t>
            </a:r>
            <a:r>
              <a:rPr lang="en-US" sz="4000" baseline="-25000"/>
              <a:t>4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</a:p>
          <a:p>
            <a:r>
              <a:rPr lang="en-US"/>
              <a:t>HgO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KBr +Cl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AgNO</a:t>
            </a:r>
            <a:r>
              <a:rPr lang="en-US" sz="4000" baseline="-25000"/>
              <a:t>3</a:t>
            </a:r>
            <a:r>
              <a:rPr lang="en-US"/>
              <a:t> + NaCl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Mg(OH)</a:t>
            </a:r>
            <a:r>
              <a:rPr lang="en-US" sz="4000" baseline="-25000"/>
              <a:t>2</a:t>
            </a:r>
            <a:r>
              <a:rPr lang="en-US"/>
              <a:t> + H</a:t>
            </a:r>
            <a:r>
              <a:rPr lang="en-US" sz="4000" baseline="-25000"/>
              <a:t>2</a:t>
            </a:r>
            <a:r>
              <a:rPr lang="en-US"/>
              <a:t>SO</a:t>
            </a:r>
            <a:r>
              <a:rPr lang="en-US" sz="4000" baseline="-25000"/>
              <a:t>3</a:t>
            </a:r>
            <a:r>
              <a:rPr lang="en-US" baseline="-25000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5879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Symbols used in equations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                indicates a reversible </a:t>
            </a:r>
            <a:r>
              <a:rPr lang="en-US" dirty="0" smtClean="0"/>
              <a:t>reaction</a:t>
            </a:r>
          </a:p>
          <a:p>
            <a:r>
              <a:rPr lang="en-US" dirty="0" smtClean="0"/>
              <a:t>                                     shows that heat is supplied to the reaction</a:t>
            </a:r>
          </a:p>
          <a:p>
            <a:r>
              <a:rPr lang="en-US" dirty="0" smtClean="0"/>
              <a:t>                 </a:t>
            </a:r>
            <a:r>
              <a:rPr lang="en-US" dirty="0"/>
              <a:t>is used to indicate a catalyst used supplied, in this case, platinum.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1219200" y="1447800"/>
            <a:ext cx="1295400" cy="152400"/>
            <a:chOff x="768" y="912"/>
            <a:chExt cx="816" cy="96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768" y="100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488" y="912"/>
              <a:ext cx="9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1143000" y="1752600"/>
            <a:ext cx="1295400" cy="152400"/>
            <a:chOff x="720" y="1104"/>
            <a:chExt cx="816" cy="96"/>
          </a:xfrm>
        </p:grpSpPr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H="1">
              <a:off x="720" y="1104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 flipV="1">
              <a:off x="720" y="1104"/>
              <a:ext cx="9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346" name="Object 10"/>
          <p:cNvGraphicFramePr>
            <a:graphicFrameLocks/>
          </p:cNvGraphicFramePr>
          <p:nvPr/>
        </p:nvGraphicFramePr>
        <p:xfrm>
          <a:off x="1193800" y="2446338"/>
          <a:ext cx="59213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4" imgW="5930640" imgH="593640" progId="Equation.2">
                  <p:embed/>
                </p:oleObj>
              </mc:Choice>
              <mc:Fallback>
                <p:oleObj name="Equation" r:id="rId4" imgW="5930640" imgH="593640" progId="Equation.2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446338"/>
                        <a:ext cx="59213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/>
          </p:cNvGraphicFramePr>
          <p:nvPr/>
        </p:nvGraphicFramePr>
        <p:xfrm>
          <a:off x="1022350" y="3516313"/>
          <a:ext cx="23479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6" imgW="2357280" imgH="593640" progId="Equation.2">
                  <p:embed/>
                </p:oleObj>
              </mc:Choice>
              <mc:Fallback>
                <p:oleObj name="Equation" r:id="rId6" imgW="2357280" imgH="593640" progId="Equation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516313"/>
                        <a:ext cx="23479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Last Type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Combustion of hydrocarbons</a:t>
            </a:r>
          </a:p>
          <a:p>
            <a:r>
              <a:rPr lang="en-US"/>
              <a:t>A compound composed of only C H and maybe O is reacted with oxygen</a:t>
            </a:r>
          </a:p>
          <a:p>
            <a:r>
              <a:rPr lang="en-US"/>
              <a:t>If the combustion is complete, the products will be CO</a:t>
            </a:r>
            <a:r>
              <a:rPr lang="en-US" sz="4000" baseline="-25000"/>
              <a:t>2</a:t>
            </a:r>
            <a:r>
              <a:rPr lang="en-US"/>
              <a:t> and H</a:t>
            </a:r>
            <a:r>
              <a:rPr lang="en-US" sz="4000" baseline="-25000"/>
              <a:t>2</a:t>
            </a:r>
            <a:r>
              <a:rPr lang="en-US"/>
              <a:t>O.</a:t>
            </a:r>
          </a:p>
          <a:p>
            <a:r>
              <a:rPr lang="en-US"/>
              <a:t>If the combustion is incomplete, the products will be CO and H</a:t>
            </a:r>
            <a:r>
              <a:rPr lang="en-US" sz="4000" baseline="-25000"/>
              <a:t>2</a:t>
            </a:r>
            <a:r>
              <a:rPr lang="en-US"/>
              <a:t>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</a:t>
            </a:r>
            <a:r>
              <a:rPr lang="en-US" sz="4000" baseline="-25000"/>
              <a:t>4</a:t>
            </a:r>
            <a:r>
              <a:rPr lang="en-US"/>
              <a:t>H</a:t>
            </a:r>
            <a:r>
              <a:rPr lang="en-US" sz="4000" baseline="-25000"/>
              <a:t>10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 (complete)</a:t>
            </a:r>
          </a:p>
          <a:p>
            <a:r>
              <a:rPr lang="en-US"/>
              <a:t>C</a:t>
            </a:r>
            <a:r>
              <a:rPr lang="en-US" sz="4000" baseline="-25000"/>
              <a:t>4</a:t>
            </a:r>
            <a:r>
              <a:rPr lang="en-US"/>
              <a:t>H</a:t>
            </a:r>
            <a:r>
              <a:rPr lang="en-US" sz="4000" baseline="-25000"/>
              <a:t>10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 (incomplete)</a:t>
            </a:r>
          </a:p>
          <a:p>
            <a:r>
              <a:rPr lang="en-US"/>
              <a:t>C</a:t>
            </a:r>
            <a:r>
              <a:rPr lang="en-US" sz="4000" baseline="-25000"/>
              <a:t>6</a:t>
            </a:r>
            <a:r>
              <a:rPr lang="en-US"/>
              <a:t>H</a:t>
            </a:r>
            <a:r>
              <a:rPr lang="en-US" sz="4000" baseline="-25000"/>
              <a:t>12</a:t>
            </a:r>
            <a:r>
              <a:rPr lang="en-US"/>
              <a:t>O</a:t>
            </a:r>
            <a:r>
              <a:rPr lang="en-US" sz="4000" baseline="-25000"/>
              <a:t>6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(complete)</a:t>
            </a:r>
          </a:p>
          <a:p>
            <a:r>
              <a:rPr lang="en-US"/>
              <a:t>C</a:t>
            </a:r>
            <a:r>
              <a:rPr lang="en-US" sz="4000" baseline="-25000"/>
              <a:t>8</a:t>
            </a:r>
            <a:r>
              <a:rPr lang="en-US"/>
              <a:t>H</a:t>
            </a:r>
            <a:r>
              <a:rPr lang="en-US" sz="4000" baseline="-25000"/>
              <a:t>8</a:t>
            </a:r>
            <a:r>
              <a:rPr lang="en-US"/>
              <a:t> +O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(incomplete)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An equation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8991600" cy="4305300"/>
          </a:xfrm>
          <a:noFill/>
          <a:ln/>
        </p:spPr>
        <p:txBody>
          <a:bodyPr/>
          <a:lstStyle/>
          <a:p>
            <a:r>
              <a:rPr lang="en-US" dirty="0"/>
              <a:t>Describes a reaction</a:t>
            </a:r>
          </a:p>
          <a:p>
            <a:r>
              <a:rPr lang="en-US" dirty="0"/>
              <a:t>Must be balanced because to follow Law of Conservation of Energy</a:t>
            </a:r>
          </a:p>
          <a:p>
            <a:r>
              <a:rPr lang="en-US" dirty="0"/>
              <a:t>Can only be balanced by changing the coefficients.</a:t>
            </a:r>
          </a:p>
          <a:p>
            <a:r>
              <a:rPr lang="en-US" dirty="0"/>
              <a:t>Has special symbols to indicate state, and if catalyst or energy is required.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Reactions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9067800" cy="4305300"/>
          </a:xfrm>
          <a:noFill/>
          <a:ln/>
        </p:spPr>
        <p:txBody>
          <a:bodyPr/>
          <a:lstStyle/>
          <a:p>
            <a:r>
              <a:rPr lang="en-US" dirty="0"/>
              <a:t>Come in 5 types.</a:t>
            </a:r>
          </a:p>
          <a:p>
            <a:r>
              <a:rPr lang="en-US" dirty="0"/>
              <a:t>Can tell what type they are by the reactants.</a:t>
            </a:r>
          </a:p>
          <a:p>
            <a:r>
              <a:rPr lang="en-US" dirty="0"/>
              <a:t>Single Replacement happens based on the activity series using activity series.</a:t>
            </a:r>
          </a:p>
          <a:p>
            <a:r>
              <a:rPr lang="en-US" dirty="0"/>
              <a:t>Double Replacement happens if the product is a solid, water, or a gas.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Process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8991600" cy="4305300"/>
          </a:xfrm>
          <a:noFill/>
          <a:ln/>
        </p:spPr>
        <p:txBody>
          <a:bodyPr/>
          <a:lstStyle/>
          <a:p>
            <a:r>
              <a:rPr lang="en-US" dirty="0"/>
              <a:t>Determine the type by looking at the reactants.</a:t>
            </a:r>
          </a:p>
          <a:p>
            <a:r>
              <a:rPr lang="en-US" dirty="0"/>
              <a:t>Put the pieces next to each other</a:t>
            </a:r>
          </a:p>
          <a:p>
            <a:r>
              <a:rPr lang="en-US" dirty="0"/>
              <a:t>Use charges to write the formulas</a:t>
            </a:r>
          </a:p>
          <a:p>
            <a:r>
              <a:rPr lang="en-US" dirty="0"/>
              <a:t>Use coefficients to balance the equation.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a catalyst?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991600" cy="3352800"/>
          </a:xfrm>
          <a:noFill/>
          <a:ln/>
        </p:spPr>
        <p:txBody>
          <a:bodyPr/>
          <a:lstStyle/>
          <a:p>
            <a:r>
              <a:rPr lang="en-US" dirty="0"/>
              <a:t>A substance that speeds up a reaction without being changed by the reaction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Enzymes are biological or protein catalysts.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Rates of Reactions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981200"/>
            <a:ext cx="8686800" cy="28575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In order for a reaction to occur:</a:t>
            </a:r>
          </a:p>
          <a:p>
            <a:r>
              <a:rPr lang="en-US" dirty="0"/>
              <a:t>The particles must collide (touch)</a:t>
            </a:r>
          </a:p>
          <a:p>
            <a:r>
              <a:rPr lang="en-US" dirty="0"/>
              <a:t>They must collide with enough energy</a:t>
            </a:r>
          </a:p>
          <a:p>
            <a:r>
              <a:rPr lang="en-US" dirty="0"/>
              <a:t>They must collide in the right orientation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8382000" cy="762000"/>
          </a:xfrm>
          <a:noFill/>
          <a:ln/>
        </p:spPr>
        <p:txBody>
          <a:bodyPr/>
          <a:lstStyle/>
          <a:p>
            <a:r>
              <a:rPr lang="en-US"/>
              <a:t>Factors that affect reaction rate: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Temperature (particle energy)</a:t>
            </a:r>
          </a:p>
          <a:p>
            <a:r>
              <a:rPr lang="en-US"/>
              <a:t>Particle size</a:t>
            </a:r>
          </a:p>
          <a:p>
            <a:r>
              <a:rPr lang="en-US"/>
              <a:t>Surface area</a:t>
            </a:r>
          </a:p>
          <a:p>
            <a:r>
              <a:rPr lang="en-US"/>
              <a:t>Particle contact (stirring)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762000"/>
          </a:xfrm>
          <a:noFill/>
          <a:ln/>
        </p:spPr>
        <p:txBody>
          <a:bodyPr anchor="ctr" anchorCtr="0"/>
          <a:lstStyle/>
          <a:p>
            <a:r>
              <a:rPr lang="en-US" sz="4400"/>
              <a:t>Balancing Chemical Equations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c4n2">
  <a:themeElements>
    <a:clrScheme name="">
      <a:dk1>
        <a:srgbClr val="081D58"/>
      </a:dk1>
      <a:lt1>
        <a:srgbClr val="FFFFFF"/>
      </a:lt1>
      <a:dk2>
        <a:srgbClr val="063DE8"/>
      </a:dk2>
      <a:lt2>
        <a:srgbClr val="FAFD00"/>
      </a:lt2>
      <a:accent1>
        <a:srgbClr val="FE9B03"/>
      </a:accent1>
      <a:accent2>
        <a:srgbClr val="FC0128"/>
      </a:accent2>
      <a:accent3>
        <a:srgbClr val="AAAFF2"/>
      </a:accent3>
      <a:accent4>
        <a:srgbClr val="DADADA"/>
      </a:accent4>
      <a:accent5>
        <a:srgbClr val="FECBAA"/>
      </a:accent5>
      <a:accent6>
        <a:srgbClr val="E40123"/>
      </a:accent6>
      <a:hlink>
        <a:srgbClr val="00DFCA"/>
      </a:hlink>
      <a:folHlink>
        <a:srgbClr val="618FFD"/>
      </a:folHlink>
    </a:clrScheme>
    <a:fontScheme name="apc4n2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apc4n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c4n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28</TotalTime>
  <Pages>10</Pages>
  <Words>1620</Words>
  <Application>Microsoft Office PowerPoint</Application>
  <PresentationFormat>On-screen Show (4:3)</PresentationFormat>
  <Paragraphs>456</Paragraphs>
  <Slides>54</Slides>
  <Notes>46</Notes>
  <HiddenSlides>10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Monotype Sorts</vt:lpstr>
      <vt:lpstr>Arial Black</vt:lpstr>
      <vt:lpstr>Symbol</vt:lpstr>
      <vt:lpstr>Times New Roman</vt:lpstr>
      <vt:lpstr>Arial</vt:lpstr>
      <vt:lpstr>Book Antiqua</vt:lpstr>
      <vt:lpstr>apc4n2</vt:lpstr>
      <vt:lpstr>ClipArt</vt:lpstr>
      <vt:lpstr>Equation</vt:lpstr>
      <vt:lpstr>PowerPoint Presentation</vt:lpstr>
      <vt:lpstr>All chemical reactions</vt:lpstr>
      <vt:lpstr>In a chemical reaction</vt:lpstr>
      <vt:lpstr>Symbols used in equations</vt:lpstr>
      <vt:lpstr>Symbols used in equations</vt:lpstr>
      <vt:lpstr>What is a catalyst?</vt:lpstr>
      <vt:lpstr>Rates of Reactions</vt:lpstr>
      <vt:lpstr>Factors that affect reaction rate:</vt:lpstr>
      <vt:lpstr>Balancing Chemical Equations</vt:lpstr>
      <vt:lpstr>Balanced Equation</vt:lpstr>
      <vt:lpstr>PowerPoint Presentation</vt:lpstr>
      <vt:lpstr>PowerPoint Presentation</vt:lpstr>
      <vt:lpstr>PowerPoint Presentation</vt:lpstr>
      <vt:lpstr>PowerPoint Presentation</vt:lpstr>
      <vt:lpstr>Rules for balancing</vt:lpstr>
      <vt:lpstr>Never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Evidence of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Reactions</vt:lpstr>
      <vt:lpstr>#1 Combination Reactions</vt:lpstr>
      <vt:lpstr>Write and balance</vt:lpstr>
      <vt:lpstr>#2 Decomposition Reactions</vt:lpstr>
      <vt:lpstr>#2 Decomposition Reactions</vt:lpstr>
      <vt:lpstr>#3 Single Replacement</vt:lpstr>
      <vt:lpstr>#3 Single Replacement</vt:lpstr>
      <vt:lpstr>#3 Single Replacement</vt:lpstr>
      <vt:lpstr>#3 Single Replacement</vt:lpstr>
      <vt:lpstr>#3 Single Replacement</vt:lpstr>
      <vt:lpstr>#4 Double Replacement</vt:lpstr>
      <vt:lpstr>#4 Double Replacement</vt:lpstr>
      <vt:lpstr>Complete and balance</vt:lpstr>
      <vt:lpstr>How to recognize which type</vt:lpstr>
      <vt:lpstr>Examples</vt:lpstr>
      <vt:lpstr>Last Type</vt:lpstr>
      <vt:lpstr>Examples</vt:lpstr>
      <vt:lpstr>An equation</vt:lpstr>
      <vt:lpstr>Reactions</vt:lpstr>
      <vt:lpstr>The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/>
  <dc:creator>Standring, Daniel</dc:creator>
  <cp:keywords/>
  <dc:description/>
  <cp:lastModifiedBy>Standring, Daniel</cp:lastModifiedBy>
  <cp:revision>37</cp:revision>
  <cp:lastPrinted>1997-11-30T23:07:50Z</cp:lastPrinted>
  <dcterms:created xsi:type="dcterms:W3CDTF">1995-12-06T01:51:26Z</dcterms:created>
  <dcterms:modified xsi:type="dcterms:W3CDTF">2013-02-04T14:27:14Z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tvgreen@aol.com</vt:lpwstr>
  </property>
  <property fmtid="{D5CDD505-2E9C-101B-9397-08002B2CF9AE}" pid="8" name="HomePage">
    <vt:lpwstr>http://mrgreen.tierranet.com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D:\DATA\Web Pages\Temp</vt:lpwstr>
  </property>
</Properties>
</file>