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87" r:id="rId4"/>
    <p:sldId id="295" r:id="rId5"/>
    <p:sldId id="304" r:id="rId6"/>
    <p:sldId id="306" r:id="rId7"/>
    <p:sldId id="259" r:id="rId8"/>
    <p:sldId id="308" r:id="rId9"/>
    <p:sldId id="315" r:id="rId10"/>
    <p:sldId id="316" r:id="rId11"/>
    <p:sldId id="317" r:id="rId12"/>
    <p:sldId id="299" r:id="rId13"/>
    <p:sldId id="309" r:id="rId14"/>
    <p:sldId id="310" r:id="rId15"/>
    <p:sldId id="311" r:id="rId16"/>
    <p:sldId id="276" r:id="rId17"/>
    <p:sldId id="277" r:id="rId18"/>
    <p:sldId id="312" r:id="rId19"/>
    <p:sldId id="278" r:id="rId20"/>
    <p:sldId id="300" r:id="rId21"/>
    <p:sldId id="279" r:id="rId22"/>
    <p:sldId id="313" r:id="rId23"/>
    <p:sldId id="314" r:id="rId24"/>
    <p:sldId id="318" r:id="rId25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7E835B"/>
    <a:srgbClr val="FFEA18"/>
    <a:srgbClr val="AAAAAA"/>
    <a:srgbClr val="ED181E"/>
    <a:srgbClr val="187534"/>
    <a:srgbClr val="FF9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51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51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8929"/>
            <a:ext cx="3041968" cy="51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788929"/>
            <a:ext cx="3041968" cy="51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395A1B-2FAC-47FF-B878-8931E3F09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1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0" y="4420315"/>
            <a:ext cx="5147945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FF06A8-69BC-4845-8905-B5576BE5C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04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099A7E-734C-4E8C-91AD-BC1B92C277BD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28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3BC32E-D64F-453A-A440-2EED29A9566D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88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F987A-AA7F-4F5F-94DC-75743AA8E488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93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8CA9E3-D698-47AA-A327-C11AC2030D4A}" type="slidenum">
              <a:rPr lang="en-US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9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5E63C5-D0EF-4E2B-8081-7BDB40F545AD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6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409AB-8E7A-4EC2-A7C8-9601183030B7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38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0B0E6-79AE-4CCF-8887-6C03A24BD5AA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44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F06A8-69BC-4845-8905-B5576BE5C6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D9FC0-D793-4029-B1A8-BFD76C8155A4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76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1C5A1-BD41-44A0-B393-50292E0FEC22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5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C2E3C3-D1F2-4C04-8A40-28EAB6D3919B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87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344F95-7BD7-498E-A124-B351D54C5294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5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6FA3-66B3-47D4-BEF2-8E9963A6B5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3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393C-8F0A-45DC-B25D-E6B488E3C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2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CE0F-8FDB-475E-AE23-1FEC83626C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56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6E2DA-0488-48B2-B539-8724BF4C9E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80EE-0EE5-40BB-AE0E-2D948E24E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6ABD-3DF8-4349-AF82-F95EFE1D02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81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0FA-D9D5-4BAA-9D24-0E1FDA6B5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44DF-6E51-4382-B8B0-D0915C4A0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446-561B-4093-8736-168E4C299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6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92F4-2943-4B8F-BB35-3918AB52D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4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F20-FEDB-49D0-91E6-D2AB5A965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7DA5-E022-432C-817D-DE31006FFA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04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E8113A-AA59-4240-8106-B674D401675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" y="6429375"/>
            <a:ext cx="990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17-</a:t>
            </a:r>
            <a:fld id="{7AF41524-2A05-4B62-81AE-448261B35F07}" type="slidenum">
              <a:rPr lang="en-US" sz="2200"/>
              <a:pPr>
                <a:spcBef>
                  <a:spcPct val="50000"/>
                </a:spcBef>
              </a:pPr>
              <a:t>‹#›</a:t>
            </a:fld>
            <a:endParaRPr lang="en-US" sz="2000"/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2209800" y="0"/>
            <a:ext cx="5486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latin typeface="Arial" charset="0"/>
              </a:rPr>
              <a:t>Copyright ©The McGraw-Hill Companies, Inc.  Permission required for reproduction or display.</a:t>
            </a:r>
          </a:p>
        </p:txBody>
      </p:sp>
      <p:sp>
        <p:nvSpPr>
          <p:cNvPr id="10" name="AutoShape 1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304800" y="6213475"/>
            <a:ext cx="311150" cy="311150"/>
          </a:xfrm>
          <a:prstGeom prst="actionButtonBackPrevious">
            <a:avLst/>
          </a:prstGeom>
          <a:gradFill rotWithShape="0">
            <a:gsLst>
              <a:gs pos="0">
                <a:srgbClr val="187534"/>
              </a:gs>
              <a:gs pos="100000">
                <a:schemeClr val="tx2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AutoShape 1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8534400" y="6213475"/>
            <a:ext cx="311150" cy="311150"/>
          </a:xfrm>
          <a:prstGeom prst="actionButtonForwardNext">
            <a:avLst/>
          </a:prstGeom>
          <a:gradFill rotWithShape="0">
            <a:gsLst>
              <a:gs pos="0">
                <a:srgbClr val="187534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1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png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2743200" y="3581400"/>
            <a:ext cx="5181600" cy="685800"/>
          </a:xfrm>
          <a:prstGeom prst="rect">
            <a:avLst/>
          </a:prstGeom>
          <a:gradFill rotWithShape="0">
            <a:gsLst>
              <a:gs pos="0">
                <a:srgbClr val="ED181E">
                  <a:alpha val="65999"/>
                </a:srgb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09800" y="3124200"/>
            <a:ext cx="6248400" cy="728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971800" y="3200400"/>
            <a:ext cx="5791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b="1" dirty="0"/>
              <a:t>Equilibrium:  </a:t>
            </a:r>
          </a:p>
          <a:p>
            <a:pPr>
              <a:spcBef>
                <a:spcPct val="20000"/>
              </a:spcBef>
            </a:pPr>
            <a:r>
              <a:rPr lang="en-US" sz="2800" b="1" dirty="0"/>
              <a:t>The Extent of Chemical Reactions</a:t>
            </a:r>
            <a:endParaRPr lang="en-US" sz="3200" b="1" dirty="0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52400" y="60706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2209800" y="0"/>
            <a:ext cx="510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553200"/>
          </a:xfrm>
        </p:spPr>
        <p:txBody>
          <a:bodyPr/>
          <a:lstStyle/>
          <a:p>
            <a:pPr algn="r"/>
            <a:r>
              <a:rPr lang="en-US" dirty="0" err="1" smtClean="0"/>
              <a:t>Cont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VT=500 ml	</a:t>
            </a:r>
            <a:r>
              <a:rPr lang="en-US" dirty="0" err="1" smtClean="0"/>
              <a:t>nCO</a:t>
            </a:r>
            <a:r>
              <a:rPr lang="en-US" baseline="-25000" dirty="0" smtClean="0"/>
              <a:t>(g)</a:t>
            </a:r>
            <a:r>
              <a:rPr lang="en-US" dirty="0" smtClean="0"/>
              <a:t>=nH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(g)</a:t>
            </a:r>
            <a:r>
              <a:rPr lang="en-US" dirty="0" smtClean="0"/>
              <a:t>=2.00 </a:t>
            </a:r>
            <a:r>
              <a:rPr lang="en-US" dirty="0" err="1" smtClean="0"/>
              <a:t>mol</a:t>
            </a:r>
            <a:r>
              <a:rPr lang="en-US" dirty="0" smtClean="0"/>
              <a:t>		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=4.20		T=900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⁰C</a:t>
            </a:r>
            <a:endParaRPr lang="en-US" dirty="0" smtClean="0"/>
          </a:p>
          <a:p>
            <a:r>
              <a:rPr lang="en-US" dirty="0">
                <a:solidFill>
                  <a:srgbClr val="7030A0"/>
                </a:solidFill>
              </a:rPr>
              <a:t>[CO</a:t>
            </a:r>
            <a:r>
              <a:rPr lang="en-US" baseline="-25000" dirty="0">
                <a:solidFill>
                  <a:srgbClr val="7030A0"/>
                </a:solidFill>
              </a:rPr>
              <a:t>(g)</a:t>
            </a:r>
            <a:r>
              <a:rPr lang="en-US" dirty="0">
                <a:solidFill>
                  <a:srgbClr val="7030A0"/>
                </a:solidFill>
              </a:rPr>
              <a:t>]=[</a:t>
            </a:r>
            <a:r>
              <a:rPr lang="en-US" dirty="0" smtClean="0">
                <a:solidFill>
                  <a:srgbClr val="7030A0"/>
                </a:solidFill>
              </a:rPr>
              <a:t>H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baseline="-25000" dirty="0" smtClean="0">
                <a:solidFill>
                  <a:srgbClr val="7030A0"/>
                </a:solidFill>
              </a:rPr>
              <a:t>(g)</a:t>
            </a:r>
            <a:r>
              <a:rPr lang="en-US" dirty="0" smtClean="0">
                <a:solidFill>
                  <a:srgbClr val="7030A0"/>
                </a:solidFill>
              </a:rPr>
              <a:t>]=</a:t>
            </a:r>
            <a:r>
              <a:rPr lang="en-US" dirty="0">
                <a:solidFill>
                  <a:srgbClr val="7030A0"/>
                </a:solidFill>
              </a:rPr>
              <a:t>2.00 </a:t>
            </a:r>
            <a:r>
              <a:rPr lang="en-US" dirty="0" err="1" smtClean="0">
                <a:solidFill>
                  <a:srgbClr val="7030A0"/>
                </a:solidFill>
              </a:rPr>
              <a:t>mol</a:t>
            </a:r>
            <a:r>
              <a:rPr lang="en-US" dirty="0" smtClean="0">
                <a:solidFill>
                  <a:srgbClr val="7030A0"/>
                </a:solidFill>
              </a:rPr>
              <a:t>/0.500L = 4.00 M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Solve for x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=4.20=</a:t>
            </a:r>
            <a:r>
              <a:rPr lang="en-US" dirty="0"/>
              <a:t> [CO</a:t>
            </a:r>
            <a:r>
              <a:rPr lang="en-US" baseline="-25000" dirty="0"/>
              <a:t>2(g</a:t>
            </a:r>
            <a:r>
              <a:rPr lang="en-US" baseline="-25000" dirty="0" smtClean="0"/>
              <a:t>)</a:t>
            </a:r>
            <a:r>
              <a:rPr lang="en-US" dirty="0" smtClean="0"/>
              <a:t>]</a:t>
            </a:r>
            <a:r>
              <a:rPr lang="en-US" dirty="0"/>
              <a:t> [H</a:t>
            </a:r>
            <a:r>
              <a:rPr lang="en-US" baseline="-25000" dirty="0"/>
              <a:t>2(g</a:t>
            </a:r>
            <a:r>
              <a:rPr lang="en-US" baseline="-25000" dirty="0" smtClean="0"/>
              <a:t>)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[</a:t>
            </a:r>
            <a:r>
              <a:rPr lang="en-US" dirty="0"/>
              <a:t>CO</a:t>
            </a:r>
            <a:r>
              <a:rPr lang="en-US" baseline="-25000" dirty="0"/>
              <a:t>(g</a:t>
            </a:r>
            <a:r>
              <a:rPr lang="en-US" baseline="-25000" dirty="0" smtClean="0"/>
              <a:t>)</a:t>
            </a:r>
            <a:r>
              <a:rPr lang="en-US" dirty="0" smtClean="0"/>
              <a:t>]</a:t>
            </a:r>
            <a:r>
              <a:rPr lang="en-US" dirty="0"/>
              <a:t> [H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(g)</a:t>
            </a:r>
            <a:r>
              <a:rPr lang="en-US" dirty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4816"/>
              </p:ext>
            </p:extLst>
          </p:nvPr>
        </p:nvGraphicFramePr>
        <p:xfrm>
          <a:off x="457200" y="1752600"/>
          <a:ext cx="81534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419"/>
                <a:gridCol w="1507941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[CO</a:t>
                      </a:r>
                      <a:r>
                        <a:rPr lang="en-US" baseline="-25000" dirty="0" smtClean="0"/>
                        <a:t>(g)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(g)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[CO</a:t>
                      </a:r>
                      <a:r>
                        <a:rPr lang="en-US" baseline="-25000" dirty="0" smtClean="0"/>
                        <a:t>2(g)</a:t>
                      </a:r>
                      <a:r>
                        <a:rPr lang="en-US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2(g)</a:t>
                      </a:r>
                      <a:r>
                        <a:rPr lang="en-US" dirty="0" smtClean="0"/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</a:p>
                    <a:p>
                      <a:r>
                        <a:rPr lang="en-US" dirty="0" smtClean="0"/>
                        <a:t>(algebraic)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(numeric)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Equilibrium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(algebraic)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4.00-x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4.00-x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Equilibrium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(numeric)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2667000" y="5715000"/>
            <a:ext cx="1828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P. 688 # 1, 3, 4, 6, 8,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838200"/>
            <a:ext cx="6149975" cy="5191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400080">
                  <a:alpha val="48000"/>
                </a:srgb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LeChatelier’s Principle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752600" y="1752600"/>
            <a:ext cx="57912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sz="2400" b="1"/>
              <a:t>When a chemical system at equilibrium </a:t>
            </a:r>
          </a:p>
          <a:p>
            <a:pPr>
              <a:spcBef>
                <a:spcPct val="30000"/>
              </a:spcBef>
            </a:pPr>
            <a:r>
              <a:rPr lang="en-US" sz="2400" b="1"/>
              <a:t>is subjected to a stress,</a:t>
            </a:r>
          </a:p>
          <a:p>
            <a:pPr>
              <a:spcBef>
                <a:spcPct val="30000"/>
              </a:spcBef>
            </a:pPr>
            <a:r>
              <a:rPr lang="en-US" sz="2400" b="1"/>
              <a:t>the system will return to equilibrium </a:t>
            </a:r>
          </a:p>
          <a:p>
            <a:pPr>
              <a:spcBef>
                <a:spcPct val="30000"/>
              </a:spcBef>
            </a:pPr>
            <a:r>
              <a:rPr lang="en-US" sz="2400" b="1"/>
              <a:t>by shifting to reduce the stress.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38200" y="3962400"/>
            <a:ext cx="7451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If the concentration increases, the system reacts to consume some of it.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838200" y="4648200"/>
            <a:ext cx="7426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If the concentration decreases, the system reacts to produce some of it.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4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Factors Affecting Equilibrium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Concentration Changes</a:t>
            </a:r>
          </a:p>
          <a:p>
            <a:pPr eaLnBrk="1" hangingPunct="1"/>
            <a:r>
              <a:rPr lang="en-US" b="1" smtClean="0"/>
              <a:t>Pressure Changes</a:t>
            </a:r>
          </a:p>
          <a:p>
            <a:pPr eaLnBrk="1" hangingPunct="1"/>
            <a:r>
              <a:rPr lang="en-US" b="1" smtClean="0"/>
              <a:t>Temperature Changes</a:t>
            </a:r>
          </a:p>
          <a:p>
            <a:pPr eaLnBrk="1" hangingPunct="1"/>
            <a:r>
              <a:rPr lang="en-US" b="1" smtClean="0"/>
              <a:t>Addition of a Catalyst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723900" y="152400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b="1" i="1"/>
              <a:t>If the conc. of a substance is increased, the equilibrium will shift in a way that will decrease the conc. of the substance that was added.</a:t>
            </a:r>
            <a:r>
              <a:rPr lang="en-US"/>
              <a:t> 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8001000" cy="396875"/>
          </a:xfrm>
          <a:prstGeom prst="rect">
            <a:avLst/>
          </a:prstGeom>
          <a:gradFill rotWithShape="0">
            <a:gsLst>
              <a:gs pos="0">
                <a:srgbClr val="FF9218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I. Concentration Changes</a:t>
            </a:r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2514600" y="2362200"/>
          <a:ext cx="3657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1295400" imgH="203200" progId="Equation.BREE4">
                  <p:embed/>
                </p:oleObj>
              </mc:Choice>
              <mc:Fallback>
                <p:oleObj name="Equation" r:id="rId3" imgW="1295400" imgH="203200" progId="Equation.BREE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36576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3124200"/>
            <a:ext cx="28067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066800" y="4114800"/>
            <a:ext cx="72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>
                <a:solidFill>
                  <a:srgbClr val="ED181E"/>
                </a:solidFill>
              </a:rPr>
              <a:t>H</a:t>
            </a:r>
            <a:r>
              <a:rPr lang="en-US" sz="2400" baseline="-25000">
                <a:solidFill>
                  <a:srgbClr val="ED181E"/>
                </a:solidFill>
              </a:rPr>
              <a:t>2</a:t>
            </a:r>
            <a:endParaRPr lang="en-US" sz="2400">
              <a:solidFill>
                <a:srgbClr val="ED181E"/>
              </a:solidFill>
            </a:endParaRP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1066800" y="4648200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>
                <a:solidFill>
                  <a:srgbClr val="ED181E"/>
                </a:solidFill>
              </a:rPr>
              <a:t>I</a:t>
            </a:r>
            <a:r>
              <a:rPr lang="en-US" sz="2400" baseline="-25000">
                <a:solidFill>
                  <a:srgbClr val="ED181E"/>
                </a:solidFill>
              </a:rPr>
              <a:t>2</a:t>
            </a:r>
            <a:endParaRPr lang="en-US" sz="2400">
              <a:solidFill>
                <a:srgbClr val="ED181E"/>
              </a:solidFill>
            </a:endParaRP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4327525" y="4267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>
                <a:solidFill>
                  <a:srgbClr val="ED181E"/>
                </a:solidFill>
              </a:rPr>
              <a:t>HI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5486400" y="3581400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Decrease HI - 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7146925" y="35417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forward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410200" y="4038600"/>
            <a:ext cx="161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Decrease I</a:t>
            </a:r>
            <a:r>
              <a:rPr lang="en-US" baseline="-25000"/>
              <a:t>2</a:t>
            </a:r>
            <a:r>
              <a:rPr lang="en-US"/>
              <a:t> -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7086600" y="4038600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backward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5486400" y="4572000"/>
            <a:ext cx="164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Increase H</a:t>
            </a:r>
            <a:r>
              <a:rPr lang="en-US" baseline="-25000"/>
              <a:t>2</a:t>
            </a:r>
            <a:r>
              <a:rPr lang="en-US"/>
              <a:t> -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7162800" y="44958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forward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5562600" y="5029200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Increase HI -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7299325" y="498951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backward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5241925" y="3008313"/>
            <a:ext cx="310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Where will the reaction shift?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7" grpId="0"/>
      <p:bldP spid="124938" grpId="0"/>
      <p:bldP spid="124939" grpId="0"/>
      <p:bldP spid="124940" grpId="0"/>
      <p:bldP spid="124942" grpId="0"/>
      <p:bldP spid="124943" grpId="0"/>
      <p:bldP spid="124945" grpId="0"/>
      <p:bldP spid="124946" grpId="0"/>
      <p:bldP spid="124947" grpId="0"/>
      <p:bldP spid="124948" grpId="0"/>
      <p:bldP spid="124949" grpId="0"/>
      <p:bldP spid="1249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22263" y="352425"/>
            <a:ext cx="849947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>
                <a:solidFill>
                  <a:srgbClr val="ED181E"/>
                </a:solidFill>
              </a:rPr>
              <a:t>Note:</a:t>
            </a:r>
            <a:r>
              <a:rPr lang="en-US"/>
              <a:t> </a:t>
            </a:r>
          </a:p>
          <a:p>
            <a:endParaRPr lang="en-US">
              <a:sym typeface="Wingdings" panose="05000000000000000000" pitchFamily="2" charset="2"/>
            </a:endParaRPr>
          </a:p>
          <a:p>
            <a:r>
              <a:rPr lang="en-US" b="1" i="1">
                <a:sym typeface="Wingdings" panose="05000000000000000000" pitchFamily="2" charset="2"/>
              </a:rPr>
              <a:t>adding/removing a solid/liquid to an equilibrium system will not cause any shift in the    position of equilibrium.</a:t>
            </a:r>
          </a:p>
          <a:p>
            <a:endParaRPr lang="en-US">
              <a:sym typeface="Wingdings" panose="05000000000000000000" pitchFamily="2" charset="2"/>
            </a:endParaRPr>
          </a:p>
          <a:p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b="1" i="1">
                <a:sym typeface="Wingdings" panose="05000000000000000000" pitchFamily="2" charset="2"/>
              </a:rPr>
              <a:t>addition of an inert gas such as He, Ar, Kr, etc. at constant volume, pressure and temperature does not affect the equilibrium.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1447800" y="2728913"/>
          <a:ext cx="563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612900" imgH="203200" progId="Equation.BREE4">
                  <p:embed/>
                </p:oleObj>
              </mc:Choice>
              <mc:Fallback>
                <p:oleObj name="Equation" r:id="rId3" imgW="1612900" imgH="203200" progId="Equation.BREE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28913"/>
                        <a:ext cx="563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203325" y="3998913"/>
            <a:ext cx="16922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Increase CO</a:t>
            </a:r>
            <a:r>
              <a:rPr lang="en-US" baseline="-25000"/>
              <a:t>2</a:t>
            </a:r>
            <a:r>
              <a:rPr lang="en-US"/>
              <a:t> :</a:t>
            </a:r>
          </a:p>
          <a:p>
            <a:endParaRPr lang="en-US"/>
          </a:p>
          <a:p>
            <a:r>
              <a:rPr lang="en-US"/>
              <a:t>Increase CaO</a:t>
            </a:r>
          </a:p>
          <a:p>
            <a:endParaRPr lang="en-US"/>
          </a:p>
          <a:p>
            <a:r>
              <a:rPr lang="en-US"/>
              <a:t>Decrease CO</a:t>
            </a:r>
            <a:r>
              <a:rPr lang="en-US" baseline="-25000"/>
              <a:t>2</a:t>
            </a:r>
            <a:endParaRPr lang="en-US"/>
          </a:p>
          <a:p>
            <a:endParaRPr lang="en-US"/>
          </a:p>
          <a:p>
            <a:r>
              <a:rPr lang="en-US"/>
              <a:t>Adding Kr</a:t>
            </a:r>
            <a:endParaRPr lang="en-US" baseline="-25000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3270250" y="40386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- backward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333750" y="4572000"/>
            <a:ext cx="123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- No effect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3276600" y="50292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- forward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3333750" y="5562600"/>
            <a:ext cx="123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- No effect</a:t>
            </a: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5908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  <p:bldP spid="125959" grpId="0"/>
      <p:bldP spid="125960" grpId="0"/>
      <p:bldP spid="125961" grpId="0"/>
      <p:bldP spid="125962" grpId="0"/>
      <p:bldP spid="1259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2971800" cy="366713"/>
          </a:xfrm>
          <a:prstGeom prst="rect">
            <a:avLst/>
          </a:prstGeom>
          <a:gradFill rotWithShape="0">
            <a:gsLst>
              <a:gs pos="0">
                <a:srgbClr val="18753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Practice Exercise: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2971800" y="533400"/>
            <a:ext cx="58674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/>
              <a:t>Predicting the Effect of a Change in Concentration </a:t>
            </a:r>
          </a:p>
          <a:p>
            <a:pPr algn="r">
              <a:spcBef>
                <a:spcPct val="10000"/>
              </a:spcBef>
            </a:pPr>
            <a:r>
              <a:rPr lang="en-US" b="1"/>
              <a:t>on the Equilibrium Position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81000" y="1447800"/>
            <a:ext cx="8458200" cy="1363663"/>
            <a:chOff x="240" y="912"/>
            <a:chExt cx="5328" cy="859"/>
          </a:xfrm>
        </p:grpSpPr>
        <p:sp>
          <p:nvSpPr>
            <p:cNvPr id="26634" name="Text Box 3"/>
            <p:cNvSpPr txBox="1">
              <a:spLocks noChangeArrowheads="1"/>
            </p:cNvSpPr>
            <p:nvPr/>
          </p:nvSpPr>
          <p:spPr bwMode="auto">
            <a:xfrm>
              <a:off x="240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PROBLEM:</a:t>
              </a:r>
            </a:p>
          </p:txBody>
        </p:sp>
        <p:sp>
          <p:nvSpPr>
            <p:cNvPr id="26635" name="Text Box 7"/>
            <p:cNvSpPr txBox="1">
              <a:spLocks noChangeArrowheads="1"/>
            </p:cNvSpPr>
            <p:nvPr/>
          </p:nvSpPr>
          <p:spPr bwMode="auto">
            <a:xfrm>
              <a:off x="1200" y="912"/>
              <a:ext cx="436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To improve air quality and obtain a useful product, chemists often remove sulfur from coal and natural gas by treating the fuel contaminant hydrogen sulfide with O</a:t>
              </a:r>
              <a:r>
                <a:rPr lang="en-US" baseline="-25000"/>
                <a:t>2</a:t>
              </a:r>
              <a:r>
                <a:rPr lang="en-US"/>
                <a:t>;</a:t>
              </a:r>
            </a:p>
          </p:txBody>
        </p:sp>
        <p:sp>
          <p:nvSpPr>
            <p:cNvPr id="26636" name="Text Box 8"/>
            <p:cNvSpPr txBox="1">
              <a:spLocks noChangeArrowheads="1"/>
            </p:cNvSpPr>
            <p:nvPr/>
          </p:nvSpPr>
          <p:spPr bwMode="auto">
            <a:xfrm>
              <a:off x="1968" y="1536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2H</a:t>
              </a:r>
              <a:r>
                <a:rPr lang="en-US" baseline="-25000"/>
                <a:t>2</a:t>
              </a:r>
              <a:r>
                <a:rPr lang="en-US"/>
                <a:t>S(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+ 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         2S(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+ 2H</a:t>
              </a:r>
              <a:r>
                <a:rPr lang="en-US" baseline="-25000"/>
                <a:t>2</a:t>
              </a:r>
              <a:r>
                <a:rPr lang="en-US"/>
                <a:t>O(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</a:p>
          </p:txBody>
        </p:sp>
        <p:pic>
          <p:nvPicPr>
            <p:cNvPr id="2663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9" y="1568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33400" y="28956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what direction will the rection shift if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905000" y="32766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(a)</a:t>
            </a:r>
            <a:r>
              <a:rPr lang="en-US"/>
              <a:t> O</a:t>
            </a:r>
            <a:r>
              <a:rPr lang="en-US" baseline="-25000"/>
              <a:t>2</a:t>
            </a:r>
            <a:r>
              <a:rPr lang="en-US"/>
              <a:t> is added?</a:t>
            </a:r>
            <a:endParaRPr lang="en-US" b="1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715000" y="32004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(b)</a:t>
            </a:r>
            <a:r>
              <a:rPr lang="en-US" dirty="0"/>
              <a:t>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/>
              <a:t>is added?</a:t>
            </a:r>
            <a:endParaRPr lang="en-US" b="1" dirty="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905000" y="36576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(c)</a:t>
            </a:r>
            <a:r>
              <a:rPr lang="en-US"/>
              <a:t>  H</a:t>
            </a:r>
            <a:r>
              <a:rPr lang="en-US" baseline="-25000"/>
              <a:t>2</a:t>
            </a:r>
            <a:r>
              <a:rPr lang="en-US"/>
              <a:t>S is removed?</a:t>
            </a:r>
            <a:endParaRPr lang="en-US" b="1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715000" y="35814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(d)</a:t>
            </a:r>
            <a:r>
              <a:rPr lang="en-US"/>
              <a:t>  sulfur is added?</a:t>
            </a:r>
            <a:endParaRPr lang="en-US" b="1"/>
          </a:p>
        </p:txBody>
      </p:sp>
      <p:sp>
        <p:nvSpPr>
          <p:cNvPr id="14" name="Rectangle 13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build="p" autoUpdateAnimBg="0"/>
      <p:bldP spid="22540" grpId="0" build="p" autoUpdateAnimBg="0" advAuto="1000"/>
      <p:bldP spid="22541" grpId="0" build="p" autoUpdateAnimBg="0" advAuto="1000"/>
      <p:bldP spid="22542" grpId="0" build="p" autoUpdateAnimBg="0" advAuto="1000"/>
      <p:bldP spid="22543" grpId="0" build="p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276225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2670175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2" name="Group 30"/>
          <p:cNvGrpSpPr>
            <a:grpSpLocks/>
          </p:cNvGrpSpPr>
          <p:nvPr/>
        </p:nvGrpSpPr>
        <p:grpSpPr bwMode="auto">
          <a:xfrm>
            <a:off x="3200400" y="1143000"/>
            <a:ext cx="2779713" cy="4340225"/>
            <a:chOff x="2016" y="720"/>
            <a:chExt cx="1751" cy="2734"/>
          </a:xfrm>
        </p:grpSpPr>
        <p:pic>
          <p:nvPicPr>
            <p:cNvPr id="2766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104"/>
              <a:ext cx="1751" cy="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663" name="Group 17"/>
            <p:cNvGrpSpPr>
              <a:grpSpLocks/>
            </p:cNvGrpSpPr>
            <p:nvPr/>
          </p:nvGrpSpPr>
          <p:grpSpPr bwMode="auto">
            <a:xfrm>
              <a:off x="2160" y="720"/>
              <a:ext cx="1344" cy="231"/>
              <a:chOff x="2688" y="432"/>
              <a:chExt cx="1344" cy="231"/>
            </a:xfrm>
          </p:grpSpPr>
          <p:sp>
            <p:nvSpPr>
              <p:cNvPr id="27664" name="Oval 7"/>
              <p:cNvSpPr>
                <a:spLocks noChangeArrowheads="1"/>
              </p:cNvSpPr>
              <p:nvPr/>
            </p:nvSpPr>
            <p:spPr bwMode="auto">
              <a:xfrm>
                <a:off x="2688" y="476"/>
                <a:ext cx="144" cy="144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tx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665" name="Oval 8"/>
              <p:cNvSpPr>
                <a:spLocks noChangeArrowheads="1"/>
              </p:cNvSpPr>
              <p:nvPr/>
            </p:nvSpPr>
            <p:spPr bwMode="auto">
              <a:xfrm>
                <a:off x="3168" y="476"/>
                <a:ext cx="144" cy="144"/>
              </a:xfrm>
              <a:prstGeom prst="ellipse">
                <a:avLst/>
              </a:prstGeom>
              <a:gradFill rotWithShape="0">
                <a:gsLst>
                  <a:gs pos="0">
                    <a:srgbClr val="FFEA18"/>
                  </a:gs>
                  <a:gs pos="100000">
                    <a:schemeClr val="tx2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666" name="Oval 9"/>
              <p:cNvSpPr>
                <a:spLocks noChangeArrowheads="1"/>
              </p:cNvSpPr>
              <p:nvPr/>
            </p:nvSpPr>
            <p:spPr bwMode="auto">
              <a:xfrm>
                <a:off x="3888" y="476"/>
                <a:ext cx="144" cy="144"/>
              </a:xfrm>
              <a:prstGeom prst="ellipse">
                <a:avLst/>
              </a:prstGeom>
              <a:gradFill rotWithShape="0">
                <a:gsLst>
                  <a:gs pos="0">
                    <a:srgbClr val="187534"/>
                  </a:gs>
                  <a:gs pos="100000">
                    <a:schemeClr val="tx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667" name="Text Box 15"/>
              <p:cNvSpPr txBox="1">
                <a:spLocks noChangeArrowheads="1"/>
              </p:cNvSpPr>
              <p:nvPr/>
            </p:nvSpPr>
            <p:spPr bwMode="auto">
              <a:xfrm>
                <a:off x="2928" y="43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pic>
            <p:nvPicPr>
              <p:cNvPr id="27668" name="Picture 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8" y="446"/>
                <a:ext cx="416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182813" y="3224213"/>
            <a:ext cx="1627187" cy="1760537"/>
            <a:chOff x="1375" y="2031"/>
            <a:chExt cx="1025" cy="1109"/>
          </a:xfrm>
        </p:grpSpPr>
        <p:sp>
          <p:nvSpPr>
            <p:cNvPr id="27659" name="AutoShape 18"/>
            <p:cNvSpPr>
              <a:spLocks noChangeArrowheads="1"/>
            </p:cNvSpPr>
            <p:nvPr/>
          </p:nvSpPr>
          <p:spPr bwMode="auto">
            <a:xfrm>
              <a:off x="1375" y="2031"/>
              <a:ext cx="960" cy="672"/>
            </a:xfrm>
            <a:prstGeom prst="leftArrow">
              <a:avLst>
                <a:gd name="adj1" fmla="val 50000"/>
                <a:gd name="adj2" fmla="val 35714"/>
              </a:avLst>
            </a:prstGeom>
            <a:gradFill rotWithShape="0">
              <a:gsLst>
                <a:gs pos="0">
                  <a:srgbClr val="7E835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27660" name="Text Box 19"/>
            <p:cNvSpPr txBox="1">
              <a:spLocks noChangeArrowheads="1"/>
            </p:cNvSpPr>
            <p:nvPr/>
          </p:nvSpPr>
          <p:spPr bwMode="auto">
            <a:xfrm>
              <a:off x="1536" y="2160"/>
              <a:ext cx="864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" panose="02020603050405020304" pitchFamily="18" charset="0"/>
                </a:rPr>
                <a:t>lower P</a:t>
              </a:r>
            </a:p>
            <a:p>
              <a:pPr algn="ctr">
                <a:spcBef>
                  <a:spcPct val="10000"/>
                </a:spcBef>
              </a:pPr>
              <a:r>
                <a:rPr lang="en-US" b="1" i="1">
                  <a:latin typeface="Times" panose="02020603050405020304" pitchFamily="18" charset="0"/>
                </a:rPr>
                <a:t>(higher V)</a:t>
              </a:r>
            </a:p>
          </p:txBody>
        </p:sp>
        <p:sp>
          <p:nvSpPr>
            <p:cNvPr id="27661" name="Text Box 20"/>
            <p:cNvSpPr txBox="1">
              <a:spLocks noChangeArrowheads="1"/>
            </p:cNvSpPr>
            <p:nvPr/>
          </p:nvSpPr>
          <p:spPr bwMode="auto">
            <a:xfrm>
              <a:off x="1440" y="2736"/>
              <a:ext cx="960" cy="40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/>
                <a:t>more moles of gas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181600" y="4648200"/>
            <a:ext cx="1524000" cy="1631950"/>
            <a:chOff x="3264" y="2928"/>
            <a:chExt cx="960" cy="1028"/>
          </a:xfrm>
        </p:grpSpPr>
        <p:sp>
          <p:nvSpPr>
            <p:cNvPr id="27656" name="AutoShape 22"/>
            <p:cNvSpPr>
              <a:spLocks noChangeArrowheads="1"/>
            </p:cNvSpPr>
            <p:nvPr/>
          </p:nvSpPr>
          <p:spPr bwMode="auto">
            <a:xfrm>
              <a:off x="3264" y="2928"/>
              <a:ext cx="960" cy="624"/>
            </a:xfrm>
            <a:prstGeom prst="rightArrow">
              <a:avLst>
                <a:gd name="adj1" fmla="val 50000"/>
                <a:gd name="adj2" fmla="val 38462"/>
              </a:avLst>
            </a:prstGeom>
            <a:gradFill rotWithShape="0">
              <a:gsLst>
                <a:gs pos="0">
                  <a:srgbClr val="7E835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27657" name="Text Box 23"/>
            <p:cNvSpPr txBox="1">
              <a:spLocks noChangeArrowheads="1"/>
            </p:cNvSpPr>
            <p:nvPr/>
          </p:nvSpPr>
          <p:spPr bwMode="auto">
            <a:xfrm>
              <a:off x="3408" y="3024"/>
              <a:ext cx="768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r>
                <a:rPr lang="en-US" b="1" i="1">
                  <a:latin typeface="Times" panose="02020603050405020304" pitchFamily="18" charset="0"/>
                </a:rPr>
                <a:t>higher P</a:t>
              </a:r>
            </a:p>
            <a:p>
              <a:pPr algn="ctr">
                <a:spcBef>
                  <a:spcPct val="10000"/>
                </a:spcBef>
              </a:pPr>
              <a:r>
                <a:rPr lang="en-US" b="1" i="1">
                  <a:latin typeface="Times" panose="02020603050405020304" pitchFamily="18" charset="0"/>
                </a:rPr>
                <a:t>(lower V)</a:t>
              </a:r>
            </a:p>
          </p:txBody>
        </p:sp>
        <p:sp>
          <p:nvSpPr>
            <p:cNvPr id="27658" name="Text Box 28"/>
            <p:cNvSpPr txBox="1">
              <a:spLocks noChangeArrowheads="1"/>
            </p:cNvSpPr>
            <p:nvPr/>
          </p:nvSpPr>
          <p:spPr bwMode="auto">
            <a:xfrm>
              <a:off x="3264" y="3552"/>
              <a:ext cx="960" cy="40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/>
                <a:t>fewer moles of gas</a:t>
              </a:r>
            </a:p>
          </p:txBody>
        </p:sp>
      </p:grp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8001000" cy="396875"/>
          </a:xfrm>
          <a:prstGeom prst="rect">
            <a:avLst/>
          </a:prstGeom>
          <a:gradFill rotWithShape="0">
            <a:gsLst>
              <a:gs pos="0">
                <a:srgbClr val="FF9218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I. Pressure Changes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1447800"/>
            <a:ext cx="8305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 increase in pressure (</a:t>
            </a:r>
            <a:r>
              <a:rPr lang="en-US" sz="2000" i="1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decrease in volume</a:t>
            </a:r>
            <a:r>
              <a:rPr lang="en-US" sz="20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) shifts the position of the equilibrium in such a way as to decrease the number of moles of gaseous component.</a:t>
            </a:r>
          </a:p>
          <a:p>
            <a:endParaRPr lang="en-US" sz="2000"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sz="20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When the volume is increased (</a:t>
            </a:r>
            <a:r>
              <a:rPr lang="en-US" sz="2000" i="1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pressure decreased</a:t>
            </a:r>
            <a:r>
              <a:rPr lang="en-US" sz="20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), a net reaction occurs in the direction that produces more moles of gaseous component</a:t>
            </a:r>
            <a:r>
              <a:rPr lang="en-US" sz="2000"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The effect of pressure (volume) on an equilibrium system.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314575" y="3733800"/>
          <a:ext cx="50625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3" imgW="1473200" imgH="203200" progId="Equation.BREE4">
                  <p:embed/>
                </p:oleObj>
              </mc:Choice>
              <mc:Fallback>
                <p:oleObj r:id="rId3" imgW="1473200" imgH="203200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3733800"/>
                        <a:ext cx="50625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800600"/>
            <a:ext cx="2505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Decrease in pressure 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Decrease in volume: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48768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backward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19600" y="563880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forward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2971800" cy="366713"/>
          </a:xfrm>
          <a:prstGeom prst="rect">
            <a:avLst/>
          </a:prstGeom>
          <a:gradFill rotWithShape="0">
            <a:gsLst>
              <a:gs pos="0">
                <a:srgbClr val="18753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Sample Problem 17.12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600" y="36576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SOLUTION: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3124200" y="5334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/>
              <a:t>Predicting the Effect of a Change in Volume (Pressure) on the Equilibrium Position</a:t>
            </a:r>
          </a:p>
        </p:txBody>
      </p:sp>
      <p:grpSp>
        <p:nvGrpSpPr>
          <p:cNvPr id="28677" name="Group 18"/>
          <p:cNvGrpSpPr>
            <a:grpSpLocks/>
          </p:cNvGrpSpPr>
          <p:nvPr/>
        </p:nvGrpSpPr>
        <p:grpSpPr bwMode="auto">
          <a:xfrm>
            <a:off x="304800" y="1295400"/>
            <a:ext cx="8001000" cy="646113"/>
            <a:chOff x="192" y="816"/>
            <a:chExt cx="5040" cy="407"/>
          </a:xfrm>
        </p:grpSpPr>
        <p:sp>
          <p:nvSpPr>
            <p:cNvPr id="28690" name="Text Box 3"/>
            <p:cNvSpPr txBox="1">
              <a:spLocks noChangeArrowheads="1"/>
            </p:cNvSpPr>
            <p:nvPr/>
          </p:nvSpPr>
          <p:spPr bwMode="auto">
            <a:xfrm>
              <a:off x="192" y="816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PROBLEM:</a:t>
              </a:r>
            </a:p>
          </p:txBody>
        </p:sp>
        <p:sp>
          <p:nvSpPr>
            <p:cNvPr id="28691" name="Text Box 7"/>
            <p:cNvSpPr txBox="1">
              <a:spLocks noChangeArrowheads="1"/>
            </p:cNvSpPr>
            <p:nvPr/>
          </p:nvSpPr>
          <p:spPr bwMode="auto">
            <a:xfrm>
              <a:off x="1104" y="816"/>
              <a:ext cx="412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For the following reactions, predict the direction of the reaction if the pressure is increased: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828800" y="1981200"/>
            <a:ext cx="4267200" cy="366713"/>
            <a:chOff x="1152" y="1248"/>
            <a:chExt cx="2688" cy="231"/>
          </a:xfrm>
        </p:grpSpPr>
        <p:sp>
          <p:nvSpPr>
            <p:cNvPr id="28688" name="Text Box 8"/>
            <p:cNvSpPr txBox="1">
              <a:spLocks noChangeArrowheads="1"/>
            </p:cNvSpPr>
            <p:nvPr/>
          </p:nvSpPr>
          <p:spPr bwMode="auto">
            <a:xfrm>
              <a:off x="1152" y="1248"/>
              <a:ext cx="26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(a)</a:t>
              </a:r>
              <a:r>
                <a:rPr lang="en-US"/>
                <a:t>  CaCO</a:t>
              </a:r>
              <a:r>
                <a:rPr lang="en-US" baseline="-25000"/>
                <a:t>3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           CaO(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CO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  <a:endParaRPr lang="en-US" b="1"/>
            </a:p>
          </p:txBody>
        </p:sp>
        <p:pic>
          <p:nvPicPr>
            <p:cNvPr id="2868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262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828800" y="2438400"/>
            <a:ext cx="3581400" cy="366713"/>
            <a:chOff x="1152" y="1536"/>
            <a:chExt cx="2256" cy="231"/>
          </a:xfrm>
        </p:grpSpPr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1152" y="1536"/>
              <a:ext cx="22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(b)</a:t>
              </a:r>
              <a:r>
                <a:rPr lang="en-US"/>
                <a:t>  S(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+ 3F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            SF</a:t>
              </a:r>
              <a:r>
                <a:rPr lang="en-US" baseline="-25000"/>
                <a:t>6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  <a:endParaRPr lang="en-US" b="1"/>
            </a:p>
          </p:txBody>
        </p:sp>
        <p:pic>
          <p:nvPicPr>
            <p:cNvPr id="28687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536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828800" y="2895600"/>
            <a:ext cx="3776663" cy="366713"/>
            <a:chOff x="1152" y="1824"/>
            <a:chExt cx="2379" cy="231"/>
          </a:xfrm>
        </p:grpSpPr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152" y="1824"/>
              <a:ext cx="23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(c)</a:t>
              </a:r>
              <a:r>
                <a:rPr lang="en-US"/>
                <a:t>  Cl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+ </a:t>
              </a:r>
              <a:r>
                <a:rPr lang="en-US">
                  <a:latin typeface="Times" panose="02020603050405020304" pitchFamily="18" charset="0"/>
                </a:rPr>
                <a:t>I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            2</a:t>
              </a:r>
              <a:r>
                <a:rPr lang="en-US">
                  <a:latin typeface="Times" panose="02020603050405020304" pitchFamily="18" charset="0"/>
                </a:rPr>
                <a:t>I</a:t>
              </a:r>
              <a:r>
                <a:rPr lang="en-US"/>
                <a:t>Cl(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  <a:endParaRPr lang="en-US" b="1"/>
            </a:p>
          </p:txBody>
        </p:sp>
        <p:pic>
          <p:nvPicPr>
            <p:cNvPr id="28685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7" y="1824"/>
              <a:ext cx="43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133600" y="3505200"/>
            <a:ext cx="640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(a)</a:t>
            </a:r>
            <a:r>
              <a:rPr lang="en-US"/>
              <a:t>  CO</a:t>
            </a:r>
            <a:r>
              <a:rPr lang="en-US" baseline="-25000"/>
              <a:t>2</a:t>
            </a:r>
            <a:r>
              <a:rPr lang="en-US"/>
              <a:t> is the only gas present.  The equilibrium will shift to the direction with less moles of gas. </a:t>
            </a:r>
            <a:r>
              <a:rPr lang="en-US">
                <a:solidFill>
                  <a:srgbClr val="FF0000"/>
                </a:solidFill>
              </a:rPr>
              <a:t>Answer: backward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5800" y="4419600"/>
            <a:ext cx="8458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Both" startAt="2"/>
            </a:pPr>
            <a:r>
              <a:rPr lang="en-US"/>
              <a:t>There are more moles of gaseous reactants than products. </a:t>
            </a:r>
          </a:p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>
                <a:solidFill>
                  <a:srgbClr val="FF0000"/>
                </a:solidFill>
              </a:rPr>
              <a:t>Answer: forward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85800" y="54102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(c)</a:t>
            </a:r>
            <a:r>
              <a:rPr lang="en-US"/>
              <a:t>  There are an equal number of moles of gases on both sides of the reaction. </a:t>
            </a:r>
            <a:r>
              <a:rPr lang="en-US">
                <a:solidFill>
                  <a:srgbClr val="FF0000"/>
                </a:solidFill>
              </a:rPr>
              <a:t>Answer:  no effect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autoUpdateAnimBg="0"/>
      <p:bldP spid="24591" grpId="0" build="p" autoUpdateAnimBg="0"/>
      <p:bldP spid="24592" grpId="0" build="p" autoUpdateAnimBg="0"/>
      <p:bldP spid="2459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90663"/>
            <a:ext cx="2597150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81150"/>
            <a:ext cx="274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81150"/>
            <a:ext cx="2706688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59715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" panose="02020603050405020304" pitchFamily="18" charset="0"/>
              </a:rPr>
              <a:t>Figure 17.1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609600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Reaching equilibrium on the macroscopic and molecular levels.</a:t>
            </a:r>
          </a:p>
        </p:txBody>
      </p:sp>
      <p:grpSp>
        <p:nvGrpSpPr>
          <p:cNvPr id="11272" name="Group 11"/>
          <p:cNvGrpSpPr>
            <a:grpSpLocks/>
          </p:cNvGrpSpPr>
          <p:nvPr/>
        </p:nvGrpSpPr>
        <p:grpSpPr bwMode="auto">
          <a:xfrm>
            <a:off x="3124200" y="1066800"/>
            <a:ext cx="2971800" cy="366713"/>
            <a:chOff x="2160" y="3888"/>
            <a:chExt cx="1872" cy="231"/>
          </a:xfrm>
        </p:grpSpPr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2160" y="3888"/>
              <a:ext cx="18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r>
                <a:rPr lang="en-US" baseline="-25000"/>
                <a:t>2</a:t>
              </a:r>
              <a:r>
                <a:rPr lang="en-US"/>
                <a:t>O</a:t>
              </a:r>
              <a:r>
                <a:rPr lang="en-US" baseline="-25000"/>
                <a:t>4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  <a:r>
                <a:rPr lang="en-US" baseline="-25000"/>
                <a:t>                      </a:t>
              </a:r>
              <a:r>
                <a:rPr lang="en-US"/>
                <a:t>2NO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2736" y="403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 flipH="1">
              <a:off x="2736" y="393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936625" y="1211263"/>
            <a:ext cx="614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7056438" cy="3968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218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/>
              <a:t>The Effect of a Change in Temperature on an Equilibrium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434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Consider heat as a product or a reactant.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295400" y="2209800"/>
            <a:ext cx="6743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In an </a:t>
            </a:r>
            <a:r>
              <a:rPr lang="en-US" i="1"/>
              <a:t>exothermic </a:t>
            </a:r>
            <a:r>
              <a:rPr lang="en-US"/>
              <a:t>reaction, heat is a product, </a:t>
            </a:r>
            <a:r>
              <a:rPr lang="en-US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/>
              <a:t>H</a:t>
            </a:r>
            <a:r>
              <a:rPr lang="en-US" baseline="30000"/>
              <a:t>0</a:t>
            </a:r>
            <a:r>
              <a:rPr lang="en-US" baseline="-25000"/>
              <a:t>rxn </a:t>
            </a:r>
            <a:r>
              <a:rPr lang="en-US"/>
              <a:t> = negative</a:t>
            </a:r>
          </a:p>
          <a:p>
            <a:r>
              <a:rPr lang="en-US"/>
              <a:t>In an </a:t>
            </a:r>
            <a:r>
              <a:rPr lang="en-US" i="1"/>
              <a:t>endothermic </a:t>
            </a:r>
            <a:r>
              <a:rPr lang="en-US"/>
              <a:t>reaction, heat is a reactant, </a:t>
            </a:r>
            <a:r>
              <a:rPr lang="en-US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/>
              <a:t>H</a:t>
            </a:r>
            <a:r>
              <a:rPr lang="en-US" baseline="30000"/>
              <a:t>0</a:t>
            </a:r>
            <a:r>
              <a:rPr lang="en-US" baseline="-25000"/>
              <a:t>rxn  </a:t>
            </a:r>
            <a:r>
              <a:rPr lang="en-US"/>
              <a:t> =  positive</a:t>
            </a: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219200" y="2971800"/>
          <a:ext cx="7053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4" imgW="2717800" imgH="203200" progId="Equation.BREE4">
                  <p:embed/>
                </p:oleObj>
              </mc:Choice>
              <mc:Fallback>
                <p:oleObj r:id="rId4" imgW="2717800" imgH="203200" progId="Equation.BREE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70532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1828800" y="3505200"/>
          <a:ext cx="556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6" imgW="2082800" imgH="203200" progId="Equation.BREE4">
                  <p:embed/>
                </p:oleObj>
              </mc:Choice>
              <mc:Fallback>
                <p:oleObj r:id="rId6" imgW="2082800" imgH="203200" progId="Equation.BREE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5562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23526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05200" y="4953000"/>
            <a:ext cx="92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CO</a:t>
            </a:r>
            <a:r>
              <a:rPr lang="en-US" baseline="-25000"/>
              <a:t>2  </a:t>
            </a:r>
            <a:r>
              <a:rPr lang="en-US"/>
              <a:t> </a:t>
            </a:r>
          </a:p>
          <a:p>
            <a:r>
              <a:rPr lang="en-US"/>
              <a:t>92.4 kJ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67200" y="4572000"/>
            <a:ext cx="250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Increase temperature: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34200" y="45720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backward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utoUpdateAnimBg="0"/>
      <p:bldP spid="93190" grpId="0" build="p" autoUpdateAnimBg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2971800" cy="366713"/>
          </a:xfrm>
          <a:prstGeom prst="rect">
            <a:avLst/>
          </a:prstGeom>
          <a:gradFill rotWithShape="0">
            <a:gsLst>
              <a:gs pos="0">
                <a:srgbClr val="18753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Sample Problem 17.13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SOLUTION: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2971800" y="533400"/>
            <a:ext cx="58674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/>
              <a:t>Predicting the Effect of a Change in Temperature on </a:t>
            </a:r>
          </a:p>
          <a:p>
            <a:pPr algn="r">
              <a:spcBef>
                <a:spcPct val="10000"/>
              </a:spcBef>
            </a:pPr>
            <a:r>
              <a:rPr lang="en-US" b="1"/>
              <a:t>the Equilibrium Position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04800" y="1143000"/>
            <a:ext cx="8077200" cy="646113"/>
            <a:chOff x="192" y="720"/>
            <a:chExt cx="5088" cy="407"/>
          </a:xfrm>
        </p:grpSpPr>
        <p:sp>
          <p:nvSpPr>
            <p:cNvPr id="29723" name="Text Box 3"/>
            <p:cNvSpPr txBox="1">
              <a:spLocks noChangeArrowheads="1"/>
            </p:cNvSpPr>
            <p:nvPr/>
          </p:nvSpPr>
          <p:spPr bwMode="auto">
            <a:xfrm>
              <a:off x="192" y="720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PROBLEM:</a:t>
              </a: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1056" y="720"/>
              <a:ext cx="422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In what direction will the reaction shift if there is a decrease in temperature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828800" y="1752600"/>
            <a:ext cx="5943600" cy="366713"/>
            <a:chOff x="1152" y="1104"/>
            <a:chExt cx="3744" cy="231"/>
          </a:xfrm>
        </p:grpSpPr>
        <p:sp>
          <p:nvSpPr>
            <p:cNvPr id="29721" name="Text Box 8"/>
            <p:cNvSpPr txBox="1">
              <a:spLocks noChangeArrowheads="1"/>
            </p:cNvSpPr>
            <p:nvPr/>
          </p:nvSpPr>
          <p:spPr bwMode="auto">
            <a:xfrm>
              <a:off x="1152" y="1104"/>
              <a:ext cx="37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(a)</a:t>
              </a:r>
              <a:r>
                <a:rPr lang="en-US"/>
                <a:t>  CaO(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 H</a:t>
              </a:r>
              <a:r>
                <a:rPr lang="en-US" baseline="-25000"/>
                <a:t>2</a:t>
              </a:r>
              <a:r>
                <a:rPr lang="en-US"/>
                <a:t>O(</a:t>
              </a:r>
              <a:r>
                <a:rPr lang="en-US" i="1">
                  <a:latin typeface="Times" panose="02020603050405020304" pitchFamily="18" charset="0"/>
                </a:rPr>
                <a:t>l</a:t>
              </a:r>
              <a:r>
                <a:rPr lang="en-US"/>
                <a:t>)            Ca(OH)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aq</a:t>
              </a:r>
              <a:r>
                <a:rPr lang="en-US"/>
                <a:t>)  </a:t>
              </a:r>
              <a:r>
                <a:rPr lang="en-US">
                  <a:latin typeface="Symbol" panose="05050102010706020507" pitchFamily="18" charset="2"/>
                </a:rPr>
                <a:t>D</a:t>
              </a:r>
              <a:r>
                <a:rPr lang="en-US"/>
                <a:t>H</a:t>
              </a:r>
              <a:r>
                <a:rPr lang="en-US" baseline="30000"/>
                <a:t>0</a:t>
              </a:r>
              <a:r>
                <a:rPr lang="en-US"/>
                <a:t> = -82kJ</a:t>
              </a:r>
              <a:endParaRPr lang="en-US" b="1"/>
            </a:p>
          </p:txBody>
        </p:sp>
        <p:pic>
          <p:nvPicPr>
            <p:cNvPr id="2972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104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828800" y="2209800"/>
            <a:ext cx="5943600" cy="366713"/>
            <a:chOff x="1152" y="1392"/>
            <a:chExt cx="3744" cy="231"/>
          </a:xfrm>
        </p:grpSpPr>
        <p:sp>
          <p:nvSpPr>
            <p:cNvPr id="29719" name="Text Box 10"/>
            <p:cNvSpPr txBox="1">
              <a:spLocks noChangeArrowheads="1"/>
            </p:cNvSpPr>
            <p:nvPr/>
          </p:nvSpPr>
          <p:spPr bwMode="auto">
            <a:xfrm>
              <a:off x="1152" y="1392"/>
              <a:ext cx="37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(b)</a:t>
              </a:r>
              <a:r>
                <a:rPr lang="en-US"/>
                <a:t>  CaCO</a:t>
              </a:r>
              <a:r>
                <a:rPr lang="en-US" baseline="-25000"/>
                <a:t>3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          CaO(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CO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 </a:t>
              </a:r>
              <a:r>
                <a:rPr lang="en-US">
                  <a:latin typeface="Symbol" panose="05050102010706020507" pitchFamily="18" charset="2"/>
                </a:rPr>
                <a:t>D</a:t>
              </a:r>
              <a:r>
                <a:rPr lang="en-US"/>
                <a:t>H</a:t>
              </a:r>
              <a:r>
                <a:rPr lang="en-US" baseline="30000"/>
                <a:t>0</a:t>
              </a:r>
              <a:r>
                <a:rPr lang="en-US"/>
                <a:t> = 178kJ</a:t>
              </a:r>
              <a:endParaRPr lang="en-US" b="1"/>
            </a:p>
          </p:txBody>
        </p:sp>
        <p:pic>
          <p:nvPicPr>
            <p:cNvPr id="29720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392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828800" y="2667000"/>
            <a:ext cx="5943600" cy="366713"/>
            <a:chOff x="1152" y="1680"/>
            <a:chExt cx="3744" cy="231"/>
          </a:xfrm>
        </p:grpSpPr>
        <p:sp>
          <p:nvSpPr>
            <p:cNvPr id="29717" name="Text Box 12"/>
            <p:cNvSpPr txBox="1">
              <a:spLocks noChangeArrowheads="1"/>
            </p:cNvSpPr>
            <p:nvPr/>
          </p:nvSpPr>
          <p:spPr bwMode="auto">
            <a:xfrm>
              <a:off x="1152" y="1680"/>
              <a:ext cx="37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(c)</a:t>
              </a:r>
              <a:r>
                <a:rPr lang="en-US"/>
                <a:t>  SO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           S(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 </a:t>
              </a:r>
              <a:r>
                <a:rPr lang="en-US">
                  <a:latin typeface="Symbol" panose="05050102010706020507" pitchFamily="18" charset="2"/>
                </a:rPr>
                <a:t>D</a:t>
              </a:r>
              <a:r>
                <a:rPr lang="en-US"/>
                <a:t>H</a:t>
              </a:r>
              <a:r>
                <a:rPr lang="en-US" baseline="30000"/>
                <a:t>0</a:t>
              </a:r>
              <a:r>
                <a:rPr lang="en-US"/>
                <a:t> = 297kJ</a:t>
              </a:r>
              <a:endParaRPr lang="en-US" b="1"/>
            </a:p>
          </p:txBody>
        </p:sp>
        <p:pic>
          <p:nvPicPr>
            <p:cNvPr id="29718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680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828800" y="3352800"/>
            <a:ext cx="5943600" cy="398463"/>
            <a:chOff x="1152" y="2208"/>
            <a:chExt cx="3744" cy="251"/>
          </a:xfrm>
        </p:grpSpPr>
        <p:sp>
          <p:nvSpPr>
            <p:cNvPr id="29715" name="Text Box 18"/>
            <p:cNvSpPr txBox="1">
              <a:spLocks noChangeArrowheads="1"/>
            </p:cNvSpPr>
            <p:nvPr/>
          </p:nvSpPr>
          <p:spPr bwMode="auto">
            <a:xfrm>
              <a:off x="1152" y="2208"/>
              <a:ext cx="37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(a)</a:t>
              </a:r>
              <a:r>
                <a:rPr lang="en-US"/>
                <a:t>  CaO(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 H</a:t>
              </a:r>
              <a:r>
                <a:rPr lang="en-US" baseline="-25000"/>
                <a:t>2</a:t>
              </a:r>
              <a:r>
                <a:rPr lang="en-US"/>
                <a:t>O(</a:t>
              </a:r>
              <a:r>
                <a:rPr lang="en-US" i="1">
                  <a:latin typeface="Times" panose="02020603050405020304" pitchFamily="18" charset="0"/>
                </a:rPr>
                <a:t>l</a:t>
              </a:r>
              <a:r>
                <a:rPr lang="en-US"/>
                <a:t>)            Ca(OH)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aq</a:t>
              </a:r>
              <a:r>
                <a:rPr lang="en-US"/>
                <a:t>)  </a:t>
              </a:r>
              <a:r>
                <a:rPr lang="en-US">
                  <a:latin typeface="Symbol" panose="05050102010706020507" pitchFamily="18" charset="2"/>
                </a:rPr>
                <a:t></a:t>
              </a:r>
              <a:r>
                <a:rPr lang="en-US" b="1">
                  <a:solidFill>
                    <a:srgbClr val="ED181E"/>
                  </a:solidFill>
                </a:rPr>
                <a:t>heat</a:t>
              </a:r>
            </a:p>
          </p:txBody>
        </p:sp>
        <p:pic>
          <p:nvPicPr>
            <p:cNvPr id="29716" name="Picture 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2256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09600" y="38862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 decrease in temperature will shift the reaction to the right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85800" y="4495800"/>
            <a:ext cx="5181600" cy="366713"/>
            <a:chOff x="432" y="2832"/>
            <a:chExt cx="3264" cy="231"/>
          </a:xfrm>
        </p:grpSpPr>
        <p:sp>
          <p:nvSpPr>
            <p:cNvPr id="29713" name="Text Box 21"/>
            <p:cNvSpPr txBox="1">
              <a:spLocks noChangeArrowheads="1"/>
            </p:cNvSpPr>
            <p:nvPr/>
          </p:nvSpPr>
          <p:spPr bwMode="auto">
            <a:xfrm>
              <a:off x="432" y="2832"/>
              <a:ext cx="32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(b)</a:t>
              </a:r>
              <a:r>
                <a:rPr lang="en-US"/>
                <a:t>  CaCO</a:t>
              </a:r>
              <a:r>
                <a:rPr lang="en-US" baseline="-25000"/>
                <a:t>3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+ </a:t>
              </a:r>
              <a:r>
                <a:rPr lang="en-US" b="1">
                  <a:solidFill>
                    <a:srgbClr val="ED181E"/>
                  </a:solidFill>
                </a:rPr>
                <a:t>heat</a:t>
              </a:r>
              <a:r>
                <a:rPr lang="en-US"/>
                <a:t>             CaO(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CO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  <a:endParaRPr lang="en-US" b="1"/>
            </a:p>
          </p:txBody>
        </p:sp>
        <p:pic>
          <p:nvPicPr>
            <p:cNvPr id="29714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832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62000" y="49530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 reaction will shift to the left</a:t>
            </a: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85800" y="5486400"/>
            <a:ext cx="5943600" cy="366713"/>
            <a:chOff x="432" y="3456"/>
            <a:chExt cx="3744" cy="231"/>
          </a:xfrm>
        </p:grpSpPr>
        <p:sp>
          <p:nvSpPr>
            <p:cNvPr id="29711" name="Text Box 24"/>
            <p:cNvSpPr txBox="1">
              <a:spLocks noChangeArrowheads="1"/>
            </p:cNvSpPr>
            <p:nvPr/>
          </p:nvSpPr>
          <p:spPr bwMode="auto">
            <a:xfrm>
              <a:off x="432" y="3456"/>
              <a:ext cx="37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(c)</a:t>
              </a:r>
              <a:r>
                <a:rPr lang="en-US"/>
                <a:t>  SO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 + </a:t>
              </a:r>
              <a:r>
                <a:rPr lang="en-US" b="1">
                  <a:solidFill>
                    <a:srgbClr val="ED181E"/>
                  </a:solidFill>
                </a:rPr>
                <a:t>heat                </a:t>
              </a:r>
              <a:r>
                <a:rPr lang="en-US"/>
                <a:t> S(</a:t>
              </a:r>
              <a:r>
                <a:rPr lang="en-US" i="1">
                  <a:latin typeface="Times" panose="02020603050405020304" pitchFamily="18" charset="0"/>
                </a:rPr>
                <a:t>s</a:t>
              </a:r>
              <a:r>
                <a:rPr lang="en-US"/>
                <a:t>)  + 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</a:p>
          </p:txBody>
        </p:sp>
        <p:pic>
          <p:nvPicPr>
            <p:cNvPr id="29712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3456"/>
              <a:ext cx="41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85800" y="58674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 reaction will shift to the left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autoUpdateAnimBg="0"/>
      <p:bldP spid="25620" grpId="0" build="p" autoUpdateAnimBg="0"/>
      <p:bldP spid="25623" grpId="0" build="p" autoUpdateAnimBg="0"/>
      <p:bldP spid="2562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2817813" cy="4000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218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/>
              <a:t>Addition of a Catalyst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533400" y="213360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i="1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The presence of a catalyst has </a:t>
            </a:r>
            <a:r>
              <a:rPr lang="en-US" sz="2000" b="1" i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no effect </a:t>
            </a:r>
            <a:r>
              <a:rPr lang="en-US" sz="2000" b="1" i="1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on the position of the chemical equilibrium, since a catalyst affects the rates of the forward and reverse reactions equally.</a:t>
            </a:r>
            <a:endParaRPr lang="en-US" sz="2000"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38200"/>
            <a:ext cx="87582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290054" cy="633984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7" y="990600"/>
            <a:ext cx="8915400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Le </a:t>
            </a:r>
            <a:r>
              <a:rPr lang="en-US" dirty="0" err="1"/>
              <a:t>Chatelier’s</a:t>
            </a:r>
            <a:r>
              <a:rPr lang="en-US" dirty="0"/>
              <a:t> Principle</a:t>
            </a:r>
          </a:p>
          <a:p>
            <a:r>
              <a:rPr lang="en-US" dirty="0"/>
              <a:t>P. 695 # </a:t>
            </a:r>
            <a:r>
              <a:rPr lang="en-US" dirty="0" smtClean="0"/>
              <a:t>1-3</a:t>
            </a:r>
          </a:p>
          <a:p>
            <a:pPr lvl="0"/>
            <a:r>
              <a:rPr lang="en-US" dirty="0"/>
              <a:t>P. 699 # </a:t>
            </a:r>
            <a:r>
              <a:rPr lang="en-US" dirty="0" smtClean="0"/>
              <a:t>1-6</a:t>
            </a:r>
          </a:p>
          <a:p>
            <a:r>
              <a:rPr lang="en-US" dirty="0" smtClean="0"/>
              <a:t>Visual Dictionary Due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23900" y="914400"/>
            <a:ext cx="76962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187534"/>
                </a:solidFill>
              </a:rPr>
              <a:t>Equilibrium</a:t>
            </a:r>
            <a:r>
              <a:rPr lang="en-US" sz="2000"/>
              <a:t> - </a:t>
            </a:r>
            <a:r>
              <a:rPr lang="en-US"/>
              <a:t>the condition in which the concentrations of all the reactants and products in a closed system cease to change with time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209800" y="2590800"/>
            <a:ext cx="4724400" cy="396875"/>
          </a:xfrm>
          <a:prstGeom prst="rect">
            <a:avLst/>
          </a:prstGeom>
          <a:gradFill rotWithShape="0">
            <a:gsLst>
              <a:gs pos="0">
                <a:srgbClr val="FF9218"/>
              </a:gs>
              <a:gs pos="50000">
                <a:schemeClr val="bg1"/>
              </a:gs>
              <a:gs pos="100000">
                <a:srgbClr val="FF921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latin typeface="Arial" charset="0"/>
              </a:rPr>
              <a:t>At equilibrium:    rate</a:t>
            </a:r>
            <a:r>
              <a:rPr lang="en-US" sz="2000" b="1" baseline="-25000">
                <a:latin typeface="Arial" charset="0"/>
              </a:rPr>
              <a:t>forward</a:t>
            </a:r>
            <a:r>
              <a:rPr lang="en-US" sz="2000" b="1" i="1" baseline="-25000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= </a:t>
            </a:r>
            <a:r>
              <a:rPr lang="en-US" sz="2000" b="1">
                <a:latin typeface="Arial" charset="0"/>
              </a:rPr>
              <a:t>rate</a:t>
            </a:r>
            <a:r>
              <a:rPr lang="en-US" sz="2000" b="1" baseline="-25000">
                <a:latin typeface="Arial" charset="0"/>
              </a:rPr>
              <a:t>reverse</a:t>
            </a:r>
            <a:endParaRPr lang="en-US" sz="2000" b="1">
              <a:latin typeface="Arial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3886200"/>
            <a:ext cx="7467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no further net change is observed because changes in one direction are balanced by changes in the other but it doesn’t mean that the reaction had stopped.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87425" y="5181600"/>
            <a:ext cx="716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The amount of reactants and products are constant but they are not necessarily equal.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animBg="1" autoUpdateAnimBg="0"/>
      <p:bldP spid="33797" grpId="0" build="p" autoUpdateAnimBg="0"/>
      <p:bldP spid="337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533400" y="1828800"/>
            <a:ext cx="8305800" cy="1524000"/>
          </a:xfrm>
          <a:prstGeom prst="rect">
            <a:avLst/>
          </a:prstGeom>
          <a:gradFill rotWithShape="0">
            <a:gsLst>
              <a:gs pos="0">
                <a:srgbClr val="FF9218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0" y="609600"/>
            <a:ext cx="6477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If rate</a:t>
            </a:r>
            <a:r>
              <a:rPr lang="en-US" sz="2000" b="1" baseline="-25000"/>
              <a:t>forward</a:t>
            </a:r>
            <a:r>
              <a:rPr lang="en-US" sz="2000" b="1"/>
              <a:t> = rate</a:t>
            </a:r>
            <a:r>
              <a:rPr lang="en-US" sz="2000" b="1" baseline="-25000"/>
              <a:t>reverse</a:t>
            </a:r>
            <a:r>
              <a:rPr lang="en-US" sz="2000" b="1"/>
              <a:t> then 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k</a:t>
            </a:r>
            <a:r>
              <a:rPr lang="en-US" sz="2000" b="1" baseline="-25000"/>
              <a:t>forward</a:t>
            </a:r>
            <a:r>
              <a:rPr lang="en-US" sz="2000" b="1"/>
              <a:t>[reactants]</a:t>
            </a:r>
            <a:r>
              <a:rPr lang="en-US" sz="2000" b="1" baseline="30000"/>
              <a:t>m</a:t>
            </a:r>
            <a:r>
              <a:rPr lang="en-US" sz="2000" b="1"/>
              <a:t> = k</a:t>
            </a:r>
            <a:r>
              <a:rPr lang="en-US" sz="2000" b="1" baseline="-25000"/>
              <a:t>reverse</a:t>
            </a:r>
            <a:r>
              <a:rPr lang="en-US" sz="2000" b="1"/>
              <a:t>[products]</a:t>
            </a:r>
            <a:r>
              <a:rPr lang="en-US" sz="2000" b="1" baseline="30000"/>
              <a:t>n</a:t>
            </a:r>
            <a:endParaRPr lang="en-US" sz="2000" b="1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14600" y="2362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=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029200" y="22860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=  K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5943600" y="2362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/>
              <a:t>the equilibrium constant</a:t>
            </a:r>
          </a:p>
        </p:txBody>
      </p:sp>
      <p:grpSp>
        <p:nvGrpSpPr>
          <p:cNvPr id="13319" name="Group 15"/>
          <p:cNvGrpSpPr>
            <a:grpSpLocks/>
          </p:cNvGrpSpPr>
          <p:nvPr/>
        </p:nvGrpSpPr>
        <p:grpSpPr bwMode="auto">
          <a:xfrm>
            <a:off x="1143000" y="1981200"/>
            <a:ext cx="1371600" cy="1128713"/>
            <a:chOff x="720" y="1248"/>
            <a:chExt cx="864" cy="711"/>
          </a:xfrm>
        </p:grpSpPr>
        <p:sp>
          <p:nvSpPr>
            <p:cNvPr id="13326" name="Text Box 2"/>
            <p:cNvSpPr txBox="1">
              <a:spLocks noChangeArrowheads="1"/>
            </p:cNvSpPr>
            <p:nvPr/>
          </p:nvSpPr>
          <p:spPr bwMode="auto">
            <a:xfrm>
              <a:off x="720" y="1248"/>
              <a:ext cx="8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/>
                <a:t>k</a:t>
              </a:r>
              <a:r>
                <a:rPr lang="en-US" sz="2800" b="1" baseline="-25000"/>
                <a:t>forward</a:t>
              </a:r>
              <a:endParaRPr lang="en-US" sz="2800" b="1"/>
            </a:p>
          </p:txBody>
        </p:sp>
        <p:sp>
          <p:nvSpPr>
            <p:cNvPr id="13327" name="Text Box 4"/>
            <p:cNvSpPr txBox="1">
              <a:spLocks noChangeArrowheads="1"/>
            </p:cNvSpPr>
            <p:nvPr/>
          </p:nvSpPr>
          <p:spPr bwMode="auto">
            <a:xfrm>
              <a:off x="720" y="1632"/>
              <a:ext cx="8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/>
                <a:t>k</a:t>
              </a:r>
              <a:r>
                <a:rPr lang="en-US" sz="2800" b="1" baseline="-25000"/>
                <a:t>reverse</a:t>
              </a:r>
              <a:endParaRPr lang="en-US" sz="2800" b="1"/>
            </a:p>
          </p:txBody>
        </p:sp>
        <p:sp>
          <p:nvSpPr>
            <p:cNvPr id="13328" name="Line 10"/>
            <p:cNvSpPr>
              <a:spLocks noChangeShapeType="1"/>
            </p:cNvSpPr>
            <p:nvPr/>
          </p:nvSpPr>
          <p:spPr bwMode="auto">
            <a:xfrm>
              <a:off x="720" y="16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0" name="Group 16"/>
          <p:cNvGrpSpPr>
            <a:grpSpLocks/>
          </p:cNvGrpSpPr>
          <p:nvPr/>
        </p:nvGrpSpPr>
        <p:grpSpPr bwMode="auto">
          <a:xfrm>
            <a:off x="3124200" y="2057400"/>
            <a:ext cx="2133600" cy="1066800"/>
            <a:chOff x="1968" y="1296"/>
            <a:chExt cx="1344" cy="672"/>
          </a:xfrm>
        </p:grpSpPr>
        <p:sp>
          <p:nvSpPr>
            <p:cNvPr id="13323" name="Text Box 6"/>
            <p:cNvSpPr txBox="1">
              <a:spLocks noChangeArrowheads="1"/>
            </p:cNvSpPr>
            <p:nvPr/>
          </p:nvSpPr>
          <p:spPr bwMode="auto">
            <a:xfrm>
              <a:off x="2016" y="1296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/>
                <a:t>[products]</a:t>
              </a:r>
              <a:r>
                <a:rPr lang="en-US" sz="2400" b="1" baseline="30000"/>
                <a:t>n</a:t>
              </a:r>
              <a:endParaRPr lang="en-US" sz="2400" b="1"/>
            </a:p>
          </p:txBody>
        </p:sp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2016" y="168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/>
                <a:t>[reactants]</a:t>
              </a:r>
              <a:r>
                <a:rPr lang="en-US" sz="2400" b="1" baseline="30000"/>
                <a:t>m</a:t>
              </a:r>
              <a:endParaRPr lang="en-US" sz="2400" b="1"/>
            </a:p>
          </p:txBody>
        </p:sp>
        <p:sp>
          <p:nvSpPr>
            <p:cNvPr id="13325" name="Line 11"/>
            <p:cNvSpPr>
              <a:spLocks noChangeShapeType="1"/>
            </p:cNvSpPr>
            <p:nvPr/>
          </p:nvSpPr>
          <p:spPr bwMode="auto">
            <a:xfrm>
              <a:off x="1968" y="163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647700" y="3810000"/>
            <a:ext cx="78486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 values of </a:t>
            </a:r>
            <a:r>
              <a:rPr lang="en-US">
                <a:solidFill>
                  <a:srgbClr val="ED181E"/>
                </a:solidFill>
              </a:rPr>
              <a:t>m and n are those of the coefficients</a:t>
            </a:r>
            <a:r>
              <a:rPr lang="en-US"/>
              <a:t> in the balanced chemical equation. The rates of the forward and reverse reactions are equal, NOT the concentrations of reactants and products.</a:t>
            </a:r>
          </a:p>
          <a:p>
            <a:pPr>
              <a:spcBef>
                <a:spcPct val="50000"/>
              </a:spcBef>
            </a:pPr>
            <a:r>
              <a:rPr lang="en-US"/>
              <a:t>K is dependent only of the temperature.</a:t>
            </a:r>
          </a:p>
        </p:txBody>
      </p:sp>
      <p:sp>
        <p:nvSpPr>
          <p:cNvPr id="13322" name="Rectangle 18"/>
          <p:cNvSpPr>
            <a:spLocks noChangeArrowheads="1"/>
          </p:cNvSpPr>
          <p:nvPr/>
        </p:nvSpPr>
        <p:spPr bwMode="auto">
          <a:xfrm>
            <a:off x="685800" y="5257800"/>
            <a:ext cx="715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i="1"/>
              <a:t>Note</a:t>
            </a:r>
            <a:r>
              <a:rPr lang="en-US" b="1"/>
              <a:t>:</a:t>
            </a:r>
            <a:r>
              <a:rPr lang="en-US"/>
              <a:t>  </a:t>
            </a:r>
            <a:r>
              <a:rPr lang="en-US" b="1"/>
              <a:t>The terms for pure solids or pure liquids do not appear in the equilibrium constant expression</a:t>
            </a:r>
            <a:r>
              <a:rPr lang="en-US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356110451"/>
              </p:ext>
            </p:extLst>
          </p:nvPr>
        </p:nvGraphicFramePr>
        <p:xfrm>
          <a:off x="2254250" y="2514600"/>
          <a:ext cx="471236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193760" imgH="482400" progId="Equation.DSMT4">
                  <p:embed/>
                </p:oleObj>
              </mc:Choice>
              <mc:Fallback>
                <p:oleObj name="Equation" r:id="rId3" imgW="1193760" imgH="482400" progId="Equation.DSMT4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514600"/>
                        <a:ext cx="4712368" cy="19050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380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Equilibrium constant expression for </a:t>
            </a:r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86100" y="1600200"/>
            <a:ext cx="2971800" cy="366713"/>
            <a:chOff x="2160" y="3888"/>
            <a:chExt cx="1872" cy="231"/>
          </a:xfrm>
        </p:grpSpPr>
        <p:sp>
          <p:nvSpPr>
            <p:cNvPr id="1030" name="Text Box 8"/>
            <p:cNvSpPr txBox="1">
              <a:spLocks noChangeArrowheads="1"/>
            </p:cNvSpPr>
            <p:nvPr/>
          </p:nvSpPr>
          <p:spPr bwMode="auto">
            <a:xfrm>
              <a:off x="2160" y="3888"/>
              <a:ext cx="18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r>
                <a:rPr lang="en-US" baseline="-25000"/>
                <a:t>2</a:t>
              </a:r>
              <a:r>
                <a:rPr lang="en-US"/>
                <a:t>O</a:t>
              </a:r>
              <a:r>
                <a:rPr lang="en-US" baseline="-25000"/>
                <a:t>4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  <a:r>
                <a:rPr lang="en-US" baseline="-25000"/>
                <a:t>                      </a:t>
              </a:r>
              <a:r>
                <a:rPr lang="en-US"/>
                <a:t>2NO</a:t>
              </a:r>
              <a:r>
                <a:rPr lang="en-US" baseline="-25000"/>
                <a:t>2</a:t>
              </a:r>
              <a:r>
                <a:rPr lang="en-US"/>
                <a:t>(</a:t>
              </a:r>
              <a:r>
                <a:rPr lang="en-US" i="1">
                  <a:latin typeface="Times" panose="02020603050405020304" pitchFamily="18" charset="0"/>
                </a:rPr>
                <a:t>g</a:t>
              </a:r>
              <a:r>
                <a:rPr lang="en-US"/>
                <a:t>)</a:t>
              </a:r>
            </a:p>
          </p:txBody>
        </p:sp>
        <p:sp>
          <p:nvSpPr>
            <p:cNvPr id="1031" name="Line 9"/>
            <p:cNvSpPr>
              <a:spLocks noChangeShapeType="1"/>
            </p:cNvSpPr>
            <p:nvPr/>
          </p:nvSpPr>
          <p:spPr bwMode="auto">
            <a:xfrm>
              <a:off x="2736" y="403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10"/>
            <p:cNvSpPr>
              <a:spLocks noChangeShapeType="1"/>
            </p:cNvSpPr>
            <p:nvPr/>
          </p:nvSpPr>
          <p:spPr bwMode="auto">
            <a:xfrm flipH="1">
              <a:off x="2736" y="393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1447800" y="3138488"/>
            <a:ext cx="80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/>
              <a:t>K =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1000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US" smtClean="0"/>
              <a:t>Practice Problem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82170"/>
              </p:ext>
            </p:extLst>
          </p:nvPr>
        </p:nvGraphicFramePr>
        <p:xfrm>
          <a:off x="2990850" y="3603724"/>
          <a:ext cx="27051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2705040" imgH="888840" progId="Equation.DSMT4">
                  <p:embed/>
                </p:oleObj>
              </mc:Choice>
              <mc:Fallback>
                <p:oleObj name="Equation" r:id="rId4" imgW="2705040" imgH="8888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3603724"/>
                        <a:ext cx="2705100" cy="941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4648200"/>
            <a:ext cx="7848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ahoma" panose="020B0604030504040204" pitchFamily="34" charset="0"/>
              </a:rPr>
              <a:t>The subscript “c” in </a:t>
            </a:r>
            <a:r>
              <a:rPr lang="en-US" sz="2000" dirty="0" err="1">
                <a:latin typeface="Tahoma" panose="020B0604030504040204" pitchFamily="34" charset="0"/>
              </a:rPr>
              <a:t>K</a:t>
            </a:r>
            <a:r>
              <a:rPr lang="en-US" sz="2000" baseline="-25000" dirty="0" err="1">
                <a:latin typeface="Tahoma" panose="020B0604030504040204" pitchFamily="34" charset="0"/>
              </a:rPr>
              <a:t>c</a:t>
            </a:r>
            <a:r>
              <a:rPr lang="en-US" sz="2000" dirty="0">
                <a:latin typeface="Tahoma" panose="020B0604030504040204" pitchFamily="34" charset="0"/>
              </a:rPr>
              <a:t> indicates the equilibrium constant is based on reactant and product </a:t>
            </a:r>
            <a:r>
              <a:rPr lang="en-US" sz="2000" u="sng" dirty="0">
                <a:latin typeface="Tahoma" panose="020B0604030504040204" pitchFamily="34" charset="0"/>
              </a:rPr>
              <a:t>concentrations</a:t>
            </a:r>
          </a:p>
          <a:p>
            <a:pPr eaLnBrk="1" hangingPunct="1"/>
            <a:endParaRPr lang="en-US" sz="2000" u="sng" dirty="0">
              <a:latin typeface="Tahoma" panose="020B0604030504040204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US" sz="2000" u="sng" dirty="0">
                <a:latin typeface="Tahoma" panose="020B0604030504040204" pitchFamily="34" charset="0"/>
              </a:rPr>
              <a:t>The value of “K” is usually shown as a </a:t>
            </a:r>
            <a:r>
              <a:rPr lang="en-US" sz="2000" u="sng" dirty="0" err="1">
                <a:latin typeface="Tahoma" panose="020B0604030504040204" pitchFamily="34" charset="0"/>
              </a:rPr>
              <a:t>unitless</a:t>
            </a:r>
            <a:r>
              <a:rPr lang="en-US" sz="2000" u="sng" dirty="0">
                <a:latin typeface="Tahoma" panose="020B0604030504040204" pitchFamily="34" charset="0"/>
              </a:rPr>
              <a:t> number, </a:t>
            </a:r>
          </a:p>
          <a:p>
            <a:pPr eaLnBrk="1" hangingPunct="1"/>
            <a:r>
              <a:rPr lang="en-US" sz="2000" u="sng" dirty="0">
                <a:latin typeface="Tahoma" panose="020B0604030504040204" pitchFamily="34" charset="0"/>
              </a:rPr>
              <a:t>BUT IT ACTUALLY DOES HAVE A UNIT EXPRESSION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2982" y="1383899"/>
            <a:ext cx="911101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/>
              <a:t>Write the Equilibrium Constant for the combustion of Propane gas</a:t>
            </a:r>
          </a:p>
          <a:p>
            <a:r>
              <a:rPr lang="en-US" sz="2400" dirty="0"/>
              <a:t>                   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8</a:t>
            </a:r>
            <a:r>
              <a:rPr lang="en-US" sz="2400" dirty="0"/>
              <a:t>(g)  +  O</a:t>
            </a:r>
            <a:r>
              <a:rPr lang="en-US" sz="2400" baseline="-25000" dirty="0"/>
              <a:t>2</a:t>
            </a:r>
            <a:r>
              <a:rPr lang="en-US" sz="2400" dirty="0"/>
              <a:t>(g)  </a:t>
            </a:r>
            <a:r>
              <a:rPr lang="en-US" sz="2400" dirty="0">
                <a:sym typeface="Wingdings 3" panose="05040102010807070707" pitchFamily="18" charset="2"/>
              </a:rPr>
              <a:t>  </a:t>
            </a:r>
            <a:r>
              <a:rPr lang="en-US" sz="2400" dirty="0">
                <a:sym typeface="Symbol" panose="05050102010706020507" pitchFamily="18" charset="2"/>
              </a:rPr>
              <a:t>CO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(g)  +  H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O(g)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>
                <a:sym typeface="Symbol" panose="05050102010706020507" pitchFamily="18" charset="2"/>
              </a:rPr>
              <a:t>1. Balance the Equation</a:t>
            </a:r>
          </a:p>
          <a:p>
            <a:r>
              <a:rPr lang="en-US" sz="2400" dirty="0">
                <a:sym typeface="Symbol" panose="05050102010706020507" pitchFamily="18" charset="2"/>
              </a:rPr>
              <a:t>C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H</a:t>
            </a:r>
            <a:r>
              <a:rPr lang="en-US" sz="2400" baseline="-25000" dirty="0">
                <a:sym typeface="Symbol" panose="05050102010706020507" pitchFamily="18" charset="2"/>
              </a:rPr>
              <a:t>8</a:t>
            </a:r>
            <a:r>
              <a:rPr lang="en-US" sz="2400" dirty="0">
                <a:sym typeface="Symbol" panose="05050102010706020507" pitchFamily="18" charset="2"/>
              </a:rPr>
              <a:t>(g)  +  5O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(g)  </a:t>
            </a:r>
            <a:r>
              <a:rPr lang="en-US" sz="2400" dirty="0">
                <a:sym typeface="Wingdings 3" panose="05040102010807070707" pitchFamily="18" charset="2"/>
              </a:rPr>
              <a:t>  3CO</a:t>
            </a:r>
            <a:r>
              <a:rPr lang="en-US" sz="2400" baseline="-25000" dirty="0">
                <a:sym typeface="Wingdings 3" panose="05040102010807070707" pitchFamily="18" charset="2"/>
              </a:rPr>
              <a:t>2</a:t>
            </a:r>
            <a:r>
              <a:rPr lang="en-US" sz="2400" dirty="0">
                <a:sym typeface="Wingdings 3" panose="05040102010807070707" pitchFamily="18" charset="2"/>
              </a:rPr>
              <a:t>(g)  +  4H</a:t>
            </a:r>
            <a:r>
              <a:rPr lang="en-US" sz="2400" baseline="-25000" dirty="0">
                <a:sym typeface="Wingdings 3" panose="05040102010807070707" pitchFamily="18" charset="2"/>
              </a:rPr>
              <a:t>2</a:t>
            </a:r>
            <a:r>
              <a:rPr lang="en-US" sz="2400" dirty="0">
                <a:sym typeface="Wingdings 3" panose="05040102010807070707" pitchFamily="18" charset="2"/>
              </a:rPr>
              <a:t>O(g)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57200" y="487363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" panose="02020603050405020304" pitchFamily="18" charset="0"/>
              </a:rPr>
              <a:t>Figure 17.2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33600" y="457200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The range of equilibrium constants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990600"/>
            <a:ext cx="2928938" cy="3338513"/>
            <a:chOff x="192" y="624"/>
            <a:chExt cx="1845" cy="2103"/>
          </a:xfrm>
        </p:grpSpPr>
        <p:pic>
          <p:nvPicPr>
            <p:cNvPr id="1434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624"/>
              <a:ext cx="1845" cy="1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Text Box 7"/>
            <p:cNvSpPr txBox="1">
              <a:spLocks noChangeArrowheads="1"/>
            </p:cNvSpPr>
            <p:nvPr/>
          </p:nvSpPr>
          <p:spPr bwMode="auto">
            <a:xfrm>
              <a:off x="576" y="2496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/>
                <a:t>small K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124200" y="1981200"/>
            <a:ext cx="2862263" cy="3414713"/>
            <a:chOff x="1968" y="1248"/>
            <a:chExt cx="1803" cy="2151"/>
          </a:xfrm>
        </p:grpSpPr>
        <p:pic>
          <p:nvPicPr>
            <p:cNvPr id="1434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48"/>
              <a:ext cx="1803" cy="1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2448" y="3168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/>
                <a:t>large K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943600" y="3124200"/>
            <a:ext cx="2813050" cy="3262313"/>
            <a:chOff x="3744" y="1968"/>
            <a:chExt cx="1772" cy="2055"/>
          </a:xfrm>
        </p:grpSpPr>
        <p:pic>
          <p:nvPicPr>
            <p:cNvPr id="1434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968"/>
              <a:ext cx="1772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" name="Text Box 9"/>
            <p:cNvSpPr txBox="1">
              <a:spLocks noChangeArrowheads="1"/>
            </p:cNvSpPr>
            <p:nvPr/>
          </p:nvSpPr>
          <p:spPr bwMode="auto">
            <a:xfrm>
              <a:off x="3888" y="3792"/>
              <a:ext cx="1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/>
                <a:t>intermediate K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153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Thus, a mixture of N2 and O2 will react to a very small extent to produce NO at equilibrium.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</a:t>
            </a:r>
            <a:r>
              <a:rPr lang="en-US" sz="2400" b="1" smtClean="0"/>
              <a:t>	</a:t>
            </a:r>
            <a:endParaRPr lang="en-US" sz="2400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85838" y="914400"/>
          <a:ext cx="71723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2908300" imgH="215900" progId="Equation.BREE4">
                  <p:embed/>
                </p:oleObj>
              </mc:Choice>
              <mc:Fallback>
                <p:oleObj name="Equation" r:id="rId3" imgW="2908300" imgH="215900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914400"/>
                        <a:ext cx="717232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12750" y="4724400"/>
            <a:ext cx="83169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/>
              <a:t>Thus, a mixture of N2 and H2 will almost completely be converted to NH3 at equilibrium.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857250" y="3429000"/>
          <a:ext cx="74295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2171700" imgH="228600" progId="Equation.BREE4">
                  <p:embed/>
                </p:oleObj>
              </mc:Choice>
              <mc:Fallback>
                <p:oleObj name="Equation" r:id="rId5" imgW="2171700" imgH="228600" progId="Equation.BREE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429000"/>
                        <a:ext cx="74295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290054" cy="4815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Sample Problem 15.2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4038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500 ml stainless steel reaction vessel at 900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⁰</a:t>
            </a:r>
            <a:r>
              <a:rPr lang="en-US" sz="3200" dirty="0" smtClean="0"/>
              <a:t>C, carbon monoxide and water vapor react to produce carbon dioxide and hydrogen.  Evidence indicates that this reaction establishes an equilibrium with only partial conversion of reactants to products.  Initially 2.00 </a:t>
            </a:r>
            <a:r>
              <a:rPr lang="en-US" sz="3200" dirty="0" err="1" smtClean="0"/>
              <a:t>mol</a:t>
            </a:r>
            <a:r>
              <a:rPr lang="en-US" sz="3200" dirty="0" smtClean="0"/>
              <a:t> of each reactant is placed in the vessel.  </a:t>
            </a:r>
            <a:r>
              <a:rPr lang="en-US" sz="3200" dirty="0" err="1" smtClean="0"/>
              <a:t>K</a:t>
            </a:r>
            <a:r>
              <a:rPr lang="en-US" sz="3200" baseline="-25000" dirty="0" err="1" smtClean="0"/>
              <a:t>c</a:t>
            </a:r>
            <a:r>
              <a:rPr lang="en-US" sz="3200" dirty="0" smtClean="0"/>
              <a:t> foe this </a:t>
            </a:r>
            <a:r>
              <a:rPr lang="en-US" sz="3200" dirty="0" err="1" smtClean="0"/>
              <a:t>reactionis</a:t>
            </a:r>
            <a:r>
              <a:rPr lang="en-US" sz="3200" dirty="0" smtClean="0"/>
              <a:t> 4.20 at 900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⁰</a:t>
            </a:r>
            <a:r>
              <a:rPr lang="en-US" sz="3200" dirty="0" smtClean="0"/>
              <a:t>C. What amount concentration of each substance will be present at equilibrium?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487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3760</TotalTime>
  <Words>1213</Words>
  <Application>Microsoft Office PowerPoint</Application>
  <PresentationFormat>On-screen Show (4:3)</PresentationFormat>
  <Paragraphs>214</Paragraphs>
  <Slides>24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Integral</vt:lpstr>
      <vt:lpstr>Equation</vt:lpstr>
      <vt:lpstr>Equation.BREE4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Problem</vt:lpstr>
      <vt:lpstr>PowerPoint Presentation</vt:lpstr>
      <vt:lpstr>PowerPoint Presentation</vt:lpstr>
      <vt:lpstr>Sample Problem 15.2</vt:lpstr>
      <vt:lpstr>PowerPoint Presentation</vt:lpstr>
      <vt:lpstr>Homework</vt:lpstr>
      <vt:lpstr>PowerPoint Presentation</vt:lpstr>
      <vt:lpstr>Factors Affecting Equilibrium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Standring, Daniel</dc:creator>
  <cp:lastModifiedBy>Windows User</cp:lastModifiedBy>
  <cp:revision>73</cp:revision>
  <cp:lastPrinted>2013-05-06T18:25:07Z</cp:lastPrinted>
  <dcterms:created xsi:type="dcterms:W3CDTF">2002-05-24T17:36:46Z</dcterms:created>
  <dcterms:modified xsi:type="dcterms:W3CDTF">2013-11-21T18:50:26Z</dcterms:modified>
</cp:coreProperties>
</file>