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62" r:id="rId2"/>
    <p:sldId id="272" r:id="rId3"/>
    <p:sldId id="273" r:id="rId4"/>
    <p:sldId id="263" r:id="rId5"/>
    <p:sldId id="270" r:id="rId6"/>
    <p:sldId id="274" r:id="rId7"/>
    <p:sldId id="276" r:id="rId8"/>
    <p:sldId id="277" r:id="rId9"/>
    <p:sldId id="275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anose="02020603050405020304" pitchFamily="18" charset="0"/>
              </a:defRPr>
            </a:lvl1pPr>
          </a:lstStyle>
          <a:p>
            <a:fld id="{49C4770A-ABF4-4F6A-8F05-EA8A5BED5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3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3118D-ECD5-404C-AB8B-B59A9541FB8A}" type="slidenum">
              <a:rPr lang="en-US"/>
              <a:pPr/>
              <a:t>1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7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1C89C-4DA4-4FA5-BF6F-9665172AC533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7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F258E-E4ED-445D-B7E3-FDCCCFC43B6A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D1739-353B-45B3-97E3-C247B391E6BF}" type="slidenum">
              <a:rPr lang="en-US"/>
              <a:pPr/>
              <a:t>4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5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17BB0-E8A6-45C0-B434-F5DF6DB25885}" type="slidenum">
              <a:rPr 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2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52421-2CB3-4AE4-9EC0-9C78099DC216}" type="slidenum">
              <a:rPr lang="en-US"/>
              <a:pPr/>
              <a:t>6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14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643CF-E67C-4677-89A3-76CF495BE0BE}" type="slidenum">
              <a:rPr lang="en-US"/>
              <a:pPr/>
              <a:t>10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9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789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789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789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667345-CAC3-439F-9BDE-F3F646086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EA30-173A-48F5-A47C-821A5C43A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7B056-84F1-41F1-BBC1-41FF627B44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3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7D39C-13A9-4B65-A7CF-0378665A4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6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D7038-D189-45F6-85B3-EBDB0B5A70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44ABB-DD68-4D6C-9515-16F75C6B4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8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F3E37-D356-4B3F-9C8F-0FA3C37FF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EAEA6-ED75-4200-8C5D-B2818B554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9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5B069-B66D-41A7-A553-256FD0FE7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1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CA0D2-4CD0-43E9-A255-975B257AA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8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1BEF0-4A1E-43CB-B621-B76590413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1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C2AA9BDB-50C5-4EE9-BBEC-629858D934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617538"/>
            <a:ext cx="4259262" cy="1143000"/>
          </a:xfrm>
        </p:spPr>
        <p:txBody>
          <a:bodyPr/>
          <a:lstStyle/>
          <a:p>
            <a:r>
              <a:rPr lang="en-US" dirty="0"/>
              <a:t>Acid Strength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/>
              <a:t>Strong acids – ionize completely</a:t>
            </a:r>
          </a:p>
          <a:p>
            <a:r>
              <a:rPr lang="en-US" dirty="0"/>
              <a:t>Weak acids- do not ionize completely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</a:t>
            </a:r>
          </a:p>
          <a:p>
            <a:pPr lvl="1">
              <a:buFont typeface="Wingdings" panose="05000000000000000000" pitchFamily="2" charset="2"/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None/>
            </a:pPr>
            <a:r>
              <a:rPr lang="en-US" dirty="0"/>
              <a:t>HCN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" panose="05000000000000000000" pitchFamily="2" charset="2"/>
              </a:rPr>
              <a:t> H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+ CN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</a:p>
          <a:p>
            <a:pPr lvl="1">
              <a:buFont typeface="Wingdings" panose="05000000000000000000" pitchFamily="2" charset="2"/>
              <a:buNone/>
            </a:pPr>
            <a:endParaRPr lang="en-US" baseline="30000" dirty="0"/>
          </a:p>
          <a:p>
            <a:pPr lvl="2">
              <a:buFont typeface="Wingdings" panose="05000000000000000000" pitchFamily="2" charset="2"/>
              <a:buNone/>
            </a:pP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438400" y="3136900"/>
          <a:ext cx="2235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2234880" imgH="1130040" progId="Equation.3">
                  <p:embed/>
                </p:oleObj>
              </mc:Choice>
              <mc:Fallback>
                <p:oleObj name="Equation" r:id="rId4" imgW="223488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36900"/>
                        <a:ext cx="22352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578100" y="5181600"/>
          <a:ext cx="2413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6" imgW="2412720" imgH="1130040" progId="Equation.3">
                  <p:embed/>
                </p:oleObj>
              </mc:Choice>
              <mc:Fallback>
                <p:oleObj name="Equation" r:id="rId6" imgW="241272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181600"/>
                        <a:ext cx="24130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u="sng"/>
              <a:t>buffer</a:t>
            </a:r>
            <a:r>
              <a:rPr lang="en-US"/>
              <a:t> is a mixture of a weak acid and its conjugate base OR, a weak base and its conjugate acid.</a:t>
            </a:r>
          </a:p>
          <a:p>
            <a:r>
              <a:rPr lang="en-US"/>
              <a:t>This mixture resists changes in pH.</a:t>
            </a:r>
          </a:p>
          <a:p>
            <a:r>
              <a:rPr lang="en-US"/>
              <a:t>The amount of acid or base a buffer can absorb without significant change in pH is called the </a:t>
            </a:r>
            <a:r>
              <a:rPr lang="en-US" u="sng"/>
              <a:t>buffer capacity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991600" cy="4114800"/>
          </a:xfrm>
        </p:spPr>
        <p:txBody>
          <a:bodyPr/>
          <a:lstStyle/>
          <a:p>
            <a:r>
              <a:rPr lang="en-US" dirty="0"/>
              <a:t>Write an ionization equation and acid ionization constant expression for Nitrous Acid.</a:t>
            </a:r>
          </a:p>
          <a:p>
            <a:pPr lvl="2"/>
            <a:r>
              <a:rPr lang="en-US" dirty="0"/>
              <a:t>HNO</a:t>
            </a:r>
            <a:r>
              <a:rPr lang="en-US" baseline="-25000" dirty="0"/>
              <a:t>2</a:t>
            </a:r>
          </a:p>
          <a:p>
            <a:pPr lvl="2">
              <a:buFont typeface="Wingdings" panose="05000000000000000000" pitchFamily="2" charset="2"/>
              <a:buNone/>
            </a:pPr>
            <a:endParaRPr lang="en-US" baseline="-25000" dirty="0"/>
          </a:p>
          <a:p>
            <a:pPr lvl="2">
              <a:buFont typeface="Wingdings" panose="05000000000000000000" pitchFamily="2" charset="2"/>
              <a:buNone/>
            </a:pPr>
            <a:r>
              <a:rPr lang="en-US" dirty="0"/>
              <a:t>HNO</a:t>
            </a:r>
            <a:r>
              <a:rPr lang="en-US" baseline="-25000" dirty="0"/>
              <a:t>2 </a:t>
            </a:r>
            <a:r>
              <a:rPr lang="en-US" dirty="0"/>
              <a:t> +  H</a:t>
            </a:r>
            <a:r>
              <a:rPr lang="en-US" baseline="-25000" dirty="0"/>
              <a:t>2</a:t>
            </a:r>
            <a:r>
              <a:rPr lang="en-US" dirty="0"/>
              <a:t>O  </a:t>
            </a:r>
            <a:r>
              <a:rPr lang="en-US" dirty="0">
                <a:sym typeface="Wingdings" panose="05000000000000000000" pitchFamily="2" charset="2"/>
              </a:rPr>
              <a:t>   H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 +  NO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</a:p>
          <a:p>
            <a:pPr lvl="2">
              <a:buFont typeface="Wingdings" panose="05000000000000000000" pitchFamily="2" charset="2"/>
              <a:buNone/>
            </a:pPr>
            <a:endParaRPr lang="en-US" baseline="30000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sz="3200" dirty="0" err="1" smtClean="0">
                <a:sym typeface="Wingdings" panose="05000000000000000000" pitchFamily="2" charset="2"/>
              </a:rPr>
              <a:t>K</a:t>
            </a:r>
            <a:r>
              <a:rPr lang="en-US" sz="3200" baseline="-25000" dirty="0" err="1" smtClean="0">
                <a:sym typeface="Wingdings" panose="05000000000000000000" pitchFamily="2" charset="2"/>
              </a:rPr>
              <a:t>a</a:t>
            </a:r>
            <a:r>
              <a:rPr lang="en-US" sz="3200" baseline="-25000" dirty="0" smtClean="0">
                <a:sym typeface="Wingdings" panose="05000000000000000000" pitchFamily="2" charset="2"/>
              </a:rPr>
              <a:t>  </a:t>
            </a:r>
            <a:r>
              <a:rPr lang="en-US" sz="3200" dirty="0">
                <a:sym typeface="Wingdings" panose="05000000000000000000" pitchFamily="2" charset="2"/>
              </a:rPr>
              <a:t>=  </a:t>
            </a:r>
            <a:endParaRPr lang="en-US" sz="3200" baseline="-25000" dirty="0">
              <a:sym typeface="Wingdings" panose="05000000000000000000" pitchFamily="2" charset="2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895600" y="4775200"/>
          <a:ext cx="2667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4" imgW="2666880" imgH="1333440" progId="Equation.3">
                  <p:embed/>
                </p:oleObj>
              </mc:Choice>
              <mc:Fallback>
                <p:oleObj name="Equation" r:id="rId4" imgW="2666880" imgH="1333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75200"/>
                        <a:ext cx="26670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838200" y="4572000"/>
            <a:ext cx="52578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Practice Problem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an ionization equation and acid ionization constant expression for Chlorous Acid.</a:t>
            </a:r>
          </a:p>
          <a:p>
            <a:pPr lvl="2"/>
            <a:r>
              <a:rPr lang="en-US"/>
              <a:t>HClO</a:t>
            </a:r>
            <a:r>
              <a:rPr lang="en-US" baseline="-25000"/>
              <a:t>2</a:t>
            </a:r>
          </a:p>
          <a:p>
            <a:pPr lvl="2"/>
            <a:endParaRPr lang="en-US" baseline="-25000"/>
          </a:p>
          <a:p>
            <a:pPr lvl="2">
              <a:buFont typeface="Wingdings" panose="05000000000000000000" pitchFamily="2" charset="2"/>
              <a:buNone/>
            </a:pPr>
            <a:r>
              <a:rPr lang="en-US"/>
              <a:t>HClO</a:t>
            </a:r>
            <a:r>
              <a:rPr lang="en-US" baseline="-25000"/>
              <a:t>2</a:t>
            </a:r>
            <a:r>
              <a:rPr lang="en-US"/>
              <a:t>  +  H</a:t>
            </a:r>
            <a:r>
              <a:rPr lang="en-US" baseline="-25000"/>
              <a:t>2</a:t>
            </a:r>
            <a:r>
              <a:rPr lang="en-US"/>
              <a:t>O  </a:t>
            </a:r>
            <a:r>
              <a:rPr lang="en-US">
                <a:sym typeface="Wingdings" panose="05000000000000000000" pitchFamily="2" charset="2"/>
              </a:rPr>
              <a:t>   H</a:t>
            </a:r>
            <a:r>
              <a:rPr lang="en-US" baseline="-25000">
                <a:sym typeface="Wingdings" panose="05000000000000000000" pitchFamily="2" charset="2"/>
              </a:rPr>
              <a:t>3</a:t>
            </a:r>
            <a:r>
              <a:rPr lang="en-US">
                <a:sym typeface="Wingdings" panose="05000000000000000000" pitchFamily="2" charset="2"/>
              </a:rPr>
              <a:t>O</a:t>
            </a:r>
            <a:r>
              <a:rPr lang="en-US" baseline="30000">
                <a:sym typeface="Wingdings" panose="05000000000000000000" pitchFamily="2" charset="2"/>
              </a:rPr>
              <a:t>+</a:t>
            </a:r>
            <a:r>
              <a:rPr lang="en-US">
                <a:sym typeface="Wingdings" panose="05000000000000000000" pitchFamily="2" charset="2"/>
              </a:rPr>
              <a:t>  +  ClO</a:t>
            </a:r>
            <a:r>
              <a:rPr lang="en-US" baseline="-25000">
                <a:sym typeface="Wingdings" panose="05000000000000000000" pitchFamily="2" charset="2"/>
              </a:rPr>
              <a:t>2</a:t>
            </a:r>
            <a:r>
              <a:rPr lang="en-US" baseline="30000">
                <a:sym typeface="Wingdings" panose="05000000000000000000" pitchFamily="2" charset="2"/>
              </a:rPr>
              <a:t>-</a:t>
            </a:r>
          </a:p>
          <a:p>
            <a:pPr lvl="2">
              <a:buFont typeface="Wingdings" panose="05000000000000000000" pitchFamily="2" charset="2"/>
              <a:buNone/>
            </a:pPr>
            <a:endParaRPr lang="en-US" baseline="30000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K</a:t>
            </a:r>
            <a:r>
              <a:rPr lang="en-US" baseline="-25000"/>
              <a:t>a </a:t>
            </a:r>
            <a:r>
              <a:rPr lang="en-US"/>
              <a:t>= </a:t>
            </a:r>
            <a:endParaRPr lang="en-US" baseline="-2500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035300" y="4787900"/>
          <a:ext cx="27559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4" imgW="2755800" imgH="1333440" progId="Equation.3">
                  <p:embed/>
                </p:oleObj>
              </mc:Choice>
              <mc:Fallback>
                <p:oleObj name="Equation" r:id="rId4" imgW="2755800" imgH="1333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4787900"/>
                        <a:ext cx="27559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1676400" y="4787900"/>
            <a:ext cx="52578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Strength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Strong Bases- completely dissociate into  metal ions and hydroxide ions</a:t>
            </a:r>
          </a:p>
          <a:p>
            <a:r>
              <a:rPr lang="en-US"/>
              <a:t>Weak bases- partially dissociate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	Base ionization constant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1800"/>
          </a:p>
          <a:p>
            <a:pPr lvl="1">
              <a:buFont typeface="Wingdings" panose="05000000000000000000" pitchFamily="2" charset="2"/>
              <a:buNone/>
            </a:pPr>
            <a:r>
              <a:rPr lang="en-US"/>
              <a:t>	K</a:t>
            </a:r>
            <a:r>
              <a:rPr lang="en-US" baseline="-25000"/>
              <a:t>b </a:t>
            </a:r>
            <a:r>
              <a:rPr lang="en-US"/>
              <a:t>= </a:t>
            </a:r>
            <a:endParaRPr lang="en-US" baseline="-2500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870200" y="4279900"/>
          <a:ext cx="2235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2" name="Equation" r:id="rId4" imgW="2234880" imgH="1130040" progId="Equation.3">
                  <p:embed/>
                </p:oleObj>
              </mc:Choice>
              <mc:Fallback>
                <p:oleObj name="Equation" r:id="rId4" imgW="223488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279900"/>
                        <a:ext cx="22352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752600"/>
            <a:ext cx="8001000" cy="4267200"/>
          </a:xfrm>
        </p:spPr>
        <p:txBody>
          <a:bodyPr/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/>
              <a:t> Write ionization equations and base             ionization constant expressions for the carbonate ion.</a:t>
            </a:r>
          </a:p>
          <a:p>
            <a:pPr marL="457200" lvl="1" inden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/>
              <a:t>CO</a:t>
            </a:r>
            <a:r>
              <a:rPr lang="en-US" baseline="-25000"/>
              <a:t>3</a:t>
            </a:r>
            <a:r>
              <a:rPr lang="en-US" baseline="30000"/>
              <a:t>2-</a:t>
            </a:r>
          </a:p>
          <a:p>
            <a:pPr marL="457200" lvl="1" indent="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sz="1800" baseline="30000"/>
          </a:p>
          <a:p>
            <a:pPr marL="457200" lvl="1" indent="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/>
              <a:t>CO</a:t>
            </a:r>
            <a:r>
              <a:rPr lang="en-US" baseline="-25000"/>
              <a:t>3</a:t>
            </a:r>
            <a:r>
              <a:rPr lang="en-US" baseline="30000"/>
              <a:t>2-  </a:t>
            </a:r>
            <a:r>
              <a:rPr lang="en-US"/>
              <a:t> +  H</a:t>
            </a:r>
            <a:r>
              <a:rPr lang="en-US" baseline="-25000"/>
              <a:t>2</a:t>
            </a:r>
            <a:r>
              <a:rPr lang="en-US"/>
              <a:t>O  </a:t>
            </a:r>
            <a:r>
              <a:rPr lang="en-US">
                <a:sym typeface="Wingdings" panose="05000000000000000000" pitchFamily="2" charset="2"/>
              </a:rPr>
              <a:t>  HCO</a:t>
            </a:r>
            <a:r>
              <a:rPr lang="en-US" baseline="-25000">
                <a:sym typeface="Wingdings" panose="05000000000000000000" pitchFamily="2" charset="2"/>
              </a:rPr>
              <a:t>3</a:t>
            </a:r>
            <a:r>
              <a:rPr lang="en-US" baseline="30000">
                <a:sym typeface="Wingdings" panose="05000000000000000000" pitchFamily="2" charset="2"/>
              </a:rPr>
              <a:t>-</a:t>
            </a:r>
            <a:r>
              <a:rPr lang="en-US">
                <a:sym typeface="Wingdings" panose="05000000000000000000" pitchFamily="2" charset="2"/>
              </a:rPr>
              <a:t>  +   OH</a:t>
            </a:r>
            <a:r>
              <a:rPr lang="en-US" baseline="30000">
                <a:sym typeface="Wingdings" panose="05000000000000000000" pitchFamily="2" charset="2"/>
              </a:rPr>
              <a:t>-</a:t>
            </a:r>
            <a:endParaRPr lang="en-US">
              <a:sym typeface="Wingdings" panose="05000000000000000000" pitchFamily="2" charset="2"/>
            </a:endParaRPr>
          </a:p>
          <a:p>
            <a:pPr marL="457200" lvl="1" indent="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sz="1800">
              <a:sym typeface="Wingdings" panose="05000000000000000000" pitchFamily="2" charset="2"/>
            </a:endParaRPr>
          </a:p>
          <a:p>
            <a:pPr marL="457200" lvl="1" indent="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>
                <a:sym typeface="Wingdings" panose="05000000000000000000" pitchFamily="2" charset="2"/>
              </a:rPr>
              <a:t>K</a:t>
            </a:r>
            <a:r>
              <a:rPr lang="en-US" baseline="-25000">
                <a:sym typeface="Wingdings" panose="05000000000000000000" pitchFamily="2" charset="2"/>
              </a:rPr>
              <a:t>b  </a:t>
            </a:r>
            <a:r>
              <a:rPr lang="en-US">
                <a:sym typeface="Wingdings" panose="05000000000000000000" pitchFamily="2" charset="2"/>
              </a:rPr>
              <a:t>=  </a:t>
            </a:r>
            <a:endParaRPr lang="en-US" baseline="-25000"/>
          </a:p>
          <a:p>
            <a:pPr marL="457200" lvl="1" indent="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en-US"/>
              <a:t>Practice Problems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794000" y="4419600"/>
          <a:ext cx="27686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5" name="Equation" r:id="rId4" imgW="2768400" imgH="1473120" progId="Equation.3">
                  <p:embed/>
                </p:oleObj>
              </mc:Choice>
              <mc:Fallback>
                <p:oleObj name="Equation" r:id="rId4" imgW="2768400" imgH="1473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4419600"/>
                        <a:ext cx="2768600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1295400" y="4648200"/>
            <a:ext cx="52578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Practice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/>
              <a:t>Write ionization equations and base             ionization constant expressions for the hydrogen sulfite ion.</a:t>
            </a:r>
          </a:p>
          <a:p>
            <a:pPr lvl="2"/>
            <a:r>
              <a:rPr lang="en-US"/>
              <a:t>HSO</a:t>
            </a:r>
            <a:r>
              <a:rPr lang="en-US" baseline="-25000"/>
              <a:t>3</a:t>
            </a:r>
            <a:r>
              <a:rPr lang="en-US" baseline="30000"/>
              <a:t>-</a:t>
            </a:r>
          </a:p>
          <a:p>
            <a:pPr lvl="2">
              <a:buFont typeface="Wingdings" panose="05000000000000000000" pitchFamily="2" charset="2"/>
              <a:buNone/>
            </a:pPr>
            <a:endParaRPr lang="en-US" sz="1800" baseline="30000"/>
          </a:p>
          <a:p>
            <a:pPr lvl="2">
              <a:buFont typeface="Wingdings" panose="05000000000000000000" pitchFamily="2" charset="2"/>
              <a:buNone/>
            </a:pPr>
            <a:r>
              <a:rPr lang="en-US" sz="2800"/>
              <a:t>HSO</a:t>
            </a:r>
            <a:r>
              <a:rPr lang="en-US" sz="2800" baseline="-25000"/>
              <a:t>3</a:t>
            </a:r>
            <a:r>
              <a:rPr lang="en-US" sz="2800" baseline="30000"/>
              <a:t>-</a:t>
            </a:r>
            <a:r>
              <a:rPr lang="en-US" sz="2800"/>
              <a:t>  +  H</a:t>
            </a:r>
            <a:r>
              <a:rPr lang="en-US" sz="2800" baseline="-25000"/>
              <a:t>2</a:t>
            </a:r>
            <a:r>
              <a:rPr lang="en-US" sz="2800"/>
              <a:t>O  </a:t>
            </a:r>
            <a:r>
              <a:rPr lang="en-US" sz="2800">
                <a:sym typeface="Wingdings" panose="05000000000000000000" pitchFamily="2" charset="2"/>
              </a:rPr>
              <a:t>  H</a:t>
            </a:r>
            <a:r>
              <a:rPr lang="en-US" sz="2800" baseline="-25000">
                <a:sym typeface="Wingdings" panose="05000000000000000000" pitchFamily="2" charset="2"/>
              </a:rPr>
              <a:t>2</a:t>
            </a:r>
            <a:r>
              <a:rPr lang="en-US" sz="2800">
                <a:sym typeface="Wingdings" panose="05000000000000000000" pitchFamily="2" charset="2"/>
              </a:rPr>
              <a:t>SO</a:t>
            </a:r>
            <a:r>
              <a:rPr lang="en-US" sz="2800" baseline="-25000">
                <a:sym typeface="Wingdings" panose="05000000000000000000" pitchFamily="2" charset="2"/>
              </a:rPr>
              <a:t>3</a:t>
            </a:r>
            <a:r>
              <a:rPr lang="en-US" sz="2800">
                <a:sym typeface="Wingdings" panose="05000000000000000000" pitchFamily="2" charset="2"/>
              </a:rPr>
              <a:t>  +  OH</a:t>
            </a:r>
            <a:r>
              <a:rPr lang="en-US" sz="2800" baseline="30000">
                <a:sym typeface="Wingdings" panose="05000000000000000000" pitchFamily="2" charset="2"/>
              </a:rPr>
              <a:t>-</a:t>
            </a:r>
            <a:endParaRPr lang="en-US" sz="280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endParaRPr lang="en-US" sz="180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K</a:t>
            </a:r>
            <a:r>
              <a:rPr lang="en-US" sz="2800" baseline="-25000">
                <a:sym typeface="Wingdings" panose="05000000000000000000" pitchFamily="2" charset="2"/>
              </a:rPr>
              <a:t>b</a:t>
            </a:r>
            <a:r>
              <a:rPr lang="en-US" sz="2800">
                <a:sym typeface="Wingdings" panose="05000000000000000000" pitchFamily="2" charset="2"/>
              </a:rPr>
              <a:t> = </a:t>
            </a:r>
            <a:endParaRPr lang="en-US" sz="2800" baseline="-2500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None/>
            </a:pPr>
            <a:endParaRPr lang="en-US" sz="2800" baseline="3000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073400" y="4800600"/>
          <a:ext cx="27178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4" imgW="2717640" imgH="1269720" progId="Equation.3">
                  <p:embed/>
                </p:oleObj>
              </mc:Choice>
              <mc:Fallback>
                <p:oleObj name="Equation" r:id="rId4" imgW="2717640" imgH="1269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4800600"/>
                        <a:ext cx="27178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1524000" y="4800600"/>
            <a:ext cx="52578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" y="2057400"/>
            <a:ext cx="8802688" cy="4114800"/>
          </a:xfrm>
        </p:spPr>
        <p:txBody>
          <a:bodyPr/>
          <a:lstStyle/>
          <a:p>
            <a:r>
              <a:rPr lang="en-CA" dirty="0" smtClean="0"/>
              <a:t>1.</a:t>
            </a:r>
            <a:r>
              <a:rPr lang="en-CA" dirty="0"/>
              <a:t>	A 0.80 </a:t>
            </a:r>
            <a:r>
              <a:rPr lang="en-CA" dirty="0" err="1"/>
              <a:t>mol</a:t>
            </a:r>
            <a:r>
              <a:rPr lang="en-CA" dirty="0"/>
              <a:t>/L solution of an unknown acid, HX(</a:t>
            </a:r>
            <a:r>
              <a:rPr lang="en-CA" dirty="0" err="1"/>
              <a:t>aq</a:t>
            </a:r>
            <a:r>
              <a:rPr lang="en-CA" dirty="0"/>
              <a:t>), has a pH of 3.75.</a:t>
            </a:r>
            <a:endParaRPr lang="en-US" dirty="0"/>
          </a:p>
          <a:p>
            <a:r>
              <a:rPr lang="en-CA" dirty="0"/>
              <a:t>(a)	Calculate the percent reaction</a:t>
            </a:r>
            <a:r>
              <a:rPr lang="en-CA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CA" dirty="0"/>
              <a:t>(b)	Calculate the acid ionization constant</a:t>
            </a:r>
            <a:r>
              <a:rPr lang="en-CA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17713"/>
            <a:ext cx="8878888" cy="1639887"/>
          </a:xfrm>
        </p:spPr>
        <p:txBody>
          <a:bodyPr/>
          <a:lstStyle/>
          <a:p>
            <a:r>
              <a:rPr lang="en-CA" dirty="0"/>
              <a:t>2</a:t>
            </a:r>
            <a:r>
              <a:rPr lang="en-CA" dirty="0" smtClean="0"/>
              <a:t>.	Calculate the pH of a solution containing 0.25 </a:t>
            </a:r>
            <a:r>
              <a:rPr lang="en-CA" dirty="0" err="1" smtClean="0"/>
              <a:t>mol</a:t>
            </a:r>
            <a:r>
              <a:rPr lang="en-CA" dirty="0" smtClean="0"/>
              <a:t>/L of an acid with an acid ionization constant of 3.2 × 10</a:t>
            </a:r>
            <a:r>
              <a:rPr lang="en-CA" baseline="30000" dirty="0" smtClean="0"/>
              <a:t>-6</a:t>
            </a:r>
            <a:r>
              <a:rPr lang="en-CA" dirty="0" smtClean="0"/>
              <a:t> </a:t>
            </a:r>
            <a:r>
              <a:rPr lang="en-CA" dirty="0" err="1" smtClean="0"/>
              <a:t>mol</a:t>
            </a:r>
            <a:r>
              <a:rPr lang="en-CA" dirty="0" smtClean="0"/>
              <a:t>/L.</a:t>
            </a:r>
            <a:r>
              <a:rPr lang="en-CA" b="1" dirty="0" smtClean="0"/>
              <a:t>	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230688"/>
          </a:xfrm>
        </p:spPr>
        <p:txBody>
          <a:bodyPr/>
          <a:lstStyle/>
          <a:p>
            <a:pPr lvl="0"/>
            <a:r>
              <a:rPr lang="en-US" sz="3600" dirty="0"/>
              <a:t>Acid Base Strength and Equilibrium Law</a:t>
            </a:r>
          </a:p>
          <a:p>
            <a:pPr lvl="0"/>
            <a:r>
              <a:rPr lang="en-US" sz="3600" dirty="0" err="1"/>
              <a:t>K</a:t>
            </a:r>
            <a:r>
              <a:rPr lang="en-US" sz="3600" baseline="-25000" dirty="0" err="1"/>
              <a:t>a</a:t>
            </a:r>
            <a:endParaRPr lang="en-US" sz="3600" dirty="0"/>
          </a:p>
          <a:p>
            <a:pPr lvl="1"/>
            <a:r>
              <a:rPr lang="en-US" sz="3200" dirty="0"/>
              <a:t>P. 743 # 1, 2, 4-6</a:t>
            </a:r>
          </a:p>
          <a:p>
            <a:pPr lvl="0"/>
            <a:r>
              <a:rPr lang="en-US" sz="3600" dirty="0"/>
              <a:t>K</a:t>
            </a:r>
            <a:r>
              <a:rPr lang="en-US" sz="3600" baseline="-25000" dirty="0"/>
              <a:t>b</a:t>
            </a:r>
            <a:endParaRPr lang="en-US" sz="3600" dirty="0"/>
          </a:p>
          <a:p>
            <a:pPr lvl="1"/>
            <a:r>
              <a:rPr lang="en-US" sz="3200" dirty="0"/>
              <a:t>P. 746 # 11, 12</a:t>
            </a:r>
          </a:p>
          <a:p>
            <a:pPr lvl="1"/>
            <a:r>
              <a:rPr lang="en-US" sz="3200" dirty="0"/>
              <a:t>P. 750 # 1, 2, 5, 8, 9</a:t>
            </a:r>
          </a:p>
        </p:txBody>
      </p:sp>
    </p:spTree>
    <p:extLst>
      <p:ext uri="{BB962C8B-B14F-4D97-AF65-F5344CB8AC3E}">
        <p14:creationId xmlns:p14="http://schemas.microsoft.com/office/powerpoint/2010/main" val="37739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990</TotalTime>
  <Words>238</Words>
  <Application>Microsoft Office PowerPoint</Application>
  <PresentationFormat>On-screen Show (4:3)</PresentationFormat>
  <Paragraphs>71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Tahoma</vt:lpstr>
      <vt:lpstr>Wingdings</vt:lpstr>
      <vt:lpstr>Blends</vt:lpstr>
      <vt:lpstr>Microsoft Equation 3.0</vt:lpstr>
      <vt:lpstr>Acid Strength</vt:lpstr>
      <vt:lpstr>Practice Problems</vt:lpstr>
      <vt:lpstr>One More Practice Problem</vt:lpstr>
      <vt:lpstr>Base Strength</vt:lpstr>
      <vt:lpstr>Practice Problems</vt:lpstr>
      <vt:lpstr>One More Practice Problem</vt:lpstr>
      <vt:lpstr>Practice</vt:lpstr>
      <vt:lpstr>Practice</vt:lpstr>
      <vt:lpstr>Homework</vt:lpstr>
      <vt:lpstr>Buffers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/ Bases</dc:title>
  <dc:creator>Standring, Daniel</dc:creator>
  <cp:lastModifiedBy>Standring, Daniel</cp:lastModifiedBy>
  <cp:revision>28</cp:revision>
  <dcterms:created xsi:type="dcterms:W3CDTF">2005-05-25T16:48:50Z</dcterms:created>
  <dcterms:modified xsi:type="dcterms:W3CDTF">2013-05-21T19:22:28Z</dcterms:modified>
</cp:coreProperties>
</file>