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</p:sldMasterIdLst>
  <p:sldIdLst>
    <p:sldId id="256" r:id="rId2"/>
    <p:sldId id="342" r:id="rId3"/>
    <p:sldId id="310" r:id="rId4"/>
    <p:sldId id="319" r:id="rId5"/>
    <p:sldId id="312" r:id="rId6"/>
    <p:sldId id="313" r:id="rId7"/>
    <p:sldId id="314" r:id="rId8"/>
    <p:sldId id="339" r:id="rId9"/>
    <p:sldId id="315" r:id="rId10"/>
    <p:sldId id="316" r:id="rId11"/>
    <p:sldId id="317" r:id="rId12"/>
    <p:sldId id="318" r:id="rId13"/>
    <p:sldId id="320" r:id="rId14"/>
    <p:sldId id="340" r:id="rId15"/>
    <p:sldId id="321" r:id="rId16"/>
    <p:sldId id="323" r:id="rId17"/>
    <p:sldId id="325" r:id="rId18"/>
    <p:sldId id="341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D445-2B45-4807-B68D-C84379BDAC8F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C436-4374-43E3-8257-70027D3A1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7734-60D5-4DAC-B2E4-0591425C3AEE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673A-C952-40E5-85CD-89D7DE67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C3A6-E37D-4B6F-8B53-96062E445B76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A721-B2F9-4547-B447-65D165D9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643D-AEE0-461E-B4CE-934C1AF1AA13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5886-38AC-4681-B805-D344DE69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DBCF-7964-4C22-84A1-0A2BBA1D5B49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3E40-E7E4-4378-BEC2-2624A5C5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4275-7469-4851-AF33-724DBB03089A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F19A-46CD-41F9-8503-471FCC8D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6579-C4CB-496F-98EF-A8DEEB77EC04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4F3E-C0E2-4641-8194-E9776D3A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F496-A5A8-4B14-99CC-FA542A42404C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E9B-D54E-47B4-B921-6073B86AA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5C10-75FD-4657-89EE-F6E6AE6C3589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CE5E-C474-49B5-86C8-476A122F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07C0-6203-4308-8BA5-CC09D5663BDE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7213-1165-4C6D-A60C-3C132A3B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66B6-8DB3-4BDF-85DD-DC7D2A0F7A63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AD6-78E0-4F78-9354-0E86A40A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0A5A06-E24D-4A24-8A28-E4C39D4A660E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9ACFA8-C93A-455B-9552-755C9535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92" r:id="rId2"/>
    <p:sldLayoutId id="2147484201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202" r:id="rId9"/>
    <p:sldLayoutId id="2147484198" r:id="rId10"/>
    <p:sldLayoutId id="2147484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awrencekok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wx.prenhall.com/bookbind/pubbooks/hillchem3/medialib/media_portfolio/15.html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ps.prenhall.com/wps/media/objects/3312/3392119/blb160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609600" y="5791200"/>
            <a:ext cx="3810000" cy="609600"/>
          </a:xfrm>
        </p:spPr>
        <p:txBody>
          <a:bodyPr/>
          <a:lstStyle/>
          <a:p>
            <a:pPr marR="0" eaLnBrk="1" hangingPunct="1"/>
            <a:r>
              <a:rPr lang="en-US" sz="2000" smtClean="0">
                <a:hlinkClick r:id="rId2"/>
              </a:rPr>
              <a:t>http://lawrencekok.blogspot.com</a:t>
            </a:r>
            <a:endParaRPr lang="en-US" sz="2000" smtClean="0"/>
          </a:p>
        </p:txBody>
      </p:sp>
      <p:pic>
        <p:nvPicPr>
          <p:cNvPr id="5123" name="Picture 3" descr="88x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09600" y="44196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Prepared by </a:t>
            </a:r>
          </a:p>
          <a:p>
            <a:r>
              <a:rPr lang="en-US" sz="3200" i="1">
                <a:solidFill>
                  <a:schemeClr val="bg1"/>
                </a:solidFill>
              </a:rPr>
              <a:t>Lawrence Kok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81000" y="91440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Tutorial </a:t>
            </a:r>
            <a:r>
              <a:rPr lang="en-US" sz="3200" b="1" i="1" dirty="0">
                <a:solidFill>
                  <a:srgbClr val="FF0000"/>
                </a:solidFill>
              </a:rPr>
              <a:t>on </a:t>
            </a:r>
            <a:r>
              <a:rPr lang="en-US" sz="3200" b="1" i="1" dirty="0" smtClean="0">
                <a:solidFill>
                  <a:srgbClr val="FF0000"/>
                </a:solidFill>
              </a:rPr>
              <a:t>Titration curve for acids bases and indicators used for titration .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77215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 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19600"/>
            <a:ext cx="2352675" cy="15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648200"/>
            <a:ext cx="876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cid 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343400"/>
            <a:ext cx="3048000" cy="2048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22860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0386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24ml, pH 7.7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8862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Calculation for pH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724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0" y="53340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86000" y="43434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5791200"/>
            <a:ext cx="2164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rgbClr val="FF0000"/>
                </a:solidFill>
              </a:rPr>
              <a:t> 1ml acid left after titration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577215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 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91000"/>
            <a:ext cx="2352675" cy="15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8763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419600"/>
            <a:ext cx="8382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2359" y="5334000"/>
            <a:ext cx="39789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Basic salt due to salt hydrolysis 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CH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b="1" i="1" dirty="0" smtClean="0">
                <a:solidFill>
                  <a:srgbClr val="FF0000"/>
                </a:solidFill>
              </a:rPr>
              <a:t>COONa → CH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b="1" i="1" dirty="0" smtClean="0">
                <a:solidFill>
                  <a:srgbClr val="FF0000"/>
                </a:solidFill>
              </a:rPr>
              <a:t>COO</a:t>
            </a:r>
            <a:r>
              <a:rPr lang="en-US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 + Na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CH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b="1" i="1" dirty="0" smtClean="0">
                <a:solidFill>
                  <a:srgbClr val="FF0000"/>
                </a:solidFill>
              </a:rPr>
              <a:t>COO- is weak conjugate base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 pH = 9.0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038601"/>
            <a:ext cx="35052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25ml, pH 9.0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4572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86000" y="43434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9400" y="3733800"/>
            <a:ext cx="24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Equivalent point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Amt acid = Amt base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8200" y="43434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00" y="4572000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  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400" b="1" i="1" dirty="0" smtClean="0">
                <a:solidFill>
                  <a:srgbClr val="FF0000"/>
                </a:solidFill>
              </a:rPr>
              <a:t> acid left is 0ml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(Neutralization point)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577215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 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21907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724400"/>
            <a:ext cx="876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cid 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399" y="4419600"/>
            <a:ext cx="317442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00800" y="4114800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Calculation for pH of base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860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9624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26ml, pH 11.3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800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362200" y="42672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4419600"/>
            <a:ext cx="2297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1ml of base left after titration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81600" y="4267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1"/>
            <a:ext cx="5334000" cy="3276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4267200"/>
            <a:ext cx="7924801" cy="2538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25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Buffer region calculation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066800"/>
            <a:ext cx="2771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Buffer region occurs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At half equivalent point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Amt weak acid = Amt salt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is 12.5ml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 pH =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pKa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770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Titration Strong Acid + Weak Base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5486400" cy="3043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22705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= 0ml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 = -log (H+)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 = -log (0.100)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 = 1</a:t>
            </a:r>
          </a:p>
        </p:txBody>
      </p:sp>
      <p:pic>
        <p:nvPicPr>
          <p:cNvPr id="5" name="Picture 4" descr="acid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657600"/>
            <a:ext cx="5334000" cy="3028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381000"/>
            <a:ext cx="2286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34290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3733800"/>
            <a:ext cx="2286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91000"/>
            <a:ext cx="238437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= 24ml</a:t>
            </a:r>
          </a:p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of acid left is 1ml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-log (H+)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- log (0.002)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2.7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8200" y="1905000"/>
            <a:ext cx="548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5000" y="5410200"/>
            <a:ext cx="3048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5943600" cy="320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:\DOCUME~1\kokl\LOCALS~1\Temp\SNAGHTML2c08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914400"/>
            <a:ext cx="904875" cy="676276"/>
          </a:xfrm>
          <a:prstGeom prst="rect">
            <a:avLst/>
          </a:prstGeom>
          <a:noFill/>
        </p:spPr>
      </p:pic>
      <p:pic>
        <p:nvPicPr>
          <p:cNvPr id="3076" name="Picture 4" descr="C:\DOCUME~1\kokl\LOCALS~1\Temp\SNAGHTML2c3d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14400"/>
            <a:ext cx="895350" cy="714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33400"/>
            <a:ext cx="2384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= 25ml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962400"/>
            <a:ext cx="22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81000"/>
            <a:ext cx="22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038600"/>
            <a:ext cx="2442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= 26ml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acids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843570"/>
            <a:ext cx="5510193" cy="28620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3505200" y="3657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3800" y="1066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9" name="Picture 8" descr="C:\DOCUME~1\kokl\LOCALS~1\Temp\SNAGHTML2b428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343400"/>
            <a:ext cx="904875" cy="676276"/>
          </a:xfrm>
          <a:prstGeom prst="rect">
            <a:avLst/>
          </a:prstGeom>
          <a:noFill/>
        </p:spPr>
      </p:pic>
      <p:pic>
        <p:nvPicPr>
          <p:cNvPr id="20" name="Picture 10" descr="C:\DOCUME~1\kokl\LOCALS~1\Temp\SNAGHTML2b9e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895350" cy="7143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0" y="4572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1676400"/>
            <a:ext cx="2895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Equivalent point is reached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Amt acid = Amt base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Salt is NH</a:t>
            </a:r>
            <a:r>
              <a:rPr lang="en-US" sz="1050" b="1" i="1" dirty="0" smtClean="0">
                <a:solidFill>
                  <a:srgbClr val="FF0000"/>
                </a:solidFill>
              </a:rPr>
              <a:t>4</a:t>
            </a:r>
            <a:r>
              <a:rPr lang="en-US" sz="1600" b="1" i="1" dirty="0" smtClean="0">
                <a:solidFill>
                  <a:srgbClr val="FF0000"/>
                </a:solidFill>
              </a:rPr>
              <a:t>CI (weak acid)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Acidic salt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5.3 due to hydrolysis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105400"/>
            <a:ext cx="2362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of base left = 1ml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-log (H+)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-log (10-7)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 = 7</a:t>
            </a:r>
          </a:p>
          <a:p>
            <a:endParaRPr lang="en-US" sz="1600" b="1" i="1" dirty="0" smtClean="0">
              <a:solidFill>
                <a:srgbClr val="FF0000"/>
              </a:solidFill>
            </a:endParaRP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362200" y="2514600"/>
            <a:ext cx="3810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52600" y="5181600"/>
            <a:ext cx="3429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1"/>
            <a:ext cx="43434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s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8382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85800"/>
            <a:ext cx="285873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Buffer region occurs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At half equivalent point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Amt Weak base = Amt salt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600" b="1" i="1" dirty="0" smtClean="0">
                <a:solidFill>
                  <a:srgbClr val="FF0000"/>
                </a:solidFill>
              </a:rPr>
              <a:t> base added is 50ml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pOH</a:t>
            </a:r>
            <a:r>
              <a:rPr lang="en-US" sz="1600" b="1" i="1" dirty="0" smtClean="0">
                <a:solidFill>
                  <a:srgbClr val="FF0000"/>
                </a:solidFill>
              </a:rPr>
              <a:t> =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</a:t>
            </a:r>
            <a:r>
              <a:rPr lang="en-US" sz="1100" b="1" i="1" dirty="0" err="1" smtClean="0">
                <a:solidFill>
                  <a:srgbClr val="FF0000"/>
                </a:solidFill>
              </a:rPr>
              <a:t>b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38600" y="9144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276600"/>
            <a:ext cx="22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Buffer region calculation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19400"/>
            <a:ext cx="741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Titration Weak Acid + Weak Base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495800" cy="3806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419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143000"/>
            <a:ext cx="4163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No sharp rise in pH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pH changes gradually over a range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No inflexion point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86000" y="1371600"/>
            <a:ext cx="2667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438400"/>
            <a:ext cx="7119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Titration Strong Acid + Strong Base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s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68580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Conclusion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197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Indicators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cids bas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87" y="1109662"/>
            <a:ext cx="7591425" cy="463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6295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Taken from:</a:t>
            </a:r>
            <a:r>
              <a:rPr lang="en-US" sz="1000" b="1" i="1" dirty="0" smtClean="0">
                <a:solidFill>
                  <a:srgbClr val="FF0000"/>
                </a:solidFill>
                <a:hlinkClick r:id="rId3"/>
              </a:rPr>
              <a:t> http://cwx.prenhall.com/bookbind/pubbooks/hillchem3/medialib/media_portfolio/15.html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85800"/>
            <a:ext cx="578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Suitable indicators must be chosen for different titrations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95600"/>
            <a:ext cx="5221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Taken from:</a:t>
            </a:r>
            <a:r>
              <a:rPr lang="en-US" sz="1000" b="1" i="1" dirty="0" smtClean="0">
                <a:solidFill>
                  <a:srgbClr val="FF0000"/>
                </a:solidFill>
                <a:hlinkClick r:id="rId2"/>
              </a:rPr>
              <a:t> http://wps.prenhall.com/wps/media/objects/3312/3392119/blb1604.html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cids bas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04800"/>
            <a:ext cx="54102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indicator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5181600" cy="3371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1" y="15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Indicators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276600"/>
            <a:ext cx="3902030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Indicators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smtClean="0">
                <a:solidFill>
                  <a:srgbClr val="002060"/>
                </a:solidFill>
              </a:rPr>
              <a:t>Weak acids with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pKa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 Molecule (</a:t>
            </a:r>
            <a:r>
              <a:rPr lang="en-US" sz="1400" b="1" i="1" dirty="0" err="1" smtClean="0">
                <a:solidFill>
                  <a:srgbClr val="002060"/>
                </a:solidFill>
              </a:rPr>
              <a:t>HIn</a:t>
            </a:r>
            <a:r>
              <a:rPr lang="en-US" sz="1400" b="1" i="1" dirty="0" smtClean="0">
                <a:solidFill>
                  <a:srgbClr val="002060"/>
                </a:solidFill>
              </a:rPr>
              <a:t>) and ions (In-) form has two </a:t>
            </a:r>
          </a:p>
          <a:p>
            <a:r>
              <a:rPr lang="en-US" sz="1400" b="1" i="1" dirty="0" smtClean="0">
                <a:solidFill>
                  <a:srgbClr val="002060"/>
                </a:solidFill>
              </a:rPr>
              <a:t>  diff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colours</a:t>
            </a:r>
            <a:r>
              <a:rPr lang="en-US" sz="1400" b="1" i="1" dirty="0" smtClean="0">
                <a:solidFill>
                  <a:srgbClr val="002060"/>
                </a:solidFill>
              </a:rPr>
              <a:t> in diff medium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Hin</a:t>
            </a:r>
            <a:r>
              <a:rPr lang="en-US" sz="1600" b="1" i="1" dirty="0" smtClean="0">
                <a:solidFill>
                  <a:srgbClr val="002060"/>
                </a:solidFill>
              </a:rPr>
              <a:t> is </a:t>
            </a:r>
            <a:r>
              <a:rPr lang="en-US" sz="1600" b="1" i="1" dirty="0" smtClean="0">
                <a:solidFill>
                  <a:srgbClr val="FF0000"/>
                </a:solidFill>
              </a:rPr>
              <a:t>RED</a:t>
            </a:r>
            <a:r>
              <a:rPr lang="en-US" sz="1600" b="1" i="1" dirty="0" smtClean="0">
                <a:solidFill>
                  <a:srgbClr val="002060"/>
                </a:solidFill>
              </a:rPr>
              <a:t>, In- is </a:t>
            </a:r>
            <a:r>
              <a:rPr lang="en-US" sz="1600" b="1" i="1" dirty="0" smtClean="0">
                <a:solidFill>
                  <a:srgbClr val="00B0F0"/>
                </a:solidFill>
              </a:rPr>
              <a:t>BLUE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 Acid, shift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equi</a:t>
            </a:r>
            <a:r>
              <a:rPr lang="en-US" sz="1400" b="1" i="1" dirty="0" smtClean="0">
                <a:solidFill>
                  <a:srgbClr val="002060"/>
                </a:solidFill>
              </a:rPr>
              <a:t> to left (turn </a:t>
            </a:r>
            <a:r>
              <a:rPr lang="en-US" sz="1600" b="1" i="1" dirty="0" smtClean="0">
                <a:solidFill>
                  <a:srgbClr val="FF0000"/>
                </a:solidFill>
              </a:rPr>
              <a:t>RED</a:t>
            </a:r>
            <a:r>
              <a:rPr lang="en-US" sz="1400" b="1" i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 Base, shift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equi</a:t>
            </a:r>
            <a:r>
              <a:rPr lang="en-US" sz="1400" b="1" i="1" dirty="0" smtClean="0">
                <a:solidFill>
                  <a:srgbClr val="002060"/>
                </a:solidFill>
              </a:rPr>
              <a:t> to right (turn </a:t>
            </a:r>
            <a:r>
              <a:rPr lang="en-US" sz="1600" b="1" i="1" dirty="0" smtClean="0">
                <a:solidFill>
                  <a:srgbClr val="00B0F0"/>
                </a:solidFill>
              </a:rPr>
              <a:t>BLUE</a:t>
            </a:r>
            <a:r>
              <a:rPr lang="en-US" sz="1400" b="1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5943600" cy="5020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Indicators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Indicator start to change </a:t>
            </a:r>
            <a:r>
              <a:rPr lang="en-US" b="1" i="1" dirty="0" err="1" smtClean="0">
                <a:solidFill>
                  <a:srgbClr val="FF0000"/>
                </a:solidFill>
              </a:rPr>
              <a:t>colour</a:t>
            </a:r>
            <a:r>
              <a:rPr lang="en-US" b="1" i="1" dirty="0" smtClean="0">
                <a:solidFill>
                  <a:srgbClr val="FF0000"/>
                </a:solidFill>
              </a:rPr>
              <a:t> when pH of a solution is equal to its </a:t>
            </a:r>
            <a:r>
              <a:rPr lang="en-US" b="1" i="1" dirty="0" err="1" smtClean="0">
                <a:solidFill>
                  <a:srgbClr val="FF0000"/>
                </a:solidFill>
              </a:rPr>
              <a:t>pKa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b="1" i="1" dirty="0" err="1" smtClean="0">
                <a:solidFill>
                  <a:srgbClr val="0070C0"/>
                </a:solidFill>
              </a:rPr>
              <a:t>Colour</a:t>
            </a:r>
            <a:r>
              <a:rPr lang="en-US" b="1" i="1" dirty="0" smtClean="0">
                <a:solidFill>
                  <a:srgbClr val="0070C0"/>
                </a:solidFill>
              </a:rPr>
              <a:t> change when pH = </a:t>
            </a:r>
            <a:r>
              <a:rPr lang="en-US" b="1" i="1" dirty="0" err="1" smtClean="0">
                <a:solidFill>
                  <a:srgbClr val="0070C0"/>
                </a:solidFill>
              </a:rPr>
              <a:t>pKa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495800" cy="2447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599"/>
            <a:ext cx="8153400" cy="3280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Indicators with its </a:t>
            </a:r>
            <a:r>
              <a:rPr lang="en-US" b="1" i="1" dirty="0" err="1" smtClean="0">
                <a:solidFill>
                  <a:srgbClr val="FF0000"/>
                </a:solidFill>
              </a:rPr>
              <a:t>pKa</a:t>
            </a:r>
            <a:r>
              <a:rPr lang="en-US" b="1" i="1" dirty="0" smtClean="0">
                <a:solidFill>
                  <a:srgbClr val="FF0000"/>
                </a:solidFill>
              </a:rPr>
              <a:t> and pH range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8382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Methyl orange, changes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over pH range (3.2-4.4)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Phenolphthalein, changes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over pH range (8.2 – 10.0)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Equivalent point  -Amt acid = Amt base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 = indicator change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2438400"/>
            <a:ext cx="23622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000" y="2514600"/>
            <a:ext cx="12192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2514600"/>
            <a:ext cx="914400" cy="373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3352800" cy="461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536232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Methyl orange is chosen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914400"/>
            <a:ext cx="532229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At equivalent point, 25ml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Jump rise in pH from 3 -7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Methyl orange change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in that range. Why?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pKa</a:t>
            </a:r>
            <a:r>
              <a:rPr lang="en-US" sz="1600" b="1" i="1" dirty="0" smtClean="0">
                <a:solidFill>
                  <a:srgbClr val="FF0000"/>
                </a:solidFill>
              </a:rPr>
              <a:t> methyl orange = 3.46 fall in that pH range (3-7)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 does </a:t>
            </a:r>
            <a:r>
              <a:rPr lang="en-US" sz="1600" b="1" i="1" dirty="0" smtClean="0">
                <a:solidFill>
                  <a:srgbClr val="0070C0"/>
                </a:solidFill>
              </a:rPr>
              <a:t>coincide</a:t>
            </a:r>
            <a:r>
              <a:rPr lang="en-US" sz="1600" b="1" i="1" dirty="0" smtClean="0">
                <a:solidFill>
                  <a:srgbClr val="FF0000"/>
                </a:solidFill>
              </a:rPr>
              <a:t> with equivalent point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1200" y="2286000"/>
            <a:ext cx="76200" cy="320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" idx="0"/>
          </p:cNvCxnSpPr>
          <p:nvPr/>
        </p:nvCxnSpPr>
        <p:spPr>
          <a:xfrm>
            <a:off x="6096000" y="2286000"/>
            <a:ext cx="16656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35814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128081"/>
            <a:ext cx="5257800" cy="3501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435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Weak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339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Phenolphthalein cannot be used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6600" y="762000"/>
            <a:ext cx="557075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At equivalent point, 25ml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Jump rise in pH from 3 -7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Phenolphthalein remain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colourless</a:t>
            </a:r>
            <a:r>
              <a:rPr lang="en-US" sz="1600" b="1" i="1" dirty="0" smtClean="0">
                <a:solidFill>
                  <a:srgbClr val="FF0000"/>
                </a:solidFill>
              </a:rPr>
              <a:t>. No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change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pKa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phenolph</a:t>
            </a:r>
            <a:r>
              <a:rPr lang="en-US" sz="1600" b="1" i="1" dirty="0" smtClean="0">
                <a:solidFill>
                  <a:srgbClr val="FF0000"/>
                </a:solidFill>
              </a:rPr>
              <a:t> = 9.5, change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at pH (8.2-10)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 is 9.5 but equivalent point is from 3-7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 </a:t>
            </a:r>
            <a:r>
              <a:rPr lang="en-US" sz="1600" b="1" i="1" dirty="0" smtClean="0">
                <a:solidFill>
                  <a:srgbClr val="0070C0"/>
                </a:solidFill>
              </a:rPr>
              <a:t>DOES NOT </a:t>
            </a:r>
            <a:r>
              <a:rPr lang="en-US" sz="1600" b="1" i="1" dirty="0" smtClean="0">
                <a:solidFill>
                  <a:srgbClr val="FF0000"/>
                </a:solidFill>
              </a:rPr>
              <a:t>coincide with equivalent point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2362200"/>
            <a:ext cx="16764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3457575" cy="4914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352800"/>
            <a:ext cx="5229713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0" y="152400"/>
            <a:ext cx="4325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Phenolphthalein is chosen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762000"/>
            <a:ext cx="4251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At equivalent point, 25ml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Jump rise in pH from 7- 10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Phenolphthalein changes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pKa</a:t>
            </a:r>
            <a:r>
              <a:rPr lang="en-US" sz="1600" b="1" i="1" dirty="0" smtClean="0">
                <a:solidFill>
                  <a:srgbClr val="FF0000"/>
                </a:solidFill>
              </a:rPr>
              <a:t> = 9.5, change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at pH (8.2-10)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</a:t>
            </a:r>
            <a:r>
              <a:rPr lang="en-US" sz="1600" b="1" i="1" dirty="0" smtClean="0">
                <a:solidFill>
                  <a:srgbClr val="0070C0"/>
                </a:solidFill>
              </a:rPr>
              <a:t> coincide</a:t>
            </a:r>
            <a:r>
              <a:rPr lang="en-US" sz="1600" b="1" i="1" dirty="0" smtClean="0">
                <a:solidFill>
                  <a:srgbClr val="FF0000"/>
                </a:solidFill>
              </a:rPr>
              <a:t> with equivalent point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2133600"/>
            <a:ext cx="2133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0" y="2133600"/>
            <a:ext cx="2057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533400"/>
            <a:ext cx="31623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895600"/>
            <a:ext cx="5715001" cy="3656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4325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Methyl orange cannot be used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762000"/>
            <a:ext cx="4894289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At equivalent point, 25ml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Jump rise in pH from 7- 10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</a:rPr>
              <a:t> Methyl orange </a:t>
            </a:r>
            <a:r>
              <a:rPr lang="en-US" sz="1400" b="1" i="1" dirty="0" smtClean="0">
                <a:solidFill>
                  <a:srgbClr val="0070C0"/>
                </a:solidFill>
              </a:rPr>
              <a:t>change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colour</a:t>
            </a:r>
            <a:r>
              <a:rPr lang="en-US" sz="1400" b="1" i="1" dirty="0" smtClean="0">
                <a:solidFill>
                  <a:srgbClr val="0070C0"/>
                </a:solidFill>
              </a:rPr>
              <a:t> before </a:t>
            </a:r>
            <a:r>
              <a:rPr lang="en-US" sz="1400" b="1" i="1" dirty="0" smtClean="0">
                <a:solidFill>
                  <a:srgbClr val="FF0000"/>
                </a:solidFill>
              </a:rPr>
              <a:t>equivalent point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pKa</a:t>
            </a:r>
            <a:r>
              <a:rPr lang="en-US" sz="1400" b="1" i="1" dirty="0" smtClean="0">
                <a:solidFill>
                  <a:srgbClr val="FF0000"/>
                </a:solidFill>
              </a:rPr>
              <a:t> = 3.46, change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400" b="1" i="1" dirty="0" smtClean="0">
                <a:solidFill>
                  <a:srgbClr val="FF0000"/>
                </a:solidFill>
              </a:rPr>
              <a:t> at pH (3.2- 4.4)</a:t>
            </a:r>
          </a:p>
          <a:p>
            <a:pPr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</a:rPr>
              <a:t> End point</a:t>
            </a:r>
            <a:r>
              <a:rPr lang="en-US" sz="1400" b="1" i="1" dirty="0" smtClean="0">
                <a:solidFill>
                  <a:srgbClr val="0070C0"/>
                </a:solidFill>
              </a:rPr>
              <a:t> DOES NOT </a:t>
            </a:r>
            <a:r>
              <a:rPr lang="en-US" sz="1400" b="1" i="1" dirty="0" smtClean="0">
                <a:solidFill>
                  <a:srgbClr val="FF0000"/>
                </a:solidFill>
              </a:rPr>
              <a:t>coincide with equivalent point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1200" y="19812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2057400"/>
            <a:ext cx="15240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cators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4196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ndicator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9803" y="3505201"/>
            <a:ext cx="5174197" cy="3161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0"/>
            <a:ext cx="412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Titration  Strong acid + Strong Base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609600"/>
            <a:ext cx="4251485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At equivalent point, 25ml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Jump rise in pH from 3 - 11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Most indicators changes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pKa</a:t>
            </a:r>
            <a:r>
              <a:rPr lang="en-US" sz="1600" b="1" i="1" dirty="0" smtClean="0">
                <a:solidFill>
                  <a:srgbClr val="FF0000"/>
                </a:solidFill>
              </a:rPr>
              <a:t> of (3 -11) and changes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colour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at pH (3 – 11) can be used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 End point</a:t>
            </a:r>
            <a:r>
              <a:rPr lang="en-US" sz="1600" b="1" i="1" dirty="0" smtClean="0">
                <a:solidFill>
                  <a:srgbClr val="0070C0"/>
                </a:solidFill>
              </a:rPr>
              <a:t> coincide</a:t>
            </a:r>
            <a:r>
              <a:rPr lang="en-US" sz="1600" b="1" i="1" dirty="0" smtClean="0">
                <a:solidFill>
                  <a:srgbClr val="FF0000"/>
                </a:solidFill>
              </a:rPr>
              <a:t> with equivalent point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286000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4953000"/>
            <a:ext cx="32544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Only Methyl violet and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Thymol</a:t>
            </a:r>
            <a:r>
              <a:rPr lang="en-US" sz="1400" b="1" i="1" dirty="0" smtClean="0">
                <a:solidFill>
                  <a:srgbClr val="FF0000"/>
                </a:solidFill>
              </a:rPr>
              <a:t> Blue 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cannot be used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5257800"/>
            <a:ext cx="2362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19400" y="53340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4958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0ml,  pH is 1</a:t>
            </a:r>
          </a:p>
          <a:p>
            <a:endParaRPr lang="en-US" dirty="0"/>
          </a:p>
        </p:txBody>
      </p:sp>
      <p:pic>
        <p:nvPicPr>
          <p:cNvPr id="5" name="Picture 4" descr="aci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19600"/>
            <a:ext cx="21907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286000" y="4800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cid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572000"/>
            <a:ext cx="26860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00400" y="2743200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HCI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M = 0.100M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V = 25.00ml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cid 1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838200"/>
            <a:ext cx="6000750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304800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36376" y="3451412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419100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Calculation for pH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105400"/>
            <a:ext cx="183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400" b="1" i="1" dirty="0" smtClean="0">
                <a:solidFill>
                  <a:srgbClr val="FF0000"/>
                </a:solidFill>
              </a:rPr>
              <a:t> acid left is 25ml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0" y="48006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i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6000750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cid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67200"/>
            <a:ext cx="21907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cid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572000"/>
            <a:ext cx="2514600" cy="2031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Titration Strong Acid + Strong Base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2672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24ml,  pH is 2.7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362200" y="45720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5029200"/>
            <a:ext cx="2529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400" b="1" i="1" dirty="0" smtClean="0">
                <a:solidFill>
                  <a:srgbClr val="FF0000"/>
                </a:solidFill>
              </a:rPr>
              <a:t> acid after titration = 1ml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45720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42672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Calculation pH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6000750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cid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67200"/>
            <a:ext cx="21907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cid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648200"/>
            <a:ext cx="2362200" cy="1631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2672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25ml,  pH is 7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62200" y="4572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45720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C:\DOCUME~1\kokl\LOCALS~1\Temp\SNAGHTML236f53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810000"/>
            <a:ext cx="904875" cy="676276"/>
          </a:xfrm>
          <a:prstGeom prst="rect">
            <a:avLst/>
          </a:prstGeom>
          <a:noFill/>
        </p:spPr>
      </p:pic>
      <p:pic>
        <p:nvPicPr>
          <p:cNvPr id="14340" name="Picture 4" descr="C:\DOCUME~1\kokl\LOCALS~1\Temp\SNAGHTML23725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10000"/>
            <a:ext cx="895350" cy="7143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438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3276600"/>
            <a:ext cx="194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    </a:t>
            </a:r>
            <a:r>
              <a:rPr lang="en-US" sz="1400" b="1" i="1" dirty="0" smtClean="0">
                <a:solidFill>
                  <a:srgbClr val="0070C0"/>
                </a:solidFill>
              </a:rPr>
              <a:t>Equivalent point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Amt acid = Amt base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953000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 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Vol</a:t>
            </a:r>
            <a:r>
              <a:rPr lang="en-US" sz="1400" b="1" i="1" dirty="0" smtClean="0">
                <a:solidFill>
                  <a:srgbClr val="FF0000"/>
                </a:solidFill>
              </a:rPr>
              <a:t> acid left is 0ml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(Neutralization point)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6000750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cid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352800"/>
            <a:ext cx="2209800" cy="3295650"/>
          </a:xfrm>
          <a:prstGeom prst="rect">
            <a:avLst/>
          </a:prstGeom>
        </p:spPr>
      </p:pic>
      <p:pic>
        <p:nvPicPr>
          <p:cNvPr id="5" name="Picture 4" descr="acid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67200"/>
            <a:ext cx="21907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1910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26ml,  pH is 11.3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44958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4876800"/>
            <a:ext cx="1315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    Base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M = 0.100M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V = 1ml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72200" y="5638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00" y="5867400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1ml base left after titration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Calculation for pH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4629150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Strong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990600"/>
            <a:ext cx="41976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Titration curve for strong acid/base</a:t>
            </a: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Volume at equivalent point = 25ml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Rapid jump/rise in pH 2.7 – 11.3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Equivalent point,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 Amt acid = Amt base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pH at equivalent point = 7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Salt is neutral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70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Titration Weak Acid + Strong Base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id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943600" cy="3324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cid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67200"/>
            <a:ext cx="2352675" cy="15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cid 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0"/>
            <a:ext cx="2743200" cy="2491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800600"/>
            <a:ext cx="876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28800" y="152400"/>
            <a:ext cx="442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Titration Weak Acid + Strong 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1910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Volume base added = 0ml, pH 2.87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86000" y="44958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76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53000" y="54864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36576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Calculation for pH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943600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25ml of acid left after titration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5640</TotalTime>
  <Words>1001</Words>
  <Application>Microsoft Office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Biology 2005N Paper 3 Option H</dc:title>
  <dc:creator>Kok</dc:creator>
  <cp:lastModifiedBy>Standring, Daniel</cp:lastModifiedBy>
  <cp:revision>276</cp:revision>
  <dcterms:created xsi:type="dcterms:W3CDTF">2011-03-14T21:30:18Z</dcterms:created>
  <dcterms:modified xsi:type="dcterms:W3CDTF">2013-05-27T19:11:17Z</dcterms:modified>
</cp:coreProperties>
</file>