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4253" r:id="rId2"/>
  </p:sldMasterIdLst>
  <p:notesMasterIdLst>
    <p:notesMasterId r:id="rId15"/>
  </p:notesMasterIdLst>
  <p:handoutMasterIdLst>
    <p:handoutMasterId r:id="rId16"/>
  </p:handoutMasterIdLst>
  <p:sldIdLst>
    <p:sldId id="323" r:id="rId3"/>
    <p:sldId id="257" r:id="rId4"/>
    <p:sldId id="259" r:id="rId5"/>
    <p:sldId id="263" r:id="rId6"/>
    <p:sldId id="288" r:id="rId7"/>
    <p:sldId id="328" r:id="rId8"/>
    <p:sldId id="261" r:id="rId9"/>
    <p:sldId id="268" r:id="rId10"/>
    <p:sldId id="265" r:id="rId11"/>
    <p:sldId id="329" r:id="rId12"/>
    <p:sldId id="331" r:id="rId13"/>
    <p:sldId id="332" r:id="rId14"/>
  </p:sldIdLst>
  <p:sldSz cx="9144000" cy="6858000" type="screen4x3"/>
  <p:notesSz cx="7019925" cy="93059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50021"/>
    <a:srgbClr val="CC3300"/>
    <a:srgbClr val="DDDDDD"/>
    <a:srgbClr val="FF3300"/>
    <a:srgbClr val="CCFF33"/>
    <a:srgbClr val="3333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0" autoAdjust="0"/>
    <p:restoredTop sz="98091" autoAdjust="0"/>
  </p:normalViewPr>
  <p:slideViewPr>
    <p:cSldViewPr>
      <p:cViewPr varScale="1">
        <p:scale>
          <a:sx n="105" d="100"/>
          <a:sy n="105" d="100"/>
        </p:scale>
        <p:origin x="1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77" d="100"/>
          <a:sy n="77" d="100"/>
        </p:scale>
        <p:origin x="-2124" y="-96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A7CA8D08-09DD-46D0-B8DF-AF3C7D95A3B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F4CCE82C-6E68-4FEB-9E15-1EEBD6C9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45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333" y="0"/>
            <a:ext cx="3041968" cy="4652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993" y="4420315"/>
            <a:ext cx="5615940" cy="4187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014"/>
            <a:ext cx="3041968" cy="4652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8650F41-14F7-4C48-9B4A-3D61B413B0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927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57958" indent="-291522" eaLnBrk="0" hangingPunct="0">
              <a:defRPr sz="29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66089" indent="-233218" eaLnBrk="0" hangingPunct="0">
              <a:defRPr sz="29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32524" indent="-233218" eaLnBrk="0" hangingPunct="0">
              <a:defRPr sz="29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98959" indent="-233218" eaLnBrk="0" hangingPunct="0">
              <a:defRPr sz="29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65395" indent="-233218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3031830" indent="-233218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98266" indent="-233218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964701" indent="-233218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3EEF09-E29A-48AC-949C-3FFBEDB2F3B1}" type="slidenum">
              <a:rPr 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en-US" sz="1200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21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457200" y="60960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2400" b="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Polymers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A6E48-6E76-4EF7-A76E-2EA3769D66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36650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Polymers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DDF83-8E79-46AE-9ACE-C3DD26F655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32257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Polymers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122D1D-2C0B-4E89-A427-DAD59725ED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98313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Polymers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424D34-71C8-41A4-BF76-35B6577C30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63024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Polymers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10924-F269-433B-8DCC-171B6ECE01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12278"/>
      </p:ext>
    </p:extLst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Polymers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FAAD-6980-43B6-A7A0-9B4FE6700A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>
            <a:off x="457200" y="60960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47206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Polymers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F2D2-6F7E-49D8-BE64-D8C6AF9821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1194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Introduction to Polymers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83A18B-3CC9-4351-AFC1-639ACDCDCA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97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Polymers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D091-1B40-48F8-8940-A3C4D08F78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399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Polymers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A816-69CF-45EF-A048-459212485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4681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Polymers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359F-559A-4B2E-958B-6356A7715D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2130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Polymers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DC52E-6E1C-4A89-B1CB-800A145792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14035"/>
      </p:ext>
    </p:extLst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Polymers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E068-8E54-4D36-9CC1-F698C81E8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4317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Polymers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DA63-3768-4544-84F5-9DE935248A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4950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Polymers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875F-F86A-4FE1-8447-DC0D150451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5474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Polymers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45A7-47B8-49D4-AFDD-888C32E28F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5178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Introduction to Polymers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DA869A14-1486-43A1-B405-BC6FA7BD0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6261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Polymers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AC766-CFE4-45F3-87E7-5E098C7DF1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4959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Polymers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34FF10-3646-4E42-A5B3-680D7AA4A8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06561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Polymers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55950-1EBD-4D04-BFB4-DC9B417FB8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07526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Polymers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52F2E1-4FC5-4602-AF1F-624EC4A4B5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41628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Polymers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E0DB0-AA60-4E99-BEB0-95F9497870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7102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Polymers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54DF84-D3D3-43D2-8F0C-33F2FA0F79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59193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Polymers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9FDB3D-D14F-4C85-91DE-59787371AC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69955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  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Introduction to Polymers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A28A9C59-2EF2-4FCE-BF65-7F6E578A5F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9" name="Line 8"/>
          <p:cNvSpPr>
            <a:spLocks noChangeShapeType="1"/>
          </p:cNvSpPr>
          <p:nvPr userDrawn="1"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45" r:id="rId1"/>
    <p:sldLayoutId id="2147484228" r:id="rId2"/>
    <p:sldLayoutId id="2147484229" r:id="rId3"/>
    <p:sldLayoutId id="2147484230" r:id="rId4"/>
    <p:sldLayoutId id="2147484231" r:id="rId5"/>
    <p:sldLayoutId id="2147484232" r:id="rId6"/>
    <p:sldLayoutId id="2147484233" r:id="rId7"/>
    <p:sldLayoutId id="2147484234" r:id="rId8"/>
    <p:sldLayoutId id="2147484235" r:id="rId9"/>
    <p:sldLayoutId id="2147484236" r:id="rId10"/>
    <p:sldLayoutId id="2147484237" r:id="rId11"/>
    <p:sldLayoutId id="2147484238" r:id="rId12"/>
    <p:sldLayoutId id="2147484239" r:id="rId13"/>
  </p:sldLayoutIdLst>
  <p:transition>
    <p:dissolve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Introduction to Polymers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28A9C59-2EF2-4FCE-BF65-7F6E578A5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928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54" r:id="rId1"/>
    <p:sldLayoutId id="2147484255" r:id="rId2"/>
    <p:sldLayoutId id="2147484256" r:id="rId3"/>
    <p:sldLayoutId id="2147484257" r:id="rId4"/>
    <p:sldLayoutId id="2147484258" r:id="rId5"/>
    <p:sldLayoutId id="2147484259" r:id="rId6"/>
    <p:sldLayoutId id="2147484260" r:id="rId7"/>
    <p:sldLayoutId id="2147484261" r:id="rId8"/>
    <p:sldLayoutId id="2147484262" r:id="rId9"/>
    <p:sldLayoutId id="2147484263" r:id="rId10"/>
    <p:sldLayoutId id="2147484264" r:id="rId11"/>
  </p:sldLayoutIdLst>
  <p:transition>
    <p:dissolv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381000"/>
            <a:ext cx="6629400" cy="11318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POLYMERS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600200" y="2133600"/>
            <a:ext cx="6858000" cy="4241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POLYMERS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INTRODUCTION &amp; CLASSIFICATION OF POLYMERS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ADDITION &amp; CONDENSATION – POLYMERIZATION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             </a:t>
            </a:r>
            <a:r>
              <a:rPr lang="en-US" dirty="0" smtClean="0"/>
              <a:t>                                                                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Introduction to Polymers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115A98-A4CD-4A07-996D-605165ED26F5}" type="slidenum">
              <a:rPr lang="en-US" sz="1400">
                <a:solidFill>
                  <a:srgbClr val="FFFFFF"/>
                </a:solidFill>
              </a:rPr>
              <a:pPr eaLnBrk="1" hangingPunct="1"/>
              <a:t>1</a:t>
            </a:fld>
            <a:endParaRPr lang="en-US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i="1" dirty="0" smtClean="0">
                <a:latin typeface="Arial Black" pitchFamily="34" charset="0"/>
              </a:rPr>
              <a:t>Addition polmerization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US" dirty="0" smtClean="0"/>
              <a:t>Self addition of several bifunctional monomers to each ohter takes place by chain reaction without the elimination of any simple molecules.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lvl="1">
              <a:buFont typeface="Wingdings 2" panose="05020102010507070707" pitchFamily="18" charset="2"/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GENERAL REACTION:</a:t>
            </a:r>
          </a:p>
          <a:p>
            <a:pPr lvl="1">
              <a:buFont typeface="Wingdings 2" panose="05020102010507070707" pitchFamily="18" charset="2"/>
              <a:buNone/>
              <a:defRPr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n [CH</a:t>
            </a:r>
            <a:r>
              <a:rPr lang="en-US" sz="2800" baseline="-250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=CH] 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sym typeface="Wingdings" pitchFamily="2" charset="2"/>
              </a:rPr>
              <a:t>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 [-CH</a:t>
            </a:r>
            <a:r>
              <a:rPr lang="en-US" sz="2800" baseline="-250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-CH-]</a:t>
            </a:r>
            <a:r>
              <a:rPr lang="en-US" sz="2800" baseline="-25000" dirty="0" smtClean="0">
                <a:solidFill>
                  <a:schemeClr val="accent4">
                    <a:lumMod val="50000"/>
                  </a:schemeClr>
                </a:solidFill>
              </a:rPr>
              <a:t>n</a:t>
            </a:r>
          </a:p>
          <a:p>
            <a:pPr lvl="1">
              <a:buFont typeface="Wingdings 2" panose="05020102010507070707" pitchFamily="18" charset="2"/>
              <a:buNone/>
              <a:defRPr/>
            </a:pPr>
            <a:r>
              <a:rPr lang="en-US" sz="2800" baseline="-25000" dirty="0" smtClean="0">
                <a:solidFill>
                  <a:schemeClr val="accent4">
                    <a:lumMod val="50000"/>
                  </a:schemeClr>
                </a:solidFill>
              </a:rPr>
              <a:t>                         |                                           |</a:t>
            </a:r>
          </a:p>
          <a:p>
            <a:pPr lvl="1">
              <a:buFont typeface="Wingdings 2" panose="05020102010507070707" pitchFamily="18" charset="2"/>
              <a:buNone/>
              <a:defRPr/>
            </a:pPr>
            <a:r>
              <a:rPr lang="en-US" sz="2800" baseline="-25000" dirty="0" smtClean="0">
                <a:solidFill>
                  <a:schemeClr val="accent4">
                    <a:lumMod val="50000"/>
                  </a:schemeClr>
                </a:solidFill>
              </a:rPr>
              <a:t>                       </a:t>
            </a:r>
            <a:r>
              <a:rPr lang="en-US" sz="2400" baseline="-25000" dirty="0" smtClean="0">
                <a:solidFill>
                  <a:schemeClr val="accent4">
                    <a:lumMod val="50000"/>
                  </a:schemeClr>
                </a:solidFill>
              </a:rPr>
              <a:t>  Y                                                 </a:t>
            </a:r>
            <a:r>
              <a:rPr lang="en-US" sz="2400" baseline="-25000" dirty="0" err="1" smtClean="0">
                <a:solidFill>
                  <a:schemeClr val="accent4">
                    <a:lumMod val="50000"/>
                  </a:schemeClr>
                </a:solidFill>
              </a:rPr>
              <a:t>Y</a:t>
            </a:r>
            <a:endParaRPr lang="en-US" sz="2800" baseline="-25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1">
              <a:buFont typeface="Wingdings 2" panose="05020102010507070707" pitchFamily="18" charset="2"/>
              <a:buNone/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Where Y=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H,Ethylene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     CH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,Propylene,       	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Cl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Vinyl Chloride, </a:t>
            </a:r>
          </a:p>
          <a:p>
            <a:pPr lvl="1">
              <a:buFont typeface="Wingdings 2" panose="05020102010507070707" pitchFamily="18" charset="2"/>
              <a:buNone/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</a:rPr>
              <a:t>5,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Sterene, 		CN , Acrylonitrile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IN" dirty="0"/>
          </a:p>
        </p:txBody>
      </p:sp>
      <p:sp>
        <p:nvSpPr>
          <p:cNvPr id="2560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tx2"/>
                </a:solidFill>
              </a:rPr>
              <a:t>Introduction to Polymers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D5551E-A1D0-4BE3-B854-3EE4FAE0DE0A}" type="slidenum">
              <a:rPr lang="en-US" sz="1400">
                <a:solidFill>
                  <a:srgbClr val="FFFFFF"/>
                </a:solidFill>
              </a:rPr>
              <a:pPr eaLnBrk="1" hangingPunct="1"/>
              <a:t>10</a:t>
            </a:fld>
            <a:endParaRPr lang="en-US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i="1" dirty="0" smtClean="0"/>
              <a:t>Condensation polymerization</a:t>
            </a:r>
            <a:br>
              <a:rPr lang="en-US" sz="3200" b="1" i="1" dirty="0" smtClean="0"/>
            </a:br>
            <a:r>
              <a:rPr lang="en-US" sz="3200" b="1" i="1" dirty="0" smtClean="0"/>
              <a:t>(Including Polyesters)</a:t>
            </a:r>
            <a:endParaRPr lang="en-IN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Self addition of several </a:t>
            </a:r>
            <a:r>
              <a:rPr lang="en-US" dirty="0" err="1" smtClean="0"/>
              <a:t>bifunctional</a:t>
            </a:r>
            <a:r>
              <a:rPr lang="en-US" dirty="0" smtClean="0"/>
              <a:t> monomer to each other takes place accompanying elimination of simple </a:t>
            </a:r>
            <a:r>
              <a:rPr lang="en-US" dirty="0" err="1" smtClean="0"/>
              <a:t>molecues</a:t>
            </a:r>
            <a:r>
              <a:rPr lang="en-US" dirty="0" smtClean="0"/>
              <a:t> like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H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O,NH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&amp; HCL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General reaction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>
                <a:solidFill>
                  <a:srgbClr val="7030A0"/>
                </a:solidFill>
              </a:rPr>
              <a:t>   n[HOOC-X-COOH] + n[HO-Y-OH]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>
                <a:solidFill>
                  <a:srgbClr val="7030A0"/>
                </a:solidFill>
              </a:rPr>
              <a:t>HO-[….OC-X-COO-Y-O]</a:t>
            </a:r>
            <a:r>
              <a:rPr lang="en-US" sz="1200" dirty="0" smtClean="0">
                <a:solidFill>
                  <a:srgbClr val="7030A0"/>
                </a:solidFill>
              </a:rPr>
              <a:t>n</a:t>
            </a:r>
            <a:r>
              <a:rPr lang="en-US" dirty="0" smtClean="0">
                <a:solidFill>
                  <a:srgbClr val="7030A0"/>
                </a:solidFill>
              </a:rPr>
              <a:t>-H + (2n-1)H</a:t>
            </a:r>
            <a:r>
              <a:rPr lang="en-US" sz="1200" dirty="0" smtClean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>
                <a:solidFill>
                  <a:srgbClr val="7030A0"/>
                </a:solidFill>
              </a:rPr>
              <a:t>		</a:t>
            </a:r>
          </a:p>
          <a:p>
            <a:pPr>
              <a:buFont typeface="Wingdings" panose="05000000000000000000" pitchFamily="2" charset="2"/>
              <a:buNone/>
            </a:pPr>
            <a:endParaRPr lang="en-IN" dirty="0" smtClean="0"/>
          </a:p>
        </p:txBody>
      </p:sp>
      <p:sp>
        <p:nvSpPr>
          <p:cNvPr id="27652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Introduction to Polymers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031C1B8-52D1-4BEC-A116-DD3DDF3CB92B}" type="slidenum">
              <a:rPr lang="en-US" sz="1400">
                <a:solidFill>
                  <a:srgbClr val="FFFFFF"/>
                </a:solidFill>
              </a:rPr>
              <a:pPr eaLnBrk="1" hangingPunct="1"/>
              <a:t>11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438400" y="3733800"/>
            <a:ext cx="2133600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dirty="0" smtClean="0"/>
              <a:t>E.g..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/>
              <a:t>Terylene</a:t>
            </a:r>
            <a:r>
              <a:rPr lang="en-US" dirty="0" smtClean="0"/>
              <a:t> is obtained by condensing </a:t>
            </a:r>
            <a:r>
              <a:rPr lang="en-US" dirty="0" err="1" smtClean="0"/>
              <a:t>terpthalic</a:t>
            </a:r>
            <a:r>
              <a:rPr lang="en-US" dirty="0" smtClean="0"/>
              <a:t> acid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[HOOC-C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H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-COOH]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with</a:t>
            </a:r>
          </a:p>
          <a:p>
            <a:pPr marL="0" indent="0">
              <a:buNone/>
            </a:pPr>
            <a:r>
              <a:rPr lang="en-US" dirty="0" smtClean="0"/>
              <a:t>ethylene glycol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[HO-C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H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-OH]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Nylon is made by the condensation of </a:t>
            </a:r>
            <a:r>
              <a:rPr lang="en-US" dirty="0" err="1" smtClean="0"/>
              <a:t>adipic</a:t>
            </a:r>
            <a:r>
              <a:rPr lang="en-US" dirty="0" smtClean="0"/>
              <a:t> acid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[HOOC-(CH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-COOH] </a:t>
            </a:r>
            <a:r>
              <a:rPr lang="en-US" dirty="0" smtClean="0"/>
              <a:t>with</a:t>
            </a:r>
          </a:p>
          <a:p>
            <a:pPr marL="0" indent="0">
              <a:buNone/>
            </a:pPr>
            <a:r>
              <a:rPr lang="en-US" dirty="0" err="1" smtClean="0"/>
              <a:t>hexamethylene</a:t>
            </a:r>
            <a:r>
              <a:rPr lang="en-US" dirty="0" smtClean="0"/>
              <a:t> </a:t>
            </a:r>
            <a:r>
              <a:rPr lang="en-US" dirty="0" err="1" smtClean="0"/>
              <a:t>diamine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[NH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-(CH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-NH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]</a:t>
            </a:r>
            <a:endParaRPr lang="en-IN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IN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Introduction to Polymers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59BF87E-8597-4161-A05E-B0931E458E76}" type="slidenum">
              <a:rPr lang="en-US" sz="1400">
                <a:solidFill>
                  <a:srgbClr val="FFFFFF"/>
                </a:solidFill>
              </a:rPr>
              <a:pPr eaLnBrk="1" hangingPunct="1"/>
              <a:t>12</a:t>
            </a:fld>
            <a:endParaRPr lang="en-US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What are polymers, monomers and    </a:t>
            </a:r>
            <a:br>
              <a:rPr lang="en-US" dirty="0"/>
            </a:br>
            <a:r>
              <a:rPr lang="en-US" dirty="0"/>
              <a:t>polymerizations?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15572" y="1981200"/>
            <a:ext cx="8229600" cy="175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i="1" dirty="0" smtClean="0">
                <a:solidFill>
                  <a:srgbClr val="FFFF00"/>
                </a:solidFill>
              </a:rPr>
              <a:t>Polymers</a:t>
            </a:r>
            <a:r>
              <a:rPr lang="en-US" dirty="0" smtClean="0">
                <a:solidFill>
                  <a:srgbClr val="FFFF00"/>
                </a:solidFill>
              </a:rPr>
              <a:t> are macromolecules built up by the linking together of large numbers of much smaller molecules.</a:t>
            </a:r>
          </a:p>
          <a:p>
            <a:pPr eaLnBrk="1" hangingPunct="1">
              <a:buFontTx/>
              <a:buNone/>
            </a:pPr>
            <a:r>
              <a:rPr lang="en-US" i="1" dirty="0" smtClean="0">
                <a:solidFill>
                  <a:srgbClr val="FFFF00"/>
                </a:solidFill>
              </a:rPr>
              <a:t>Polymerization : The process of linking the repeating units (monomers) is termed as polymerization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1331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Introduction to Polymers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E61D480-3D75-4E56-B059-E1D3B369BFCF}" type="slidenum">
              <a:rPr lang="en-US" sz="1400">
                <a:solidFill>
                  <a:srgbClr val="FFFFFF"/>
                </a:solidFill>
              </a:rPr>
              <a:pPr eaLnBrk="1" hangingPunct="1"/>
              <a:t>2</a:t>
            </a:fld>
            <a:endParaRPr lang="en-US" sz="1400">
              <a:solidFill>
                <a:srgbClr val="FFFFFF"/>
              </a:solidFill>
            </a:endParaRPr>
          </a:p>
        </p:txBody>
      </p:sp>
      <p:pic>
        <p:nvPicPr>
          <p:cNvPr id="15367" name="Picture 7" descr="intro03"/>
          <p:cNvPicPr>
            <a:picLocks noChangeAspect="1" noChangeArrowheads="1"/>
          </p:cNvPicPr>
          <p:nvPr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4" y="3429000"/>
            <a:ext cx="8817656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29600" y="5562600"/>
            <a:ext cx="533400" cy="457200"/>
          </a:xfrm>
          <a:prstGeom prst="actionButtonForwardNext">
            <a:avLst/>
          </a:prstGeom>
          <a:solidFill>
            <a:schemeClr val="folHlink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are polymers, monomers and    </a:t>
            </a:r>
            <a:br>
              <a:rPr lang="en-US"/>
            </a:br>
            <a:r>
              <a:rPr lang="en-US"/>
              <a:t>polymerizations?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133600"/>
            <a:ext cx="8229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The</a:t>
            </a:r>
            <a:r>
              <a:rPr lang="en-US" i="1" smtClean="0"/>
              <a:t> </a:t>
            </a:r>
            <a:r>
              <a:rPr lang="en-US" smtClean="0"/>
              <a:t>small molecules which combine with each other to form polymer molecules are termed </a:t>
            </a:r>
            <a:r>
              <a:rPr lang="en-US" i="1" smtClean="0">
                <a:solidFill>
                  <a:srgbClr val="A50021"/>
                </a:solidFill>
              </a:rPr>
              <a:t>monomers</a:t>
            </a:r>
            <a:r>
              <a:rPr lang="en-US" smtClean="0"/>
              <a:t>.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Introduction to Polymers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8D41A3-85E5-4949-BF56-5AF6F8AA32D6}" type="slidenum">
              <a:rPr lang="en-US" sz="1400">
                <a:solidFill>
                  <a:srgbClr val="FFFFFF"/>
                </a:solidFill>
              </a:rPr>
              <a:pPr eaLnBrk="1" hangingPunct="1"/>
              <a:t>3</a:t>
            </a:fld>
            <a:endParaRPr lang="en-US" sz="1400">
              <a:solidFill>
                <a:srgbClr val="FFFFFF"/>
              </a:solidFill>
            </a:endParaRPr>
          </a:p>
        </p:txBody>
      </p:sp>
      <p:pic>
        <p:nvPicPr>
          <p:cNvPr id="14343" name="Picture 5" descr="intro05"/>
          <p:cNvPicPr>
            <a:picLocks noChangeAspect="1" noChangeArrowheads="1"/>
          </p:cNvPicPr>
          <p:nvPr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10" y="2133600"/>
            <a:ext cx="864594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Introduction to Polymers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6123E24-F793-432F-9E33-FC5FCA63A366}" type="slidenum">
              <a:rPr lang="en-US" sz="1400">
                <a:solidFill>
                  <a:srgbClr val="FFFFFF"/>
                </a:solidFill>
              </a:rPr>
              <a:pPr eaLnBrk="1" hangingPunct="1"/>
              <a:t>4</a:t>
            </a:fld>
            <a:endParaRPr lang="en-US" sz="1400">
              <a:solidFill>
                <a:srgbClr val="FFFFFF"/>
              </a:solidFill>
            </a:endParaRPr>
          </a:p>
        </p:txBody>
      </p:sp>
      <p:pic>
        <p:nvPicPr>
          <p:cNvPr id="15365" name="Picture 4" descr="scan0001"/>
          <p:cNvPicPr>
            <a:picLocks noChangeAspect="1" noChangeArrowheads="1"/>
          </p:cNvPicPr>
          <p:nvPr/>
        </p:nvPicPr>
        <p:blipFill>
          <a:blip r:embed="rId2">
            <a:lum bright="2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5" y="228600"/>
            <a:ext cx="8948832" cy="5855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228600"/>
            <a:ext cx="8229600" cy="13843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Building Polyethylene</a:t>
            </a:r>
            <a:endParaRPr lang="en-US" dirty="0"/>
          </a:p>
        </p:txBody>
      </p:sp>
      <p:sp>
        <p:nvSpPr>
          <p:cNvPr id="1638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1639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Introduction to Polymers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E868E59-BF0C-4AED-AFBF-99A3463A99DD}" type="slidenum">
              <a:rPr lang="en-US" sz="1400">
                <a:solidFill>
                  <a:srgbClr val="FFFFFF"/>
                </a:solidFill>
              </a:rPr>
              <a:pPr eaLnBrk="1" hangingPunct="1"/>
              <a:t>5</a:t>
            </a:fld>
            <a:endParaRPr lang="en-US" sz="1400">
              <a:solidFill>
                <a:srgbClr val="FFFFFF"/>
              </a:solidFill>
            </a:endParaRPr>
          </a:p>
        </p:txBody>
      </p:sp>
      <p:grpSp>
        <p:nvGrpSpPr>
          <p:cNvPr id="16391" name="Group 8"/>
          <p:cNvGrpSpPr>
            <a:grpSpLocks/>
          </p:cNvGrpSpPr>
          <p:nvPr/>
        </p:nvGrpSpPr>
        <p:grpSpPr bwMode="auto">
          <a:xfrm>
            <a:off x="120391" y="2693456"/>
            <a:ext cx="4752521" cy="3040790"/>
            <a:chOff x="1606" y="1423"/>
            <a:chExt cx="2366" cy="1138"/>
          </a:xfrm>
        </p:grpSpPr>
        <p:pic>
          <p:nvPicPr>
            <p:cNvPr id="16396" name="Picture 4" descr="synth01a"/>
            <p:cNvPicPr>
              <a:picLocks noChangeAspect="1" noChangeArrowheads="1"/>
            </p:cNvPicPr>
            <p:nvPr/>
          </p:nvPicPr>
          <p:blipFill>
            <a:blip r:embed="rId2">
              <a:lum bright="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6" y="1423"/>
              <a:ext cx="218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7" name="Text Box 5"/>
            <p:cNvSpPr txBox="1">
              <a:spLocks noChangeArrowheads="1"/>
            </p:cNvSpPr>
            <p:nvPr/>
          </p:nvSpPr>
          <p:spPr bwMode="auto">
            <a:xfrm>
              <a:off x="1812" y="2363"/>
              <a:ext cx="72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000000"/>
                  </a:solidFill>
                </a:rPr>
                <a:t>Ethylene</a:t>
              </a:r>
            </a:p>
          </p:txBody>
        </p:sp>
        <p:sp>
          <p:nvSpPr>
            <p:cNvPr id="16398" name="Text Box 6"/>
            <p:cNvSpPr txBox="1">
              <a:spLocks noChangeArrowheads="1"/>
            </p:cNvSpPr>
            <p:nvPr/>
          </p:nvSpPr>
          <p:spPr bwMode="auto">
            <a:xfrm>
              <a:off x="3012" y="2364"/>
              <a:ext cx="96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400" dirty="0">
                  <a:solidFill>
                    <a:srgbClr val="000000"/>
                  </a:solidFill>
                </a:rPr>
                <a:t>Polyethylene</a:t>
              </a:r>
            </a:p>
          </p:txBody>
        </p:sp>
      </p:grpSp>
      <p:pic>
        <p:nvPicPr>
          <p:cNvPr id="1639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188" y="2693456"/>
            <a:ext cx="3821603" cy="28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AutoShape 11"/>
          <p:cNvSpPr>
            <a:spLocks noChangeArrowheads="1"/>
          </p:cNvSpPr>
          <p:nvPr/>
        </p:nvSpPr>
        <p:spPr bwMode="auto">
          <a:xfrm>
            <a:off x="4411825" y="384893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Type of Polymerization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US" i="1" dirty="0" smtClean="0">
                <a:latin typeface="Agency FB" pitchFamily="34" charset="0"/>
              </a:rPr>
              <a:t>Monomers undergo polymerizaton by two types. They are: </a:t>
            </a:r>
          </a:p>
          <a:p>
            <a:pPr>
              <a:defRPr/>
            </a:pPr>
            <a:endParaRPr lang="en-US" i="1" dirty="0" smtClean="0">
              <a:latin typeface="Agency FB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latin typeface="Algerian" pitchFamily="82" charset="0"/>
              </a:rPr>
              <a:t>Addition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latin typeface="Algerian" pitchFamily="82" charset="0"/>
              </a:rPr>
              <a:t>Or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latin typeface="Algerian" pitchFamily="82" charset="0"/>
              </a:rPr>
              <a:t> Condensation</a:t>
            </a:r>
            <a:endParaRPr lang="en-IN" dirty="0" smtClean="0"/>
          </a:p>
          <a:p>
            <a:pPr>
              <a:defRPr/>
            </a:pPr>
            <a:endParaRPr lang="en-IN" dirty="0"/>
          </a:p>
        </p:txBody>
      </p:sp>
      <p:sp>
        <p:nvSpPr>
          <p:cNvPr id="2150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Introduction to Polymers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5777629-5E46-4478-B84F-FA865F7C0B58}" type="slidenum">
              <a:rPr lang="en-US" sz="1400">
                <a:solidFill>
                  <a:srgbClr val="FFFFFF"/>
                </a:solidFill>
              </a:rPr>
              <a:pPr eaLnBrk="1" hangingPunct="1"/>
              <a:t>6</a:t>
            </a:fld>
            <a:endParaRPr lang="en-US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The addition-condensation system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6419" y="2740365"/>
            <a:ext cx="8229600" cy="144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Addition polymers are those formed from monomers without the loss of a small molecule.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2532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2253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Introduction to Polymers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A4A5B4-713B-444A-8BB7-6E0DDC28F1FB}" type="slidenum">
              <a:rPr lang="en-US" sz="1400">
                <a:solidFill>
                  <a:srgbClr val="FFFFFF"/>
                </a:solidFill>
              </a:rPr>
              <a:pPr eaLnBrk="1" hangingPunct="1"/>
              <a:t>7</a:t>
            </a:fld>
            <a:endParaRPr lang="en-US" sz="1400">
              <a:solidFill>
                <a:srgbClr val="FFFFFF"/>
              </a:solidFill>
            </a:endParaRPr>
          </a:p>
        </p:txBody>
      </p:sp>
      <p:sp useBgFill="1"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04800" y="2133600"/>
            <a:ext cx="5181600" cy="519113"/>
          </a:xfrm>
          <a:prstGeom prst="rect">
            <a:avLst/>
          </a:prstGeom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What are addition polymers?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66800" y="3755378"/>
            <a:ext cx="5943600" cy="2340622"/>
            <a:chOff x="2819400" y="4572000"/>
            <a:chExt cx="3467100" cy="1076325"/>
          </a:xfrm>
        </p:grpSpPr>
        <p:pic>
          <p:nvPicPr>
            <p:cNvPr id="22535" name="Picture 6" descr="synth01a"/>
            <p:cNvPicPr>
              <a:picLocks noChangeAspect="1" noChangeArrowheads="1"/>
            </p:cNvPicPr>
            <p:nvPr/>
          </p:nvPicPr>
          <p:blipFill>
            <a:blip r:embed="rId2">
              <a:lum bright="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0" y="4572000"/>
              <a:ext cx="3467100" cy="1076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7" name="Rectangle 8"/>
            <p:cNvSpPr>
              <a:spLocks noChangeArrowheads="1"/>
            </p:cNvSpPr>
            <p:nvPr/>
          </p:nvSpPr>
          <p:spPr bwMode="auto">
            <a:xfrm>
              <a:off x="3733800" y="5334000"/>
              <a:ext cx="228600" cy="152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538" name="Rectangle 9"/>
            <p:cNvSpPr>
              <a:spLocks noChangeArrowheads="1"/>
            </p:cNvSpPr>
            <p:nvPr/>
          </p:nvSpPr>
          <p:spPr bwMode="auto">
            <a:xfrm>
              <a:off x="3810000" y="5257800"/>
              <a:ext cx="1524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539" name="Text Box 10"/>
            <p:cNvSpPr txBox="1">
              <a:spLocks noChangeArrowheads="1"/>
            </p:cNvSpPr>
            <p:nvPr/>
          </p:nvSpPr>
          <p:spPr bwMode="auto">
            <a:xfrm>
              <a:off x="3619500" y="5257800"/>
              <a:ext cx="457200" cy="297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5638800" y="5334000"/>
              <a:ext cx="2286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5562600" y="5334000"/>
              <a:ext cx="304800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542" name="Text Box 11"/>
            <p:cNvSpPr txBox="1">
              <a:spLocks noChangeArrowheads="1"/>
            </p:cNvSpPr>
            <p:nvPr/>
          </p:nvSpPr>
          <p:spPr bwMode="auto">
            <a:xfrm>
              <a:off x="5621322" y="5293694"/>
              <a:ext cx="304800" cy="268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2209800"/>
            <a:ext cx="72390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Condensation polymers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Introduction to Polymers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7AABDA-A709-4E0A-8B1D-CEE1EF88A407}" type="slidenum">
              <a:rPr lang="en-US" sz="1400">
                <a:solidFill>
                  <a:srgbClr val="FFFFFF"/>
                </a:solidFill>
              </a:rPr>
              <a:pPr eaLnBrk="1" hangingPunct="1"/>
              <a:t>8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5334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304800" y="2743200"/>
            <a:ext cx="8382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dirty="0">
                <a:latin typeface="Arial" panose="020B0604020202020204" pitchFamily="34" charset="0"/>
              </a:rPr>
              <a:t>Polymers whose repeating units are joined together by functional units such as </a:t>
            </a:r>
            <a:r>
              <a:rPr lang="en-US" dirty="0" smtClean="0">
                <a:latin typeface="Arial" panose="020B0604020202020204" pitchFamily="34" charset="0"/>
              </a:rPr>
              <a:t>an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ester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(-OCO-)</a:t>
            </a:r>
            <a:r>
              <a:rPr lang="en-US" dirty="0">
                <a:latin typeface="Arial" panose="020B0604020202020204" pitchFamily="34" charset="0"/>
              </a:rPr>
              <a:t>, amide (-NHCO-), urethane (-OCONH-), sulfide (-SO</a:t>
            </a:r>
            <a:r>
              <a:rPr lang="en-US" baseline="-25000" dirty="0">
                <a:latin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</a:rPr>
              <a:t>-) and other linkages. </a:t>
            </a:r>
          </a:p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1600" dirty="0">
              <a:latin typeface="Arial" panose="020B0604020202020204" pitchFamily="34" charset="0"/>
            </a:endParaRPr>
          </a:p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dirty="0">
                <a:latin typeface="Arial" panose="020B0604020202020204" pitchFamily="34" charset="0"/>
              </a:rPr>
              <a:t>                   -R-Z-R-Z-R-Z-R-Z-R-Z-</a:t>
            </a:r>
          </a:p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1800" dirty="0">
              <a:latin typeface="Arial" panose="020B0604020202020204" pitchFamily="34" charset="0"/>
            </a:endParaRPr>
          </a:p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000" dirty="0">
                <a:latin typeface="Arial" panose="020B0604020202020204" pitchFamily="34" charset="0"/>
              </a:rPr>
              <a:t>R is aliphatic or aromatic grouping and Z is functional unit.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304800" y="3048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l">
              <a:defRPr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Polymer Structure</a:t>
            </a:r>
            <a:b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</a:b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The addition-condensation system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67000"/>
            <a:ext cx="8229600" cy="274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The major addition polymers are those formed by polymerization of monomers containing carbon-carbon double bond; such monomers are called </a:t>
            </a:r>
            <a:r>
              <a:rPr lang="en-US" sz="2800" i="1" dirty="0" smtClean="0">
                <a:solidFill>
                  <a:srgbClr val="FF0000"/>
                </a:solidFill>
              </a:rPr>
              <a:t>vinyl monomers </a:t>
            </a:r>
            <a:r>
              <a:rPr lang="en-US" sz="2800" dirty="0" smtClean="0"/>
              <a:t>or</a:t>
            </a:r>
            <a:r>
              <a:rPr lang="en-US" sz="2800" i="1" dirty="0" smtClean="0">
                <a:solidFill>
                  <a:srgbClr val="FF0000"/>
                </a:solidFill>
              </a:rPr>
              <a:t> substituted </a:t>
            </a:r>
            <a:r>
              <a:rPr lang="en-US" sz="2800" i="1" dirty="0" err="1" smtClean="0">
                <a:solidFill>
                  <a:srgbClr val="FF0000"/>
                </a:solidFill>
              </a:rPr>
              <a:t>ethylenes</a:t>
            </a:r>
            <a:r>
              <a:rPr lang="en-US" sz="2800" dirty="0" smtClean="0"/>
              <a:t>.  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2"/>
                </a:solidFill>
              </a:rPr>
              <a:t>Introduction to Polymers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656664-D5CD-46A3-AFCC-8F696A096F61}" type="slidenum">
              <a:rPr lang="en-US" sz="1400">
                <a:solidFill>
                  <a:srgbClr val="FFFFFF"/>
                </a:solidFill>
              </a:rPr>
              <a:pPr eaLnBrk="1" hangingPunct="1"/>
              <a:t>9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04800" y="3048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l">
              <a:defRPr/>
            </a:pPr>
            <a:r>
              <a:rPr lang="en-US" sz="36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Polymer Structure</a:t>
            </a:r>
            <a:br>
              <a:rPr lang="en-US" sz="36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</a:b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</a:br>
            <a:r>
              <a:rPr lang="en-US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The addition-condensation system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4604</TotalTime>
  <Words>389</Words>
  <Application>Microsoft Office PowerPoint</Application>
  <PresentationFormat>On-screen Show (4:3)</PresentationFormat>
  <Paragraphs>97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Agency FB</vt:lpstr>
      <vt:lpstr>Algerian</vt:lpstr>
      <vt:lpstr>Arial</vt:lpstr>
      <vt:lpstr>Arial Black</vt:lpstr>
      <vt:lpstr>Corbel</vt:lpstr>
      <vt:lpstr>Tahoma</vt:lpstr>
      <vt:lpstr>Times New Roman</vt:lpstr>
      <vt:lpstr>Wingdings</vt:lpstr>
      <vt:lpstr>Wingdings 2</vt:lpstr>
      <vt:lpstr>Ocean</vt:lpstr>
      <vt:lpstr>Banded</vt:lpstr>
      <vt:lpstr>POLYMERS</vt:lpstr>
      <vt:lpstr>What are polymers, monomers and     polymerizations?</vt:lpstr>
      <vt:lpstr>What are polymers, monomers and     polymerizations?</vt:lpstr>
      <vt:lpstr>PowerPoint Presentation</vt:lpstr>
      <vt:lpstr>Building Polyethylene</vt:lpstr>
      <vt:lpstr>Type of Polymerization</vt:lpstr>
      <vt:lpstr>The addition-condensation system</vt:lpstr>
      <vt:lpstr>PowerPoint Presentation</vt:lpstr>
      <vt:lpstr>PowerPoint Presentation</vt:lpstr>
      <vt:lpstr>Addition polmerization</vt:lpstr>
      <vt:lpstr>Condensation polymerization (Including Polyesters)</vt:lpstr>
      <vt:lpstr>PowerPoint Presentation</vt:lpstr>
    </vt:vector>
  </TitlesOfParts>
  <Company>aaa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creator>Standring, Daniel</dc:creator>
  <cp:lastModifiedBy>Standring, Daniel</cp:lastModifiedBy>
  <cp:revision>481</cp:revision>
  <cp:lastPrinted>2013-02-11T20:45:18Z</cp:lastPrinted>
  <dcterms:created xsi:type="dcterms:W3CDTF">2007-02-19T05:58:10Z</dcterms:created>
  <dcterms:modified xsi:type="dcterms:W3CDTF">2013-02-11T20:45:24Z</dcterms:modified>
</cp:coreProperties>
</file>