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95"/>
  </p:notesMasterIdLst>
  <p:handoutMasterIdLst>
    <p:handoutMasterId r:id="rId96"/>
  </p:handoutMasterIdLst>
  <p:sldIdLst>
    <p:sldId id="278" r:id="rId2"/>
    <p:sldId id="349" r:id="rId3"/>
    <p:sldId id="279" r:id="rId4"/>
    <p:sldId id="280" r:id="rId5"/>
    <p:sldId id="323" r:id="rId6"/>
    <p:sldId id="281" r:id="rId7"/>
    <p:sldId id="282" r:id="rId8"/>
    <p:sldId id="283" r:id="rId9"/>
    <p:sldId id="284" r:id="rId10"/>
    <p:sldId id="392" r:id="rId11"/>
    <p:sldId id="300" r:id="rId12"/>
    <p:sldId id="393" r:id="rId13"/>
    <p:sldId id="394" r:id="rId14"/>
    <p:sldId id="303" r:id="rId15"/>
    <p:sldId id="395" r:id="rId16"/>
    <p:sldId id="396" r:id="rId17"/>
    <p:sldId id="305" r:id="rId18"/>
    <p:sldId id="397" r:id="rId19"/>
    <p:sldId id="372" r:id="rId20"/>
    <p:sldId id="398" r:id="rId21"/>
    <p:sldId id="399" r:id="rId22"/>
    <p:sldId id="400" r:id="rId23"/>
    <p:sldId id="401" r:id="rId24"/>
    <p:sldId id="402" r:id="rId25"/>
    <p:sldId id="403" r:id="rId26"/>
    <p:sldId id="404" r:id="rId27"/>
    <p:sldId id="405" r:id="rId28"/>
    <p:sldId id="380" r:id="rId29"/>
    <p:sldId id="381" r:id="rId30"/>
    <p:sldId id="382" r:id="rId31"/>
    <p:sldId id="383" r:id="rId32"/>
    <p:sldId id="384" r:id="rId33"/>
    <p:sldId id="406" r:id="rId34"/>
    <p:sldId id="407" r:id="rId35"/>
    <p:sldId id="408" r:id="rId36"/>
    <p:sldId id="351" r:id="rId37"/>
    <p:sldId id="307" r:id="rId38"/>
    <p:sldId id="308" r:id="rId39"/>
    <p:sldId id="364" r:id="rId40"/>
    <p:sldId id="310" r:id="rId41"/>
    <p:sldId id="313" r:id="rId42"/>
    <p:sldId id="365" r:id="rId43"/>
    <p:sldId id="333" r:id="rId44"/>
    <p:sldId id="366" r:id="rId45"/>
    <p:sldId id="367" r:id="rId46"/>
    <p:sldId id="368" r:id="rId47"/>
    <p:sldId id="318" r:id="rId48"/>
    <p:sldId id="369" r:id="rId49"/>
    <p:sldId id="335" r:id="rId50"/>
    <p:sldId id="370" r:id="rId51"/>
    <p:sldId id="352" r:id="rId52"/>
    <p:sldId id="354" r:id="rId53"/>
    <p:sldId id="355" r:id="rId54"/>
    <p:sldId id="356" r:id="rId55"/>
    <p:sldId id="360" r:id="rId56"/>
    <p:sldId id="361" r:id="rId57"/>
    <p:sldId id="362" r:id="rId58"/>
    <p:sldId id="363" r:id="rId59"/>
    <p:sldId id="387" r:id="rId60"/>
    <p:sldId id="375" r:id="rId61"/>
    <p:sldId id="376" r:id="rId62"/>
    <p:sldId id="377" r:id="rId63"/>
    <p:sldId id="379" r:id="rId64"/>
    <p:sldId id="378" r:id="rId65"/>
    <p:sldId id="388" r:id="rId66"/>
    <p:sldId id="385" r:id="rId67"/>
    <p:sldId id="386" r:id="rId68"/>
    <p:sldId id="257" r:id="rId69"/>
    <p:sldId id="353" r:id="rId70"/>
    <p:sldId id="258" r:id="rId71"/>
    <p:sldId id="259" r:id="rId72"/>
    <p:sldId id="272" r:id="rId73"/>
    <p:sldId id="274" r:id="rId74"/>
    <p:sldId id="275" r:id="rId75"/>
    <p:sldId id="260" r:id="rId76"/>
    <p:sldId id="261" r:id="rId77"/>
    <p:sldId id="332" r:id="rId78"/>
    <p:sldId id="277" r:id="rId79"/>
    <p:sldId id="330" r:id="rId80"/>
    <p:sldId id="262" r:id="rId81"/>
    <p:sldId id="263" r:id="rId82"/>
    <p:sldId id="264" r:id="rId83"/>
    <p:sldId id="265" r:id="rId84"/>
    <p:sldId id="266" r:id="rId85"/>
    <p:sldId id="374" r:id="rId86"/>
    <p:sldId id="267" r:id="rId87"/>
    <p:sldId id="269" r:id="rId88"/>
    <p:sldId id="270" r:id="rId89"/>
    <p:sldId id="271" r:id="rId90"/>
    <p:sldId id="301" r:id="rId91"/>
    <p:sldId id="348" r:id="rId92"/>
    <p:sldId id="389" r:id="rId93"/>
    <p:sldId id="390" r:id="rId9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1A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3" autoAdjust="0"/>
    <p:restoredTop sz="94664" autoAdjust="0"/>
  </p:normalViewPr>
  <p:slideViewPr>
    <p:cSldViewPr>
      <p:cViewPr varScale="1">
        <p:scale>
          <a:sx n="70" d="100"/>
          <a:sy n="70" d="100"/>
        </p:scale>
        <p:origin x="11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09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eborah%20Dogancay\Documents\debbie_files\Aug2009Temp\IB_new\02_atomic_structure\graph_mass_spec.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a:pPr>
            <a:r>
              <a:rPr lang="en-US" baseline="0"/>
              <a:t>Mass Spectrum of Pb</a:t>
            </a:r>
            <a:endParaRPr lang="en-US"/>
          </a:p>
        </c:rich>
      </c:tx>
      <c:overlay val="0"/>
    </c:title>
    <c:autoTitleDeleted val="0"/>
    <c:plotArea>
      <c:layout>
        <c:manualLayout>
          <c:layoutTarget val="inner"/>
          <c:xMode val="edge"/>
          <c:yMode val="edge"/>
          <c:x val="0.10656335511252583"/>
          <c:y val="0.11496600834731724"/>
          <c:w val="0.81187636119953088"/>
          <c:h val="0.75864958478550837"/>
        </c:manualLayout>
      </c:layout>
      <c:barChart>
        <c:barDir val="col"/>
        <c:grouping val="clustered"/>
        <c:varyColors val="0"/>
        <c:ser>
          <c:idx val="0"/>
          <c:order val="0"/>
          <c:spPr>
            <a:solidFill>
              <a:schemeClr val="tx1">
                <a:lumMod val="75000"/>
                <a:lumOff val="25000"/>
              </a:schemeClr>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Sheet1!$A$1:$A$7</c:f>
              <c:strCache>
                <c:ptCount val="7"/>
                <c:pt idx="0">
                  <c:v>203</c:v>
                </c:pt>
                <c:pt idx="1">
                  <c:v>204</c:v>
                </c:pt>
                <c:pt idx="2">
                  <c:v>205</c:v>
                </c:pt>
                <c:pt idx="3">
                  <c:v>206</c:v>
                </c:pt>
                <c:pt idx="4">
                  <c:v>207</c:v>
                </c:pt>
                <c:pt idx="5">
                  <c:v>208</c:v>
                </c:pt>
                <c:pt idx="6">
                  <c:v>209</c:v>
                </c:pt>
              </c:strCache>
            </c:strRef>
          </c:cat>
          <c:val>
            <c:numRef>
              <c:f>Sheet1!$B$1:$B$7</c:f>
              <c:numCache>
                <c:formatCode>General</c:formatCode>
                <c:ptCount val="7"/>
                <c:pt idx="1">
                  <c:v>0.2</c:v>
                </c:pt>
                <c:pt idx="3">
                  <c:v>2.4</c:v>
                </c:pt>
                <c:pt idx="4">
                  <c:v>2.2000000000000002</c:v>
                </c:pt>
                <c:pt idx="5">
                  <c:v>5.2</c:v>
                </c:pt>
              </c:numCache>
            </c:numRef>
          </c:val>
          <c:extLst>
            <c:ext xmlns:c16="http://schemas.microsoft.com/office/drawing/2014/chart" uri="{C3380CC4-5D6E-409C-BE32-E72D297353CC}">
              <c16:uniqueId val="{00000000-FEDE-4409-ABFD-7E26BE9DD321}"/>
            </c:ext>
          </c:extLst>
        </c:ser>
        <c:dLbls>
          <c:showLegendKey val="0"/>
          <c:showVal val="0"/>
          <c:showCatName val="0"/>
          <c:showSerName val="0"/>
          <c:showPercent val="0"/>
          <c:showBubbleSize val="0"/>
        </c:dLbls>
        <c:gapWidth val="500"/>
        <c:axId val="432758304"/>
        <c:axId val="432769672"/>
      </c:barChart>
      <c:catAx>
        <c:axId val="432758304"/>
        <c:scaling>
          <c:orientation val="minMax"/>
        </c:scaling>
        <c:delete val="0"/>
        <c:axPos val="b"/>
        <c:title>
          <c:tx>
            <c:rich>
              <a:bodyPr/>
              <a:lstStyle/>
              <a:p>
                <a:pPr>
                  <a:defRPr/>
                </a:pPr>
                <a:r>
                  <a:rPr lang="en-US"/>
                  <a:t>mass/charge</a:t>
                </a:r>
              </a:p>
            </c:rich>
          </c:tx>
          <c:overlay val="0"/>
        </c:title>
        <c:numFmt formatCode="General" sourceLinked="0"/>
        <c:majorTickMark val="out"/>
        <c:minorTickMark val="none"/>
        <c:tickLblPos val="nextTo"/>
        <c:crossAx val="432769672"/>
        <c:crosses val="autoZero"/>
        <c:auto val="1"/>
        <c:lblAlgn val="ctr"/>
        <c:lblOffset val="100"/>
        <c:noMultiLvlLbl val="0"/>
      </c:catAx>
      <c:valAx>
        <c:axId val="432769672"/>
        <c:scaling>
          <c:orientation val="minMax"/>
        </c:scaling>
        <c:delete val="0"/>
        <c:axPos val="l"/>
        <c:title>
          <c:tx>
            <c:rich>
              <a:bodyPr rot="-5400000" vert="horz"/>
              <a:lstStyle/>
              <a:p>
                <a:pPr>
                  <a:defRPr/>
                </a:pPr>
                <a:r>
                  <a:rPr lang="en-US"/>
                  <a:t>relative abundance</a:t>
                </a:r>
              </a:p>
            </c:rich>
          </c:tx>
          <c:overlay val="0"/>
        </c:title>
        <c:numFmt formatCode="General" sourceLinked="1"/>
        <c:majorTickMark val="out"/>
        <c:minorTickMark val="none"/>
        <c:tickLblPos val="nextTo"/>
        <c:crossAx val="432758304"/>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377E1A-58DD-436D-A441-E1D39C63017A}" type="datetimeFigureOut">
              <a:rPr lang="en-US" smtClean="0"/>
              <a:t>5/3/2022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87CF5F-0ABD-4F2E-AF32-E0E86430CA67}" type="slidenum">
              <a:rPr lang="en-US" smtClean="0"/>
              <a:t>‹#›</a:t>
            </a:fld>
            <a:endParaRPr lang="en-US"/>
          </a:p>
        </p:txBody>
      </p:sp>
    </p:spTree>
    <p:extLst>
      <p:ext uri="{BB962C8B-B14F-4D97-AF65-F5344CB8AC3E}">
        <p14:creationId xmlns:p14="http://schemas.microsoft.com/office/powerpoint/2010/main" val="21037621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D1B7B957-B0FE-4EAB-B54F-D9E0EBEAC73C}" type="slidenum">
              <a:rPr lang="en-US"/>
              <a:pPr>
                <a:defRPr/>
              </a:pPr>
              <a:t>‹#›</a:t>
            </a:fld>
            <a:endParaRPr lang="en-US"/>
          </a:p>
        </p:txBody>
      </p:sp>
    </p:spTree>
    <p:extLst>
      <p:ext uri="{BB962C8B-B14F-4D97-AF65-F5344CB8AC3E}">
        <p14:creationId xmlns:p14="http://schemas.microsoft.com/office/powerpoint/2010/main" val="1547827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7321989-A616-4217-9A58-A3E58E891D5C}" type="slidenum">
              <a:rPr lang="en-US" smtClean="0"/>
              <a:pPr eaLnBrk="1" hangingPunct="1"/>
              <a:t>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91699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C19DD2-6F61-4985-A5F4-3E2707D49C45}" type="slidenum">
              <a:rPr lang="en-US" smtClean="0"/>
              <a:pPr eaLnBrk="1" hangingPunct="1"/>
              <a:t>14</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658691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C19DD2-6F61-4985-A5F4-3E2707D49C45}" type="slidenum">
              <a:rPr lang="en-US" smtClean="0"/>
              <a:pPr eaLnBrk="1" hangingPunct="1"/>
              <a:t>15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1356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EC19DD2-6F61-4985-A5F4-3E2707D49C45}" type="slidenum">
              <a:rPr lang="en-US" smtClean="0"/>
              <a:pPr eaLnBrk="1" hangingPunct="1"/>
              <a:t>16</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06311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0F11196-F274-44A8-BC52-D4F8AF3EDD07}" type="slidenum">
              <a:rPr lang="en-US" smtClean="0"/>
              <a:pPr eaLnBrk="1" hangingPunct="1"/>
              <a:t>17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336508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1B7B957-B0FE-4EAB-B54F-D9E0EBEAC73C}" type="slidenum">
              <a:rPr lang="en-US" smtClean="0"/>
              <a:pPr>
                <a:defRPr/>
              </a:pPr>
              <a:t>25</a:t>
            </a:fld>
            <a:endParaRPr lang="en-US"/>
          </a:p>
        </p:txBody>
      </p:sp>
    </p:spTree>
    <p:extLst>
      <p:ext uri="{BB962C8B-B14F-4D97-AF65-F5344CB8AC3E}">
        <p14:creationId xmlns:p14="http://schemas.microsoft.com/office/powerpoint/2010/main" val="284268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9164300-4F57-4EB8-A51D-B172AE8612B6}" type="slidenum">
              <a:rPr lang="en-US" smtClean="0"/>
              <a:pPr eaLnBrk="1" hangingPunct="1"/>
              <a:t>37</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000873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0AB08B-D68F-4223-A48B-9AC42BEA5AD0}" type="slidenum">
              <a:rPr lang="en-US" smtClean="0"/>
              <a:pPr eaLnBrk="1" hangingPunct="1"/>
              <a:t>38</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5531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70AB08B-D68F-4223-A48B-9AC42BEA5AD0}" type="slidenum">
              <a:rPr lang="en-US" smtClean="0"/>
              <a:pPr eaLnBrk="1" hangingPunct="1"/>
              <a:t>39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71966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88718F8-7179-4D3B-90BA-5C5BF91F3525}" type="slidenum">
              <a:rPr lang="en-US" smtClean="0"/>
              <a:pPr eaLnBrk="1" hangingPunct="1"/>
              <a:t>40</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21184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DD181D-28A9-4DE3-A2FA-F443EF84702C}" type="slidenum">
              <a:rPr lang="en-US" smtClean="0"/>
              <a:pPr eaLnBrk="1" hangingPunct="1"/>
              <a:t>41</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4643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273281-4912-4684-876B-9D99BA8AA2D4}" type="slidenum">
              <a:rPr lang="en-US" smtClean="0"/>
              <a:pPr eaLnBrk="1" hangingPunct="1"/>
              <a:t>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037310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DD181D-28A9-4DE3-A2FA-F443EF84702C}" type="slidenum">
              <a:rPr lang="en-US" smtClean="0"/>
              <a:pPr eaLnBrk="1" hangingPunct="1"/>
              <a:t>42</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20284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DD181D-28A9-4DE3-A2FA-F443EF84702C}" type="slidenum">
              <a:rPr lang="en-US" smtClean="0"/>
              <a:pPr eaLnBrk="1" hangingPunct="1"/>
              <a:t>44</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253274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DD181D-28A9-4DE3-A2FA-F443EF84702C}" type="slidenum">
              <a:rPr lang="en-US" smtClean="0"/>
              <a:pPr eaLnBrk="1" hangingPunct="1"/>
              <a:t>45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51445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6DD181D-28A9-4DE3-A2FA-F443EF84702C}" type="slidenum">
              <a:rPr lang="en-US" smtClean="0"/>
              <a:pPr eaLnBrk="1" hangingPunct="1"/>
              <a:t>46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5162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F9CCA71-EB50-449E-88DA-4A2878E18E52}" type="slidenum">
              <a:rPr lang="en-US" smtClean="0"/>
              <a:pPr eaLnBrk="1" hangingPunct="1"/>
              <a:t>47</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538688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D6BB546-0F25-4A07-9827-FE6059A10026}" type="slidenum">
              <a:rPr lang="en-US" smtClean="0"/>
              <a:pPr eaLnBrk="1" hangingPunct="1"/>
              <a:t>52</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08939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FB5083-70A2-4090-A8BB-F268A0F66230}" type="slidenum">
              <a:rPr lang="en-US" smtClean="0"/>
              <a:pPr eaLnBrk="1" hangingPunct="1"/>
              <a:t>53</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5529238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BDB34CF-AC9E-4DC0-9048-9153D5FEA398}" type="slidenum">
              <a:rPr lang="en-US" smtClean="0"/>
              <a:pPr eaLnBrk="1" hangingPunct="1"/>
              <a:t>54</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03429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C912DA-524B-4D56-98D0-2FC5921AC917}" type="slidenum">
              <a:rPr lang="en-US" smtClean="0"/>
              <a:pPr eaLnBrk="1" hangingPunct="1"/>
              <a:t>55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00427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FAA55D-DBE8-4B77-8116-CA082F7A339B}" type="slidenum">
              <a:rPr lang="en-US" smtClean="0"/>
              <a:pPr eaLnBrk="1" hangingPunct="1"/>
              <a:t>56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73407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EE2E9BA-09FD-46D7-A282-364033E0ED69}" type="slidenum">
              <a:rPr lang="en-US" smtClean="0"/>
              <a:pPr eaLnBrk="1" hangingPunct="1"/>
              <a:t>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38272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53DE2F3-C7C6-437D-B6F4-0AA76E3CE422}" type="slidenum">
              <a:rPr lang="en-US" smtClean="0"/>
              <a:pPr eaLnBrk="1" hangingPunct="1"/>
              <a:t>58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2182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CCAC2-FDFD-4519-8029-5A52155D9D32}" type="slidenum">
              <a:rPr lang="en-US"/>
              <a:pPr/>
              <a:t>60</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45199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F85F1A-6787-43EB-BEFA-C1863D354A25}" type="slidenum">
              <a:rPr lang="en-US"/>
              <a:pPr/>
              <a:t>61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9135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830784-E02F-4E64-873E-178A15E17E54}" type="slidenum">
              <a:rPr lang="en-US"/>
              <a:pPr/>
              <a:t>62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460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BE6D24-5A49-4D1C-9B57-DC77A4143F57}" type="slidenum">
              <a:rPr lang="en-US"/>
              <a:pPr/>
              <a:t>63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544379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FC386-9157-4F2A-BF77-17904FBD8A01}" type="slidenum">
              <a:rPr lang="en-US"/>
              <a:pPr/>
              <a:t>64</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92615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6AFB81-6A79-4757-B7D4-652CB783BAFD}" type="slidenum">
              <a:rPr lang="en-US"/>
              <a:pPr/>
              <a:t>66</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5807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9F95B10-FC66-4DF1-8AE4-A8F1F8C5FD4B}" type="slidenum">
              <a:rPr lang="en-US" smtClean="0"/>
              <a:pPr eaLnBrk="1" hangingPunct="1"/>
              <a:t>68</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9193388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81847C-BB25-4522-AFA8-E789D6D82A6F}" type="slidenum">
              <a:rPr lang="en-US" smtClean="0">
                <a:solidFill>
                  <a:prstClr val="black"/>
                </a:solidFill>
              </a:rPr>
              <a:pPr eaLnBrk="1" hangingPunct="1"/>
              <a:t>69</a:t>
            </a:fld>
            <a:endParaRPr lang="en-US">
              <a:solidFill>
                <a:prstClr val="black"/>
              </a:solidFill>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8265160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DBB397F-7E83-42EB-B8C6-7EC3DBFE6350}" type="slidenum">
              <a:rPr lang="en-US" smtClean="0"/>
              <a:pPr eaLnBrk="1" hangingPunct="1"/>
              <a:t>70</a:t>
            </a:fld>
            <a:endParaRPr lang="en-US"/>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08810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F8AA31-B651-4D3B-9BFF-FB1C28B54257}" type="slidenum">
              <a:rPr lang="en-US" smtClean="0"/>
              <a:pPr eaLnBrk="1" hangingPunct="1"/>
              <a:t>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4148407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E516BDE-C10E-44E1-90AF-17096E89A5E2}" type="slidenum">
              <a:rPr lang="en-US" smtClean="0"/>
              <a:pPr eaLnBrk="1" hangingPunct="1"/>
              <a:t>71</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867056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C30E93-6B71-4D2C-8049-3B0FE23096BC}" type="slidenum">
              <a:rPr lang="en-US" smtClean="0"/>
              <a:pPr eaLnBrk="1" hangingPunct="1"/>
              <a:t>72</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05740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317F58-2E69-46E8-8E9E-CC550E516AAF}" type="slidenum">
              <a:rPr lang="en-US" smtClean="0"/>
              <a:pPr eaLnBrk="1" hangingPunct="1"/>
              <a:t>73</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9418561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3CD1D2B-4D01-458A-A40E-5C842200BA94}" type="slidenum">
              <a:rPr lang="en-US" smtClean="0"/>
              <a:pPr eaLnBrk="1" hangingPunct="1"/>
              <a:t>74</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364024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EFE4167-08DA-46B3-BB00-FBBA4381EF02}" type="slidenum">
              <a:rPr lang="en-US" smtClean="0"/>
              <a:pPr eaLnBrk="1" hangingPunct="1"/>
              <a:t>75</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7053432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8A059F-EA62-4006-A369-2B66703A25DB}" type="slidenum">
              <a:rPr lang="en-US" smtClean="0"/>
              <a:pPr eaLnBrk="1" hangingPunct="1"/>
              <a:t>76</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156849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38AA3C-5781-48A2-8327-BA082E64342D}" type="slidenum">
              <a:rPr lang="en-US" smtClean="0"/>
              <a:pPr eaLnBrk="1" hangingPunct="1"/>
              <a:t>78</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9703658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55DAB4-26FA-4D33-B2FC-0DC4918EE869}" type="slidenum">
              <a:rPr lang="en-US" smtClean="0"/>
              <a:pPr eaLnBrk="1" hangingPunct="1"/>
              <a:t>80</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346480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EC2D70-98CC-4A1B-BB2E-6CDCEE9D15A7}" type="slidenum">
              <a:rPr lang="en-US" smtClean="0"/>
              <a:pPr eaLnBrk="1" hangingPunct="1"/>
              <a:t>81</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2403806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F78BC45-172B-46D7-B14E-D860F6772F4E}" type="slidenum">
              <a:rPr lang="en-US" smtClean="0"/>
              <a:pPr eaLnBrk="1" hangingPunct="1"/>
              <a:t>82</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264059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0183933-C278-460F-9B1A-84F1EF01E667}" type="slidenum">
              <a:rPr lang="en-US" smtClean="0"/>
              <a:pPr eaLnBrk="1" hangingPunct="1"/>
              <a:t>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08485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27EB229-ECDE-486C-B4F1-9415232429AC}" type="slidenum">
              <a:rPr lang="en-US" smtClean="0"/>
              <a:pPr eaLnBrk="1" hangingPunct="1"/>
              <a:t>83</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6441679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67225C-71CC-44DC-9678-D046077D9F07}" type="slidenum">
              <a:rPr lang="en-US" smtClean="0"/>
              <a:pPr eaLnBrk="1" hangingPunct="1"/>
              <a:t>84</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286626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67225C-71CC-44DC-9678-D046077D9F07}" type="slidenum">
              <a:rPr lang="en-US" smtClean="0"/>
              <a:pPr eaLnBrk="1" hangingPunct="1"/>
              <a:t>85</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2692799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9026E9A-52E3-4B15-A613-41081F896446}" type="slidenum">
              <a:rPr lang="en-US" smtClean="0"/>
              <a:pPr eaLnBrk="1" hangingPunct="1"/>
              <a:t>86</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41483586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A5B836-CCFF-4190-A9B2-CEEC15DA6864}" type="slidenum">
              <a:rPr lang="en-US" smtClean="0"/>
              <a:pPr eaLnBrk="1" hangingPunct="1"/>
              <a:t>87</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925075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380475F-D103-4844-9A06-DFEDA000F7F1}" type="slidenum">
              <a:rPr lang="en-US" smtClean="0"/>
              <a:pPr eaLnBrk="1" hangingPunct="1"/>
              <a:t>88</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8902686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AE22B7-D3CA-42B9-849C-89564CEABA04}" type="slidenum">
              <a:rPr lang="en-US" smtClean="0"/>
              <a:pPr eaLnBrk="1" hangingPunct="1"/>
              <a:t>89</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842068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6CC4500-88D2-464C-A470-5082CBE5065D}" type="slidenum">
              <a:rPr lang="en-US" smtClean="0"/>
              <a:pPr eaLnBrk="1" hangingPunct="1"/>
              <a:t>90</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9600387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8AE22B7-D3CA-42B9-849C-89564CEABA04}" type="slidenum">
              <a:rPr lang="en-US" smtClean="0"/>
              <a:pPr eaLnBrk="1" hangingPunct="1"/>
              <a:t>93</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123428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97BDEE1-DF6D-4BFB-9AA7-3B68FE078FB2}" type="slidenum">
              <a:rPr lang="en-US" smtClean="0"/>
              <a:pPr eaLnBrk="1" hangingPunct="1"/>
              <a:t>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140135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E7BD3FC-DBD4-42BF-BE80-8EE98F67440A}" type="slidenum">
              <a:rPr lang="en-US" smtClean="0"/>
              <a:pPr eaLnBrk="1" hangingPunct="1"/>
              <a:t>8</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51894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5419A1C-8BF3-4D2A-8742-7633A62A96DC}" type="slidenum">
              <a:rPr lang="en-US" smtClean="0"/>
              <a:pPr eaLnBrk="1" hangingPunct="1"/>
              <a:t>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42500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F07F1E-C629-48DF-AD08-97EE1C236816}" type="slidenum">
              <a:rPr lang="en-US" smtClean="0"/>
              <a:pPr eaLnBrk="1" hangingPunct="1"/>
              <a:t>11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04994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pPr lvl="0"/>
            <a:r>
              <a:rPr lang="en-US" altLang="en-US" noProof="0"/>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pPr lvl="0"/>
            <a:r>
              <a:rPr lang="en-US" altLang="en-US" noProof="0"/>
              <a:t>Click to edit Master subtitle style</a:t>
            </a:r>
          </a:p>
        </p:txBody>
      </p:sp>
      <p:sp>
        <p:nvSpPr>
          <p:cNvPr id="38" name="Rectangle 5"/>
          <p:cNvSpPr>
            <a:spLocks noGrp="1" noChangeArrowheads="1"/>
          </p:cNvSpPr>
          <p:nvPr>
            <p:ph type="dt" sz="half" idx="10"/>
          </p:nvPr>
        </p:nvSpPr>
        <p:spPr/>
        <p:txBody>
          <a:bodyPr/>
          <a:lstStyle>
            <a:lvl1pPr>
              <a:defRPr/>
            </a:lvl1pPr>
          </a:lstStyle>
          <a:p>
            <a:pPr>
              <a:defRPr/>
            </a:pPr>
            <a:endParaRPr lang="en-US" altLang="en-US"/>
          </a:p>
        </p:txBody>
      </p:sp>
      <p:sp>
        <p:nvSpPr>
          <p:cNvPr id="39" name="Rectangle 6"/>
          <p:cNvSpPr>
            <a:spLocks noGrp="1" noChangeArrowheads="1"/>
          </p:cNvSpPr>
          <p:nvPr>
            <p:ph type="ftr" sz="quarter" idx="11"/>
          </p:nvPr>
        </p:nvSpPr>
        <p:spPr/>
        <p:txBody>
          <a:bodyPr/>
          <a:lstStyle>
            <a:lvl1pPr>
              <a:defRPr/>
            </a:lvl1pPr>
          </a:lstStyle>
          <a:p>
            <a:pPr>
              <a:defRPr/>
            </a:pPr>
            <a:endParaRPr lang="en-US" altLang="en-US"/>
          </a:p>
        </p:txBody>
      </p:sp>
      <p:sp>
        <p:nvSpPr>
          <p:cNvPr id="40" name="Rectangle 7"/>
          <p:cNvSpPr>
            <a:spLocks noGrp="1" noChangeArrowheads="1"/>
          </p:cNvSpPr>
          <p:nvPr>
            <p:ph type="sldNum" sz="quarter" idx="12"/>
          </p:nvPr>
        </p:nvSpPr>
        <p:spPr/>
        <p:txBody>
          <a:bodyPr/>
          <a:lstStyle>
            <a:lvl1pPr>
              <a:defRPr/>
            </a:lvl1pPr>
          </a:lstStyle>
          <a:p>
            <a:pPr>
              <a:defRPr/>
            </a:pPr>
            <a:fld id="{C8BF5F7F-CEC0-46AF-AD70-C453BFC5425D}" type="slidenum">
              <a:rPr lang="en-US" altLang="en-US"/>
              <a:pPr>
                <a:defRPr/>
              </a:pPr>
              <a:t>‹#›</a:t>
            </a:fld>
            <a:endParaRPr lang="en-US" altLang="en-US"/>
          </a:p>
        </p:txBody>
      </p:sp>
    </p:spTree>
    <p:extLst>
      <p:ext uri="{BB962C8B-B14F-4D97-AF65-F5344CB8AC3E}">
        <p14:creationId xmlns:p14="http://schemas.microsoft.com/office/powerpoint/2010/main" val="1261405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8EB638A-8C44-424F-8F10-0E7D0FD38C54}" type="slidenum">
              <a:rPr lang="en-US" altLang="en-US"/>
              <a:pPr>
                <a:defRPr/>
              </a:pPr>
              <a:t>‹#›</a:t>
            </a:fld>
            <a:endParaRPr lang="en-US" altLang="en-US"/>
          </a:p>
        </p:txBody>
      </p:sp>
    </p:spTree>
    <p:extLst>
      <p:ext uri="{BB962C8B-B14F-4D97-AF65-F5344CB8AC3E}">
        <p14:creationId xmlns:p14="http://schemas.microsoft.com/office/powerpoint/2010/main" val="412047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F107AA00-7829-4218-912A-CD3EFFE8AEFB}" type="slidenum">
              <a:rPr lang="en-US" altLang="en-US"/>
              <a:pPr>
                <a:defRPr/>
              </a:pPr>
              <a:t>‹#›</a:t>
            </a:fld>
            <a:endParaRPr lang="en-US" altLang="en-US"/>
          </a:p>
        </p:txBody>
      </p:sp>
    </p:spTree>
    <p:extLst>
      <p:ext uri="{BB962C8B-B14F-4D97-AF65-F5344CB8AC3E}">
        <p14:creationId xmlns:p14="http://schemas.microsoft.com/office/powerpoint/2010/main" val="340535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p>
        </p:txBody>
      </p:sp>
      <p:sp>
        <p:nvSpPr>
          <p:cNvPr id="3" name="Table Placeholder 2"/>
          <p:cNvSpPr>
            <a:spLocks noGrp="1"/>
          </p:cNvSpPr>
          <p:nvPr>
            <p:ph type="tbl" idx="1"/>
          </p:nvPr>
        </p:nvSpPr>
        <p:spPr>
          <a:xfrm>
            <a:off x="457200" y="1719263"/>
            <a:ext cx="8229600" cy="4411662"/>
          </a:xfrm>
        </p:spPr>
        <p:txBody>
          <a:bodyPr/>
          <a:lstStyle/>
          <a:p>
            <a:pPr lvl="0"/>
            <a:endParaRPr 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77D0B800-27B7-49D7-9233-1BBA44369EE2}" type="slidenum">
              <a:rPr lang="en-US" altLang="en-US"/>
              <a:pPr>
                <a:defRPr/>
              </a:pPr>
              <a:t>‹#›</a:t>
            </a:fld>
            <a:endParaRPr lang="en-US" altLang="en-US"/>
          </a:p>
        </p:txBody>
      </p:sp>
    </p:spTree>
    <p:extLst>
      <p:ext uri="{BB962C8B-B14F-4D97-AF65-F5344CB8AC3E}">
        <p14:creationId xmlns:p14="http://schemas.microsoft.com/office/powerpoint/2010/main" val="91404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D73CE365-3CA5-4ED0-95DE-AAAAEEDED7F3}" type="slidenum">
              <a:rPr lang="en-US" altLang="en-US"/>
              <a:pPr>
                <a:defRPr/>
              </a:pPr>
              <a:t>‹#›</a:t>
            </a:fld>
            <a:endParaRPr lang="en-US" altLang="en-US"/>
          </a:p>
        </p:txBody>
      </p:sp>
    </p:spTree>
    <p:extLst>
      <p:ext uri="{BB962C8B-B14F-4D97-AF65-F5344CB8AC3E}">
        <p14:creationId xmlns:p14="http://schemas.microsoft.com/office/powerpoint/2010/main" val="54274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p:cNvSpPr>
            <a:spLocks noGrp="1" noChangeArrowheads="1"/>
          </p:cNvSpPr>
          <p:nvPr>
            <p:ph type="sldNum" sz="quarter" idx="12"/>
          </p:nvPr>
        </p:nvSpPr>
        <p:spPr>
          <a:ln/>
        </p:spPr>
        <p:txBody>
          <a:bodyPr/>
          <a:lstStyle>
            <a:lvl1pPr>
              <a:defRPr/>
            </a:lvl1pPr>
          </a:lstStyle>
          <a:p>
            <a:pPr>
              <a:defRPr/>
            </a:pPr>
            <a:fld id="{6640BC20-8AA3-4CC9-8905-DF9832768618}" type="slidenum">
              <a:rPr lang="en-US" altLang="en-US"/>
              <a:pPr>
                <a:defRPr/>
              </a:pPr>
              <a:t>‹#›</a:t>
            </a:fld>
            <a:endParaRPr lang="en-US" altLang="en-US"/>
          </a:p>
        </p:txBody>
      </p:sp>
    </p:spTree>
    <p:extLst>
      <p:ext uri="{BB962C8B-B14F-4D97-AF65-F5344CB8AC3E}">
        <p14:creationId xmlns:p14="http://schemas.microsoft.com/office/powerpoint/2010/main" val="168254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2C403EB7-40FA-4A9B-8D1C-C6F218673F9C}" type="slidenum">
              <a:rPr lang="en-US" altLang="en-US"/>
              <a:pPr>
                <a:defRPr/>
              </a:pPr>
              <a:t>‹#›</a:t>
            </a:fld>
            <a:endParaRPr lang="en-US" altLang="en-US"/>
          </a:p>
        </p:txBody>
      </p:sp>
    </p:spTree>
    <p:extLst>
      <p:ext uri="{BB962C8B-B14F-4D97-AF65-F5344CB8AC3E}">
        <p14:creationId xmlns:p14="http://schemas.microsoft.com/office/powerpoint/2010/main" val="185731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p:cNvSpPr>
            <a:spLocks noGrp="1" noChangeArrowheads="1"/>
          </p:cNvSpPr>
          <p:nvPr>
            <p:ph type="sldNum" sz="quarter" idx="12"/>
          </p:nvPr>
        </p:nvSpPr>
        <p:spPr>
          <a:ln/>
        </p:spPr>
        <p:txBody>
          <a:bodyPr/>
          <a:lstStyle>
            <a:lvl1pPr>
              <a:defRPr/>
            </a:lvl1pPr>
          </a:lstStyle>
          <a:p>
            <a:pPr>
              <a:defRPr/>
            </a:pPr>
            <a:fld id="{FC8C5154-088A-4998-A704-736E8F4F3A88}" type="slidenum">
              <a:rPr lang="en-US" altLang="en-US"/>
              <a:pPr>
                <a:defRPr/>
              </a:pPr>
              <a:t>‹#›</a:t>
            </a:fld>
            <a:endParaRPr lang="en-US" altLang="en-US"/>
          </a:p>
        </p:txBody>
      </p:sp>
    </p:spTree>
    <p:extLst>
      <p:ext uri="{BB962C8B-B14F-4D97-AF65-F5344CB8AC3E}">
        <p14:creationId xmlns:p14="http://schemas.microsoft.com/office/powerpoint/2010/main" val="175489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p:cNvSpPr>
            <a:spLocks noGrp="1" noChangeArrowheads="1"/>
          </p:cNvSpPr>
          <p:nvPr>
            <p:ph type="sldNum" sz="quarter" idx="12"/>
          </p:nvPr>
        </p:nvSpPr>
        <p:spPr>
          <a:ln/>
        </p:spPr>
        <p:txBody>
          <a:bodyPr/>
          <a:lstStyle>
            <a:lvl1pPr>
              <a:defRPr/>
            </a:lvl1pPr>
          </a:lstStyle>
          <a:p>
            <a:pPr>
              <a:defRPr/>
            </a:pPr>
            <a:fld id="{FB1D19DF-2FBF-4AA6-996C-DA7181AA361F}" type="slidenum">
              <a:rPr lang="en-US" altLang="en-US"/>
              <a:pPr>
                <a:defRPr/>
              </a:pPr>
              <a:t>‹#›</a:t>
            </a:fld>
            <a:endParaRPr lang="en-US" altLang="en-US"/>
          </a:p>
        </p:txBody>
      </p:sp>
    </p:spTree>
    <p:extLst>
      <p:ext uri="{BB962C8B-B14F-4D97-AF65-F5344CB8AC3E}">
        <p14:creationId xmlns:p14="http://schemas.microsoft.com/office/powerpoint/2010/main" val="426193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p:cNvSpPr>
            <a:spLocks noGrp="1" noChangeArrowheads="1"/>
          </p:cNvSpPr>
          <p:nvPr>
            <p:ph type="sldNum" sz="quarter" idx="12"/>
          </p:nvPr>
        </p:nvSpPr>
        <p:spPr>
          <a:ln/>
        </p:spPr>
        <p:txBody>
          <a:bodyPr/>
          <a:lstStyle>
            <a:lvl1pPr>
              <a:defRPr/>
            </a:lvl1pPr>
          </a:lstStyle>
          <a:p>
            <a:pPr>
              <a:defRPr/>
            </a:pPr>
            <a:fld id="{C1188960-AD4F-4D11-8517-09475534EAD8}" type="slidenum">
              <a:rPr lang="en-US" altLang="en-US"/>
              <a:pPr>
                <a:defRPr/>
              </a:pPr>
              <a:t>‹#›</a:t>
            </a:fld>
            <a:endParaRPr lang="en-US" altLang="en-US"/>
          </a:p>
        </p:txBody>
      </p:sp>
    </p:spTree>
    <p:extLst>
      <p:ext uri="{BB962C8B-B14F-4D97-AF65-F5344CB8AC3E}">
        <p14:creationId xmlns:p14="http://schemas.microsoft.com/office/powerpoint/2010/main" val="3415181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AEABA655-0A9A-4D5E-9E67-2A3772E01A15}" type="slidenum">
              <a:rPr lang="en-US" altLang="en-US"/>
              <a:pPr>
                <a:defRPr/>
              </a:pPr>
              <a:t>‹#›</a:t>
            </a:fld>
            <a:endParaRPr lang="en-US" altLang="en-US"/>
          </a:p>
        </p:txBody>
      </p:sp>
    </p:spTree>
    <p:extLst>
      <p:ext uri="{BB962C8B-B14F-4D97-AF65-F5344CB8AC3E}">
        <p14:creationId xmlns:p14="http://schemas.microsoft.com/office/powerpoint/2010/main" val="110540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p:cNvSpPr>
            <a:spLocks noGrp="1" noChangeArrowheads="1"/>
          </p:cNvSpPr>
          <p:nvPr>
            <p:ph type="sldNum" sz="quarter" idx="12"/>
          </p:nvPr>
        </p:nvSpPr>
        <p:spPr>
          <a:ln/>
        </p:spPr>
        <p:txBody>
          <a:bodyPr/>
          <a:lstStyle>
            <a:lvl1pPr>
              <a:defRPr/>
            </a:lvl1pPr>
          </a:lstStyle>
          <a:p>
            <a:pPr>
              <a:defRPr/>
            </a:pPr>
            <a:fld id="{120269B9-71AF-4B8A-B208-875D3866C420}" type="slidenum">
              <a:rPr lang="en-US" altLang="en-US"/>
              <a:pPr>
                <a:defRPr/>
              </a:pPr>
              <a:t>‹#›</a:t>
            </a:fld>
            <a:endParaRPr lang="en-US" altLang="en-US"/>
          </a:p>
        </p:txBody>
      </p:sp>
    </p:spTree>
    <p:extLst>
      <p:ext uri="{BB962C8B-B14F-4D97-AF65-F5344CB8AC3E}">
        <p14:creationId xmlns:p14="http://schemas.microsoft.com/office/powerpoint/2010/main" val="413949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1"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cs typeface="+mn-cs"/>
              </a:defRPr>
            </a:lvl1pPr>
          </a:lstStyle>
          <a:p>
            <a:pPr>
              <a:defRPr/>
            </a:pPr>
            <a:endParaRPr lang="en-US" altLang="en-US"/>
          </a:p>
        </p:txBody>
      </p:sp>
      <p:sp>
        <p:nvSpPr>
          <p:cNvPr id="410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cs typeface="+mn-cs"/>
              </a:defRPr>
            </a:lvl1pPr>
          </a:lstStyle>
          <a:p>
            <a:pPr>
              <a:defRPr/>
            </a:pPr>
            <a:endParaRPr lang="en-US" altLang="en-US"/>
          </a:p>
        </p:txBody>
      </p:sp>
      <p:sp>
        <p:nvSpPr>
          <p:cNvPr id="4103"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cs typeface="+mn-cs"/>
              </a:defRPr>
            </a:lvl1pPr>
          </a:lstStyle>
          <a:p>
            <a:pPr>
              <a:defRPr/>
            </a:pPr>
            <a:fld id="{A1260020-68EE-4A7D-A024-37BDB15EE0CA}" type="slidenum">
              <a:rPr lang="en-US" altLang="en-US"/>
              <a:pPr>
                <a:defRPr/>
              </a:pPr>
              <a:t>‹#›</a:t>
            </a:fld>
            <a:endParaRPr lang="en-US" altLang="en-US"/>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oleObject" Target="../embeddings/oleObject2.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10.xml"/><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8.wmf"/><Relationship Id="rId10" Type="http://schemas.openxmlformats.org/officeDocument/2006/relationships/image" Target="../media/image21.png"/><Relationship Id="rId4" Type="http://schemas.openxmlformats.org/officeDocument/2006/relationships/oleObject" Target="../embeddings/oleObject4.bin"/><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11.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image" Target="../media/image22.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12.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5.w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8.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70.png"/><Relationship Id="rId4" Type="http://schemas.openxmlformats.org/officeDocument/2006/relationships/image" Target="../media/image860.png"/></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43.gif"/><Relationship Id="rId4" Type="http://schemas.openxmlformats.org/officeDocument/2006/relationships/image" Target="../media/image42.wmf"/></Relationships>
</file>

<file path=ppt/slides/_rels/slide31.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52.wmf"/><Relationship Id="rId4" Type="http://schemas.openxmlformats.org/officeDocument/2006/relationships/oleObject" Target="../embeddings/oleObject14.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howe.k12.ok.us/~jimaskew/table5.gif" TargetMode="External"/><Relationship Id="rId2" Type="http://schemas.openxmlformats.org/officeDocument/2006/relationships/image" Target="../media/image66.pn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nobel.se/physics/laureates/1922/bohr-bio.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geologyone.com/atom.gi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1.gif"/></Relationships>
</file>

<file path=ppt/slides/_rels/slide5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1.gif"/><Relationship Id="rId4" Type="http://schemas.openxmlformats.org/officeDocument/2006/relationships/hyperlink" Target="http://www.geologyone.com/atom.gif"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notesSlide" Target="../notesSlides/notesSlide30.xml"/><Relationship Id="rId7" Type="http://schemas.openxmlformats.org/officeDocument/2006/relationships/image" Target="../media/image74.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audio" Target="../media/audio2.wav"/><Relationship Id="rId4" Type="http://schemas.openxmlformats.org/officeDocument/2006/relationships/audio" Target="../media/audio1.wav"/></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79.jpeg"/><Relationship Id="rId4" Type="http://schemas.openxmlformats.org/officeDocument/2006/relationships/image" Target="../media/image78.jpeg"/></Relationships>
</file>

<file path=ppt/slides/_rels/slide6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82.emf"/><Relationship Id="rId4" Type="http://schemas.openxmlformats.org/officeDocument/2006/relationships/oleObject" Target="../embeddings/oleObject18.bin"/></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3.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symantec.com/region/jp/spamwatch/images/envelopes.gif"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7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92.gif"/><Relationship Id="rId7" Type="http://schemas.openxmlformats.org/officeDocument/2006/relationships/image" Target="../media/image95.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www.triz.com.sg/images1/piano.gif" TargetMode="External"/><Relationship Id="rId5" Type="http://schemas.openxmlformats.org/officeDocument/2006/relationships/image" Target="../media/image94.gif"/><Relationship Id="rId4" Type="http://schemas.openxmlformats.org/officeDocument/2006/relationships/image" Target="../media/image93.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images.google.com/imgres?imgurl=archives.caltech.edu/Images/millikan.jpg&amp;imgrefurl=http://archives.caltech.edu/reading_room3.html&amp;h=238&amp;w=194&amp;prev=/images?q=Millikan&amp;svnum=10&amp;hl=en" TargetMode="External"/><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images.google.com/imgres?imgurl=dbhs.wvusd.k12.ca.us/Gallery/J.J.Thomson.GIF&amp;imgrefurl=http://dbhs.wvusd.k12.ca.us/Gallery/Gallery12.html&amp;h=213&amp;w=173&amp;prev=/images?q=J.J+Thompson&amp;svnum=10&amp;hl=en" TargetMode="External"/><Relationship Id="rId4" Type="http://schemas.openxmlformats.org/officeDocument/2006/relationships/image" Target="../media/image9.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www.nobel.se/chemistry/laureates/1908/rutherford-bio.html" TargetMode="Externa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685800" y="2962275"/>
            <a:ext cx="7467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5600" dirty="0">
                <a:latin typeface="AbcBulletin"/>
              </a:rPr>
              <a:t>Atomic Structure</a:t>
            </a:r>
          </a:p>
        </p:txBody>
      </p:sp>
      <p:pic>
        <p:nvPicPr>
          <p:cNvPr id="3075" name="Picture 4"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833" y="3464242"/>
            <a:ext cx="419100" cy="34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28600"/>
            <a:ext cx="533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2913063"/>
            <a:ext cx="53340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429000"/>
            <a:ext cx="3810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9" descr="animated atom"/>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248400"/>
            <a:ext cx="5334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Relative mass and charge of subatomic particles</a:t>
            </a:r>
          </a:p>
        </p:txBody>
      </p:sp>
      <p:sp>
        <p:nvSpPr>
          <p:cNvPr id="3" name="Content Placeholder 2"/>
          <p:cNvSpPr>
            <a:spLocks noGrp="1"/>
          </p:cNvSpPr>
          <p:nvPr>
            <p:ph idx="1"/>
          </p:nvPr>
        </p:nvSpPr>
        <p:spPr>
          <a:xfrm>
            <a:off x="457200" y="1719263"/>
            <a:ext cx="8229600" cy="1938337"/>
          </a:xfrm>
        </p:spPr>
        <p:txBody>
          <a:bodyPr/>
          <a:lstStyle/>
          <a:p>
            <a:r>
              <a:rPr lang="en-US" sz="2400" dirty="0"/>
              <a:t>Actual mass of a proton: 1.672 x 10</a:t>
            </a:r>
            <a:r>
              <a:rPr lang="en-US" sz="2400" baseline="30000" dirty="0"/>
              <a:t>-24</a:t>
            </a:r>
            <a:r>
              <a:rPr lang="en-US" sz="2400" dirty="0"/>
              <a:t> g</a:t>
            </a:r>
          </a:p>
          <a:p>
            <a:pPr lvl="1"/>
            <a:r>
              <a:rPr lang="en-US" sz="2400" dirty="0"/>
              <a:t>neutron mass is virtually identical </a:t>
            </a:r>
          </a:p>
          <a:p>
            <a:pPr lvl="1"/>
            <a:r>
              <a:rPr lang="en-US" sz="2400" dirty="0"/>
              <a:t>electron is 1/2000 of this mass</a:t>
            </a:r>
          </a:p>
          <a:p>
            <a:r>
              <a:rPr lang="en-US" sz="2400" dirty="0"/>
              <a:t>Actual charge of an electron: 1.602 x 10</a:t>
            </a:r>
            <a:r>
              <a:rPr lang="en-US" sz="2400" baseline="30000" dirty="0"/>
              <a:t>-19</a:t>
            </a:r>
            <a:r>
              <a:rPr lang="en-US" sz="2400" dirty="0"/>
              <a:t> Coulombs</a:t>
            </a:r>
          </a:p>
          <a:p>
            <a:endParaRPr lang="en-US" dirty="0"/>
          </a:p>
        </p:txBody>
      </p:sp>
      <p:graphicFrame>
        <p:nvGraphicFramePr>
          <p:cNvPr id="4" name="Table 3"/>
          <p:cNvGraphicFramePr>
            <a:graphicFrameLocks noGrp="1"/>
          </p:cNvGraphicFramePr>
          <p:nvPr/>
        </p:nvGraphicFramePr>
        <p:xfrm>
          <a:off x="762000" y="3768122"/>
          <a:ext cx="7239000" cy="2556478"/>
        </p:xfrm>
        <a:graphic>
          <a:graphicData uri="http://schemas.openxmlformats.org/drawingml/2006/table">
            <a:tbl>
              <a:tblPr firstRow="1" firstCol="1" bandRow="1">
                <a:tableStyleId>{5C22544A-7EE6-4342-B048-85BDC9FD1C3A}</a:tableStyleId>
              </a:tblPr>
              <a:tblGrid>
                <a:gridCol w="2044882">
                  <a:extLst>
                    <a:ext uri="{9D8B030D-6E8A-4147-A177-3AD203B41FA5}">
                      <a16:colId xmlns:a16="http://schemas.microsoft.com/office/drawing/2014/main" val="20000"/>
                    </a:ext>
                  </a:extLst>
                </a:gridCol>
                <a:gridCol w="2596470">
                  <a:extLst>
                    <a:ext uri="{9D8B030D-6E8A-4147-A177-3AD203B41FA5}">
                      <a16:colId xmlns:a16="http://schemas.microsoft.com/office/drawing/2014/main" val="20001"/>
                    </a:ext>
                  </a:extLst>
                </a:gridCol>
                <a:gridCol w="2597648">
                  <a:extLst>
                    <a:ext uri="{9D8B030D-6E8A-4147-A177-3AD203B41FA5}">
                      <a16:colId xmlns:a16="http://schemas.microsoft.com/office/drawing/2014/main" val="20002"/>
                    </a:ext>
                  </a:extLst>
                </a:gridCol>
              </a:tblGrid>
              <a:tr h="1043362">
                <a:tc>
                  <a:txBody>
                    <a:bodyPr/>
                    <a:lstStyle/>
                    <a:p>
                      <a:pPr marL="0" marR="0" algn="ctr">
                        <a:lnSpc>
                          <a:spcPct val="115000"/>
                        </a:lnSpc>
                        <a:spcBef>
                          <a:spcPts val="0"/>
                        </a:spcBef>
                        <a:spcAft>
                          <a:spcPts val="1000"/>
                        </a:spcAft>
                      </a:pPr>
                      <a:r>
                        <a:rPr lang="en-US" sz="2800" dirty="0">
                          <a:solidFill>
                            <a:schemeClr val="bg1"/>
                          </a:solidFill>
                          <a:effectLst/>
                        </a:rPr>
                        <a:t>PARTICLE</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bg1"/>
                          </a:solidFill>
                          <a:effectLst/>
                        </a:rPr>
                        <a:t>RELATIVE MASS</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bg1"/>
                          </a:solidFill>
                          <a:effectLst/>
                        </a:rPr>
                        <a:t>RELATIVE CHARGE</a:t>
                      </a:r>
                      <a:endParaRPr lang="en-US" sz="2800" dirty="0">
                        <a:solidFill>
                          <a:schemeClr val="bg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04372">
                <a:tc>
                  <a:txBody>
                    <a:bodyPr/>
                    <a:lstStyle/>
                    <a:p>
                      <a:pPr marL="0" marR="0">
                        <a:lnSpc>
                          <a:spcPct val="115000"/>
                        </a:lnSpc>
                        <a:spcBef>
                          <a:spcPts val="0"/>
                        </a:spcBef>
                        <a:spcAft>
                          <a:spcPts val="1000"/>
                        </a:spcAft>
                      </a:pPr>
                      <a:r>
                        <a:rPr lang="en-US" sz="2800" dirty="0">
                          <a:solidFill>
                            <a:schemeClr val="bg1"/>
                          </a:solidFill>
                          <a:effectLst/>
                        </a:rPr>
                        <a:t>proton</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1</a:t>
                      </a:r>
                      <a:endParaRPr lang="en-US" sz="2800" dirty="0">
                        <a:solidFill>
                          <a:schemeClr val="accent4"/>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+1</a:t>
                      </a:r>
                      <a:endParaRPr lang="en-US" sz="2800" dirty="0">
                        <a:solidFill>
                          <a:schemeClr val="accent4"/>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504372">
                <a:tc>
                  <a:txBody>
                    <a:bodyPr/>
                    <a:lstStyle/>
                    <a:p>
                      <a:pPr marL="0" marR="0">
                        <a:lnSpc>
                          <a:spcPct val="115000"/>
                        </a:lnSpc>
                        <a:spcBef>
                          <a:spcPts val="0"/>
                        </a:spcBef>
                        <a:spcAft>
                          <a:spcPts val="1000"/>
                        </a:spcAft>
                      </a:pPr>
                      <a:r>
                        <a:rPr lang="en-US" sz="2800">
                          <a:solidFill>
                            <a:schemeClr val="bg1"/>
                          </a:solidFill>
                          <a:effectLst/>
                        </a:rPr>
                        <a:t>neutron</a:t>
                      </a:r>
                      <a:endParaRPr lang="en-US" sz="280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1</a:t>
                      </a:r>
                      <a:endParaRPr lang="en-US" sz="2800" dirty="0">
                        <a:solidFill>
                          <a:schemeClr val="accent4"/>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0</a:t>
                      </a:r>
                      <a:endParaRPr lang="en-US" sz="2800" dirty="0">
                        <a:solidFill>
                          <a:schemeClr val="accent4"/>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504372">
                <a:tc>
                  <a:txBody>
                    <a:bodyPr/>
                    <a:lstStyle/>
                    <a:p>
                      <a:pPr marL="0" marR="0">
                        <a:lnSpc>
                          <a:spcPct val="115000"/>
                        </a:lnSpc>
                        <a:spcBef>
                          <a:spcPts val="0"/>
                        </a:spcBef>
                        <a:spcAft>
                          <a:spcPts val="1000"/>
                        </a:spcAft>
                      </a:pPr>
                      <a:r>
                        <a:rPr lang="en-US" sz="2800" dirty="0">
                          <a:solidFill>
                            <a:schemeClr val="bg1"/>
                          </a:solidFill>
                          <a:effectLst/>
                        </a:rPr>
                        <a:t>electron</a:t>
                      </a:r>
                      <a:endParaRPr lang="en-US" sz="2800" dirty="0">
                        <a:solidFill>
                          <a:schemeClr val="bg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5 x 10</a:t>
                      </a:r>
                      <a:r>
                        <a:rPr lang="en-US" sz="2800" baseline="30000" dirty="0">
                          <a:solidFill>
                            <a:schemeClr val="accent4"/>
                          </a:solidFill>
                          <a:effectLst/>
                        </a:rPr>
                        <a:t>-4</a:t>
                      </a:r>
                      <a:endParaRPr lang="en-US" sz="2800" baseline="30000" dirty="0">
                        <a:solidFill>
                          <a:schemeClr val="accent4"/>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2800" dirty="0">
                          <a:solidFill>
                            <a:schemeClr val="accent4"/>
                          </a:solidFill>
                          <a:effectLst/>
                        </a:rPr>
                        <a:t> -1</a:t>
                      </a:r>
                      <a:endParaRPr lang="en-US" sz="2800" dirty="0">
                        <a:solidFill>
                          <a:schemeClr val="accent4"/>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4571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152400"/>
            <a:ext cx="7772400" cy="1143000"/>
          </a:xfrm>
        </p:spPr>
        <p:txBody>
          <a:bodyPr/>
          <a:lstStyle/>
          <a:p>
            <a:pPr eaLnBrk="1" hangingPunct="1"/>
            <a:r>
              <a:rPr lang="en-US">
                <a:latin typeface="Comic Sans MS" pitchFamily="66" charset="0"/>
              </a:rPr>
              <a:t>Periodic Key</a:t>
            </a:r>
            <a:br>
              <a:rPr lang="en-US">
                <a:latin typeface="Comic Sans MS" pitchFamily="66" charset="0"/>
              </a:rPr>
            </a:br>
            <a:endParaRPr lang="en-US">
              <a:latin typeface="Comic Sans MS" pitchFamily="66" charset="0"/>
            </a:endParaRPr>
          </a:p>
        </p:txBody>
      </p:sp>
      <p:sp>
        <p:nvSpPr>
          <p:cNvPr id="27651" name="AutoShape 3"/>
          <p:cNvSpPr>
            <a:spLocks noChangeArrowheads="1"/>
          </p:cNvSpPr>
          <p:nvPr/>
        </p:nvSpPr>
        <p:spPr bwMode="auto">
          <a:xfrm>
            <a:off x="1219200" y="990600"/>
            <a:ext cx="4597400" cy="4495800"/>
          </a:xfrm>
          <a:prstGeom prst="flowChartProcess">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1143000" y="1295400"/>
            <a:ext cx="4572000" cy="393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dirty="0">
                <a:latin typeface="Comic Sans MS" pitchFamily="66" charset="0"/>
              </a:rPr>
              <a:t>6</a:t>
            </a:r>
          </a:p>
          <a:p>
            <a:pPr algn="ctr">
              <a:spcBef>
                <a:spcPct val="50000"/>
              </a:spcBef>
            </a:pPr>
            <a:r>
              <a:rPr lang="en-US" sz="9600" b="1" dirty="0">
                <a:latin typeface="Comic Sans MS" pitchFamily="66" charset="0"/>
              </a:rPr>
              <a:t>C</a:t>
            </a:r>
            <a:endParaRPr lang="en-US" sz="2400" dirty="0">
              <a:latin typeface="Comic Sans MS" pitchFamily="66" charset="0"/>
            </a:endParaRPr>
          </a:p>
          <a:p>
            <a:pPr algn="ctr">
              <a:spcBef>
                <a:spcPct val="50000"/>
              </a:spcBef>
            </a:pPr>
            <a:r>
              <a:rPr lang="en-US" sz="2400" dirty="0">
                <a:latin typeface="Comic Sans MS" pitchFamily="66" charset="0"/>
              </a:rPr>
              <a:t>Carbon</a:t>
            </a:r>
          </a:p>
          <a:p>
            <a:pPr algn="ctr">
              <a:spcBef>
                <a:spcPct val="50000"/>
              </a:spcBef>
            </a:pPr>
            <a:r>
              <a:rPr lang="en-US" sz="2400" dirty="0">
                <a:latin typeface="Comic Sans MS" pitchFamily="66" charset="0"/>
              </a:rPr>
              <a:t>12.011</a:t>
            </a:r>
          </a:p>
        </p:txBody>
      </p:sp>
      <p:sp>
        <p:nvSpPr>
          <p:cNvPr id="27653" name="Line 5"/>
          <p:cNvSpPr>
            <a:spLocks noChangeShapeType="1"/>
          </p:cNvSpPr>
          <p:nvPr/>
        </p:nvSpPr>
        <p:spPr bwMode="auto">
          <a:xfrm>
            <a:off x="3657600" y="1676400"/>
            <a:ext cx="2667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4" name="Line 6"/>
          <p:cNvSpPr>
            <a:spLocks noChangeShapeType="1"/>
          </p:cNvSpPr>
          <p:nvPr/>
        </p:nvSpPr>
        <p:spPr bwMode="auto">
          <a:xfrm>
            <a:off x="4114800" y="4495800"/>
            <a:ext cx="2209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5" name="Line 7"/>
          <p:cNvSpPr>
            <a:spLocks noChangeShapeType="1"/>
          </p:cNvSpPr>
          <p:nvPr/>
        </p:nvSpPr>
        <p:spPr bwMode="auto">
          <a:xfrm>
            <a:off x="3962400" y="5029200"/>
            <a:ext cx="2336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6" name="Line 8"/>
          <p:cNvSpPr>
            <a:spLocks noChangeShapeType="1"/>
          </p:cNvSpPr>
          <p:nvPr/>
        </p:nvSpPr>
        <p:spPr bwMode="auto">
          <a:xfrm>
            <a:off x="4038600" y="3352800"/>
            <a:ext cx="2286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33" name="Text Box 9"/>
          <p:cNvSpPr txBox="1">
            <a:spLocks noChangeArrowheads="1"/>
          </p:cNvSpPr>
          <p:nvPr/>
        </p:nvSpPr>
        <p:spPr bwMode="auto">
          <a:xfrm>
            <a:off x="6400800" y="1423988"/>
            <a:ext cx="3149600" cy="429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a:latin typeface="Comic Sans MS" pitchFamily="66" charset="0"/>
              </a:rPr>
              <a:t>Atomic number (</a:t>
            </a:r>
            <a:r>
              <a:rPr lang="en-US" sz="2400" b="1">
                <a:latin typeface="Comic Sans MS" pitchFamily="66" charset="0"/>
              </a:rPr>
              <a:t>Z</a:t>
            </a:r>
            <a:r>
              <a:rPr lang="en-US" sz="2400">
                <a:latin typeface="Comic Sans MS" pitchFamily="66" charset="0"/>
              </a:rPr>
              <a:t>)</a:t>
            </a:r>
          </a:p>
          <a:p>
            <a:pPr>
              <a:spcBef>
                <a:spcPct val="50000"/>
              </a:spcBef>
            </a:pPr>
            <a:endParaRPr lang="en-US" sz="2400">
              <a:latin typeface="Comic Sans MS" pitchFamily="66" charset="0"/>
            </a:endParaRPr>
          </a:p>
          <a:p>
            <a:pPr>
              <a:spcBef>
                <a:spcPct val="50000"/>
              </a:spcBef>
            </a:pPr>
            <a:endParaRPr lang="en-US" sz="2400">
              <a:latin typeface="Comic Sans MS" pitchFamily="66" charset="0"/>
            </a:endParaRPr>
          </a:p>
          <a:p>
            <a:pPr>
              <a:spcBef>
                <a:spcPct val="50000"/>
              </a:spcBef>
            </a:pPr>
            <a:r>
              <a:rPr lang="en-US" sz="2400">
                <a:latin typeface="Comic Sans MS" pitchFamily="66" charset="0"/>
              </a:rPr>
              <a:t>Element’s symbol</a:t>
            </a:r>
          </a:p>
          <a:p>
            <a:pPr>
              <a:spcBef>
                <a:spcPct val="50000"/>
              </a:spcBef>
            </a:pPr>
            <a:endParaRPr lang="en-US" sz="2400">
              <a:latin typeface="Comic Sans MS" pitchFamily="66" charset="0"/>
            </a:endParaRPr>
          </a:p>
          <a:p>
            <a:pPr>
              <a:spcBef>
                <a:spcPct val="50000"/>
              </a:spcBef>
            </a:pPr>
            <a:r>
              <a:rPr lang="en-US" sz="2400">
                <a:latin typeface="Comic Sans MS" pitchFamily="66" charset="0"/>
              </a:rPr>
              <a:t>Element’s name</a:t>
            </a:r>
          </a:p>
          <a:p>
            <a:pPr>
              <a:spcBef>
                <a:spcPct val="50000"/>
              </a:spcBef>
            </a:pPr>
            <a:r>
              <a:rPr lang="en-US" sz="2400">
                <a:latin typeface="Comic Sans MS" pitchFamily="66" charset="0"/>
              </a:rPr>
              <a:t>Atomic mass (</a:t>
            </a:r>
            <a:r>
              <a:rPr lang="en-US" sz="2400" b="1">
                <a:latin typeface="Comic Sans MS" pitchFamily="66" charset="0"/>
              </a:rPr>
              <a:t>A</a:t>
            </a:r>
            <a:r>
              <a:rPr lang="en-US" sz="2400">
                <a:latin typeface="Comic Sans MS" pitchFamily="66" charset="0"/>
              </a:rPr>
              <a:t>)</a:t>
            </a:r>
          </a:p>
          <a:p>
            <a:pPr>
              <a:spcBef>
                <a:spcPct val="50000"/>
              </a:spcBef>
            </a:pPr>
            <a:endParaRPr lang="en-US" sz="2400" u="sng">
              <a:latin typeface="Comic Sans MS" pitchFamily="66" charset="0"/>
            </a:endParaRPr>
          </a:p>
        </p:txBody>
      </p:sp>
      <p:sp>
        <p:nvSpPr>
          <p:cNvPr id="103434" name="Text Box 10"/>
          <p:cNvSpPr txBox="1">
            <a:spLocks noChangeArrowheads="1"/>
          </p:cNvSpPr>
          <p:nvPr/>
        </p:nvSpPr>
        <p:spPr bwMode="auto">
          <a:xfrm>
            <a:off x="2362200" y="5486400"/>
            <a:ext cx="8153400"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000">
                <a:latin typeface="Comic Sans MS" pitchFamily="66" charset="0"/>
              </a:rPr>
              <a:t># of protons = Z</a:t>
            </a:r>
          </a:p>
          <a:p>
            <a:pPr>
              <a:spcBef>
                <a:spcPct val="50000"/>
              </a:spcBef>
            </a:pPr>
            <a:r>
              <a:rPr lang="en-US" sz="2000">
                <a:latin typeface="Comic Sans MS" pitchFamily="66" charset="0"/>
              </a:rPr>
              <a:t># of electrons = # of protons (in a neutral atom)</a:t>
            </a:r>
          </a:p>
          <a:p>
            <a:pPr>
              <a:spcBef>
                <a:spcPct val="50000"/>
              </a:spcBef>
            </a:pPr>
            <a:r>
              <a:rPr lang="en-US" sz="2000">
                <a:latin typeface="Comic Sans MS" pitchFamily="66" charset="0"/>
              </a:rPr>
              <a:t># of neutrons = A-Z</a:t>
            </a:r>
          </a:p>
          <a:p>
            <a:pPr>
              <a:spcBef>
                <a:spcPct val="50000"/>
              </a:spcBef>
            </a:pPr>
            <a:endParaRPr lang="en-US" sz="2400">
              <a:latin typeface="Comic Sans MS" pitchFamily="66"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Shorthand notation for an atom or ion</a:t>
            </a:r>
          </a:p>
        </p:txBody>
      </p:sp>
      <p:sp>
        <p:nvSpPr>
          <p:cNvPr id="3" name="Rectangle 2"/>
          <p:cNvSpPr/>
          <p:nvPr/>
        </p:nvSpPr>
        <p:spPr>
          <a:xfrm>
            <a:off x="3430660" y="2895600"/>
            <a:ext cx="1210588" cy="1938992"/>
          </a:xfrm>
          <a:prstGeom prst="rect">
            <a:avLst/>
          </a:prstGeom>
        </p:spPr>
        <p:txBody>
          <a:bodyPr wrap="none">
            <a:spAutoFit/>
          </a:bodyPr>
          <a:lstStyle/>
          <a:p>
            <a:r>
              <a:rPr lang="en-US" sz="12000" dirty="0"/>
              <a:t>X</a:t>
            </a:r>
          </a:p>
        </p:txBody>
      </p:sp>
      <p:sp>
        <p:nvSpPr>
          <p:cNvPr id="4" name="Rectangle 3"/>
          <p:cNvSpPr/>
          <p:nvPr/>
        </p:nvSpPr>
        <p:spPr>
          <a:xfrm>
            <a:off x="2819400" y="2854404"/>
            <a:ext cx="663964" cy="954107"/>
          </a:xfrm>
          <a:prstGeom prst="rect">
            <a:avLst/>
          </a:prstGeom>
        </p:spPr>
        <p:txBody>
          <a:bodyPr wrap="none">
            <a:spAutoFit/>
          </a:bodyPr>
          <a:lstStyle/>
          <a:p>
            <a:r>
              <a:rPr lang="en-US" sz="5600" dirty="0"/>
              <a:t>A</a:t>
            </a:r>
          </a:p>
        </p:txBody>
      </p:sp>
      <p:sp>
        <p:nvSpPr>
          <p:cNvPr id="5" name="Rectangle 4"/>
          <p:cNvSpPr/>
          <p:nvPr/>
        </p:nvSpPr>
        <p:spPr>
          <a:xfrm>
            <a:off x="2828159" y="3922693"/>
            <a:ext cx="623889" cy="954107"/>
          </a:xfrm>
          <a:prstGeom prst="rect">
            <a:avLst/>
          </a:prstGeom>
        </p:spPr>
        <p:txBody>
          <a:bodyPr wrap="none">
            <a:spAutoFit/>
          </a:bodyPr>
          <a:lstStyle/>
          <a:p>
            <a:r>
              <a:rPr lang="en-US" sz="5600" dirty="0"/>
              <a:t>Z</a:t>
            </a:r>
          </a:p>
        </p:txBody>
      </p:sp>
      <p:sp>
        <p:nvSpPr>
          <p:cNvPr id="6" name="Rectangle 5"/>
          <p:cNvSpPr/>
          <p:nvPr/>
        </p:nvSpPr>
        <p:spPr>
          <a:xfrm>
            <a:off x="4482723" y="2819400"/>
            <a:ext cx="1840568" cy="954107"/>
          </a:xfrm>
          <a:prstGeom prst="rect">
            <a:avLst/>
          </a:prstGeom>
        </p:spPr>
        <p:txBody>
          <a:bodyPr wrap="none">
            <a:spAutoFit/>
          </a:bodyPr>
          <a:lstStyle/>
          <a:p>
            <a:r>
              <a:rPr lang="en-US" sz="5600" dirty="0"/>
              <a:t>n+/n-</a:t>
            </a:r>
          </a:p>
        </p:txBody>
      </p:sp>
      <p:sp>
        <p:nvSpPr>
          <p:cNvPr id="7" name="Line Callout 1 6"/>
          <p:cNvSpPr/>
          <p:nvPr/>
        </p:nvSpPr>
        <p:spPr>
          <a:xfrm>
            <a:off x="228600" y="1752600"/>
            <a:ext cx="2590800" cy="1066800"/>
          </a:xfrm>
          <a:prstGeom prst="borderCallout1">
            <a:avLst>
              <a:gd name="adj1" fmla="val 101827"/>
              <a:gd name="adj2" fmla="val 70693"/>
              <a:gd name="adj3" fmla="val 141510"/>
              <a:gd name="adj4" fmla="val 1045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MASS #: </a:t>
            </a:r>
            <a:br>
              <a:rPr lang="en-US" dirty="0">
                <a:solidFill>
                  <a:schemeClr val="tx1"/>
                </a:solidFill>
              </a:rPr>
            </a:br>
            <a:r>
              <a:rPr lang="en-US" dirty="0">
                <a:solidFill>
                  <a:schemeClr val="tx1"/>
                </a:solidFill>
              </a:rPr>
              <a:t># protons + # neutrons</a:t>
            </a:r>
          </a:p>
        </p:txBody>
      </p:sp>
      <p:sp>
        <p:nvSpPr>
          <p:cNvPr id="8" name="Line Callout 1 7"/>
          <p:cNvSpPr/>
          <p:nvPr/>
        </p:nvSpPr>
        <p:spPr>
          <a:xfrm>
            <a:off x="228600" y="5029200"/>
            <a:ext cx="2590800" cy="1371600"/>
          </a:xfrm>
          <a:prstGeom prst="borderCallout1">
            <a:avLst>
              <a:gd name="adj1" fmla="val -3374"/>
              <a:gd name="adj2" fmla="val 62487"/>
              <a:gd name="adj3" fmla="val -39003"/>
              <a:gd name="adj4" fmla="val 89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ATOMIC #: </a:t>
            </a:r>
            <a:br>
              <a:rPr lang="en-US" dirty="0">
                <a:solidFill>
                  <a:schemeClr val="tx1"/>
                </a:solidFill>
              </a:rPr>
            </a:br>
            <a:r>
              <a:rPr lang="en-US" dirty="0">
                <a:solidFill>
                  <a:schemeClr val="tx1"/>
                </a:solidFill>
              </a:rPr>
              <a:t># protons </a:t>
            </a:r>
            <a:br>
              <a:rPr lang="en-US" dirty="0">
                <a:solidFill>
                  <a:schemeClr val="tx1"/>
                </a:solidFill>
              </a:rPr>
            </a:br>
            <a:r>
              <a:rPr lang="en-US" dirty="0">
                <a:solidFill>
                  <a:schemeClr val="tx1"/>
                </a:solidFill>
              </a:rPr>
              <a:t>(which is = # electrons if a neutral atom)</a:t>
            </a:r>
          </a:p>
        </p:txBody>
      </p:sp>
      <p:sp>
        <p:nvSpPr>
          <p:cNvPr id="9" name="Line Callout 1 8"/>
          <p:cNvSpPr/>
          <p:nvPr/>
        </p:nvSpPr>
        <p:spPr>
          <a:xfrm>
            <a:off x="5791200" y="4301192"/>
            <a:ext cx="2590800" cy="1066800"/>
          </a:xfrm>
          <a:prstGeom prst="borderCallout1">
            <a:avLst>
              <a:gd name="adj1" fmla="val -59052"/>
              <a:gd name="adj2" fmla="val -12927"/>
              <a:gd name="adj3" fmla="val -2227"/>
              <a:gd name="adj4" fmla="val 339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CHARGE</a:t>
            </a:r>
            <a:r>
              <a:rPr lang="en-US" dirty="0">
                <a:solidFill>
                  <a:schemeClr val="tx1"/>
                </a:solidFill>
              </a:rPr>
              <a:t>: </a:t>
            </a:r>
            <a:br>
              <a:rPr lang="en-US" dirty="0">
                <a:solidFill>
                  <a:schemeClr val="tx1"/>
                </a:solidFill>
              </a:rPr>
            </a:br>
            <a:r>
              <a:rPr lang="en-US" dirty="0">
                <a:solidFill>
                  <a:schemeClr val="tx1"/>
                </a:solidFill>
              </a:rPr>
              <a:t>leave blank if n=0 (neutral atom)</a:t>
            </a:r>
          </a:p>
        </p:txBody>
      </p:sp>
    </p:spTree>
    <p:extLst>
      <p:ext uri="{BB962C8B-B14F-4D97-AF65-F5344CB8AC3E}">
        <p14:creationId xmlns:p14="http://schemas.microsoft.com/office/powerpoint/2010/main" val="225666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graphicFrame>
        <p:nvGraphicFramePr>
          <p:cNvPr id="4" name="Content Placeholder 3"/>
          <p:cNvGraphicFramePr>
            <a:graphicFrameLocks noGrp="1"/>
          </p:cNvGraphicFramePr>
          <p:nvPr>
            <p:ph idx="1"/>
          </p:nvPr>
        </p:nvGraphicFramePr>
        <p:xfrm>
          <a:off x="533400" y="2209800"/>
          <a:ext cx="7772400" cy="3581400"/>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1275660">
                <a:tc>
                  <a:txBody>
                    <a:bodyPr/>
                    <a:lstStyle/>
                    <a:p>
                      <a:pPr marL="0" marR="0" algn="ctr">
                        <a:lnSpc>
                          <a:spcPct val="115000"/>
                        </a:lnSpc>
                        <a:spcBef>
                          <a:spcPts val="0"/>
                        </a:spcBef>
                        <a:spcAft>
                          <a:spcPts val="1000"/>
                        </a:spcAft>
                      </a:pPr>
                      <a:r>
                        <a:rPr lang="en-US" sz="1800" dirty="0">
                          <a:effectLst/>
                        </a:rPr>
                        <a:t>Symbol</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Atomic number (Z)</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Mass number (A)</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 protons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 neutrons</a:t>
                      </a:r>
                      <a:endParaRPr lang="en-US" sz="18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r>
                        <a:rPr lang="en-US" sz="1800" dirty="0">
                          <a:effectLst/>
                        </a:rPr>
                        <a:t># electrons</a:t>
                      </a:r>
                      <a:endParaRPr lang="en-US"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68580">
                <a:tc>
                  <a:txBody>
                    <a:bodyPr/>
                    <a:lstStyle/>
                    <a:p>
                      <a:pPr marL="0" marR="0" algn="ctr">
                        <a:lnSpc>
                          <a:spcPct val="115000"/>
                        </a:lnSpc>
                        <a:spcBef>
                          <a:spcPts val="0"/>
                        </a:spcBef>
                        <a:spcAft>
                          <a:spcPts val="1000"/>
                        </a:spcAft>
                      </a:pP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68580">
                <a:tc>
                  <a:txBody>
                    <a:bodyPr/>
                    <a:lstStyle/>
                    <a:p>
                      <a:pPr marL="0" marR="0" algn="ctr">
                        <a:lnSpc>
                          <a:spcPct val="115000"/>
                        </a:lnSpc>
                        <a:spcBef>
                          <a:spcPts val="0"/>
                        </a:spcBef>
                        <a:spcAft>
                          <a:spcPts val="1000"/>
                        </a:spcAft>
                      </a:pP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768580">
                <a:tc>
                  <a:txBody>
                    <a:bodyPr/>
                    <a:lstStyle/>
                    <a:p>
                      <a:pPr marL="0" marR="0" algn="ctr">
                        <a:lnSpc>
                          <a:spcPct val="115000"/>
                        </a:lnSpc>
                        <a:spcBef>
                          <a:spcPts val="0"/>
                        </a:spcBef>
                        <a:spcAft>
                          <a:spcPts val="1000"/>
                        </a:spcAft>
                      </a:pP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5" name="Object 4"/>
          <p:cNvGraphicFramePr>
            <a:graphicFrameLocks noChangeAspect="1"/>
          </p:cNvGraphicFramePr>
          <p:nvPr/>
        </p:nvGraphicFramePr>
        <p:xfrm>
          <a:off x="759726" y="3581400"/>
          <a:ext cx="764274" cy="609600"/>
        </p:xfrm>
        <a:graphic>
          <a:graphicData uri="http://schemas.openxmlformats.org/presentationml/2006/ole">
            <mc:AlternateContent xmlns:mc="http://schemas.openxmlformats.org/markup-compatibility/2006">
              <mc:Choice xmlns:v="urn:schemas-microsoft-com:vml" Requires="v">
                <p:oleObj spid="_x0000_s216072" name="Equation" r:id="rId3" imgW="266353" imgH="215619" progId="Equation.3">
                  <p:embed/>
                </p:oleObj>
              </mc:Choice>
              <mc:Fallback>
                <p:oleObj name="Equation" r:id="rId3" imgW="266353" imgH="215619"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726" y="3581400"/>
                        <a:ext cx="764274" cy="609600"/>
                      </a:xfrm>
                      <a:prstGeom prst="rect">
                        <a:avLst/>
                      </a:prstGeom>
                      <a:noFill/>
                    </p:spPr>
                  </p:pic>
                </p:oleObj>
              </mc:Fallback>
            </mc:AlternateContent>
          </a:graphicData>
        </a:graphic>
      </p:graphicFrame>
      <p:graphicFrame>
        <p:nvGraphicFramePr>
          <p:cNvPr id="6" name="Object 5"/>
          <p:cNvGraphicFramePr>
            <a:graphicFrameLocks noChangeAspect="1"/>
          </p:cNvGraphicFramePr>
          <p:nvPr/>
        </p:nvGraphicFramePr>
        <p:xfrm>
          <a:off x="690563" y="4343400"/>
          <a:ext cx="1119187" cy="609600"/>
        </p:xfrm>
        <a:graphic>
          <a:graphicData uri="http://schemas.openxmlformats.org/presentationml/2006/ole">
            <mc:AlternateContent xmlns:mc="http://schemas.openxmlformats.org/markup-compatibility/2006">
              <mc:Choice xmlns:v="urn:schemas-microsoft-com:vml" Requires="v">
                <p:oleObj spid="_x0000_s216073" name="Equation" r:id="rId5" imgW="393480" imgH="215640" progId="Equation.3">
                  <p:embed/>
                </p:oleObj>
              </mc:Choice>
              <mc:Fallback>
                <p:oleObj name="Equation" r:id="rId5" imgW="393480" imgH="215640" progId="Equation.3">
                  <p:embed/>
                  <p:pic>
                    <p:nvPicPr>
                      <p:cNvPr id="6" name="Object 5"/>
                      <p:cNvPicPr>
                        <a:picLocks noChangeAspect="1" noChangeArrowheads="1"/>
                      </p:cNvPicPr>
                      <p:nvPr/>
                    </p:nvPicPr>
                    <p:blipFill>
                      <a:blip r:embed="rId6"/>
                      <a:srcRect/>
                      <a:stretch>
                        <a:fillRect/>
                      </a:stretch>
                    </p:blipFill>
                    <p:spPr bwMode="auto">
                      <a:xfrm>
                        <a:off x="690563" y="4343400"/>
                        <a:ext cx="1119187" cy="609600"/>
                      </a:xfrm>
                      <a:prstGeom prst="rect">
                        <a:avLst/>
                      </a:prstGeom>
                      <a:noFill/>
                    </p:spPr>
                  </p:pic>
                </p:oleObj>
              </mc:Fallback>
            </mc:AlternateContent>
          </a:graphicData>
        </a:graphic>
      </p:graphicFrame>
      <p:graphicFrame>
        <p:nvGraphicFramePr>
          <p:cNvPr id="7" name="Object 6"/>
          <p:cNvGraphicFramePr>
            <a:graphicFrameLocks noChangeAspect="1"/>
          </p:cNvGraphicFramePr>
          <p:nvPr/>
        </p:nvGraphicFramePr>
        <p:xfrm>
          <a:off x="685800" y="5105400"/>
          <a:ext cx="838200" cy="628650"/>
        </p:xfrm>
        <a:graphic>
          <a:graphicData uri="http://schemas.openxmlformats.org/presentationml/2006/ole">
            <mc:AlternateContent xmlns:mc="http://schemas.openxmlformats.org/markup-compatibility/2006">
              <mc:Choice xmlns:v="urn:schemas-microsoft-com:vml" Requires="v">
                <p:oleObj spid="_x0000_s216074" name="Equation" r:id="rId7" imgW="304668" imgH="228501" progId="Equation.3">
                  <p:embed/>
                </p:oleObj>
              </mc:Choice>
              <mc:Fallback>
                <p:oleObj name="Equation" r:id="rId7" imgW="304668" imgH="228501" progId="Equation.3">
                  <p:embed/>
                  <p:pic>
                    <p:nvPicPr>
                      <p:cNvPr id="7"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105400"/>
                        <a:ext cx="838200" cy="628650"/>
                      </a:xfrm>
                      <a:prstGeom prst="rect">
                        <a:avLst/>
                      </a:prstGeom>
                      <a:noFill/>
                    </p:spPr>
                  </p:pic>
                </p:oleObj>
              </mc:Fallback>
            </mc:AlternateContent>
          </a:graphicData>
        </a:graphic>
      </p:graphicFrame>
      <p:sp>
        <p:nvSpPr>
          <p:cNvPr id="8" name="TextBox 7"/>
          <p:cNvSpPr txBox="1"/>
          <p:nvPr/>
        </p:nvSpPr>
        <p:spPr>
          <a:xfrm>
            <a:off x="2209800" y="3544669"/>
            <a:ext cx="381000" cy="646331"/>
          </a:xfrm>
          <a:prstGeom prst="rect">
            <a:avLst/>
          </a:prstGeom>
          <a:noFill/>
        </p:spPr>
        <p:txBody>
          <a:bodyPr wrap="square" rtlCol="0">
            <a:spAutoFit/>
          </a:bodyPr>
          <a:lstStyle/>
          <a:p>
            <a:r>
              <a:rPr lang="en-US" sz="3600" dirty="0"/>
              <a:t>4</a:t>
            </a:r>
          </a:p>
        </p:txBody>
      </p:sp>
      <p:sp>
        <p:nvSpPr>
          <p:cNvPr id="9" name="TextBox 8"/>
          <p:cNvSpPr txBox="1"/>
          <p:nvPr/>
        </p:nvSpPr>
        <p:spPr>
          <a:xfrm>
            <a:off x="3429000" y="3544669"/>
            <a:ext cx="381000" cy="646331"/>
          </a:xfrm>
          <a:prstGeom prst="rect">
            <a:avLst/>
          </a:prstGeom>
          <a:noFill/>
        </p:spPr>
        <p:txBody>
          <a:bodyPr wrap="square" rtlCol="0">
            <a:spAutoFit/>
          </a:bodyPr>
          <a:lstStyle/>
          <a:p>
            <a:r>
              <a:rPr lang="en-US" sz="3600" dirty="0"/>
              <a:t>9</a:t>
            </a:r>
          </a:p>
        </p:txBody>
      </p:sp>
      <p:sp>
        <p:nvSpPr>
          <p:cNvPr id="10" name="TextBox 9"/>
          <p:cNvSpPr txBox="1"/>
          <p:nvPr/>
        </p:nvSpPr>
        <p:spPr>
          <a:xfrm>
            <a:off x="4724400" y="3544669"/>
            <a:ext cx="381000" cy="646331"/>
          </a:xfrm>
          <a:prstGeom prst="rect">
            <a:avLst/>
          </a:prstGeom>
          <a:noFill/>
        </p:spPr>
        <p:txBody>
          <a:bodyPr wrap="square" rtlCol="0">
            <a:spAutoFit/>
          </a:bodyPr>
          <a:lstStyle/>
          <a:p>
            <a:r>
              <a:rPr lang="en-US" sz="3600" dirty="0"/>
              <a:t>4</a:t>
            </a:r>
          </a:p>
        </p:txBody>
      </p:sp>
      <p:sp>
        <p:nvSpPr>
          <p:cNvPr id="11" name="TextBox 10"/>
          <p:cNvSpPr txBox="1"/>
          <p:nvPr/>
        </p:nvSpPr>
        <p:spPr>
          <a:xfrm>
            <a:off x="6019800" y="3544669"/>
            <a:ext cx="381000" cy="646331"/>
          </a:xfrm>
          <a:prstGeom prst="rect">
            <a:avLst/>
          </a:prstGeom>
          <a:noFill/>
        </p:spPr>
        <p:txBody>
          <a:bodyPr wrap="square" rtlCol="0">
            <a:spAutoFit/>
          </a:bodyPr>
          <a:lstStyle/>
          <a:p>
            <a:r>
              <a:rPr lang="en-US" sz="3600" dirty="0"/>
              <a:t>5</a:t>
            </a:r>
          </a:p>
        </p:txBody>
      </p:sp>
      <p:sp>
        <p:nvSpPr>
          <p:cNvPr id="12" name="TextBox 11"/>
          <p:cNvSpPr txBox="1"/>
          <p:nvPr/>
        </p:nvSpPr>
        <p:spPr>
          <a:xfrm>
            <a:off x="7315200" y="3544669"/>
            <a:ext cx="381000" cy="646331"/>
          </a:xfrm>
          <a:prstGeom prst="rect">
            <a:avLst/>
          </a:prstGeom>
          <a:noFill/>
        </p:spPr>
        <p:txBody>
          <a:bodyPr wrap="square" rtlCol="0">
            <a:spAutoFit/>
          </a:bodyPr>
          <a:lstStyle/>
          <a:p>
            <a:r>
              <a:rPr lang="en-US" sz="3600" dirty="0"/>
              <a:t>4</a:t>
            </a:r>
          </a:p>
        </p:txBody>
      </p:sp>
      <p:sp>
        <p:nvSpPr>
          <p:cNvPr id="13" name="TextBox 12"/>
          <p:cNvSpPr txBox="1"/>
          <p:nvPr/>
        </p:nvSpPr>
        <p:spPr>
          <a:xfrm>
            <a:off x="1981200" y="4306669"/>
            <a:ext cx="914400" cy="646331"/>
          </a:xfrm>
          <a:prstGeom prst="rect">
            <a:avLst/>
          </a:prstGeom>
          <a:noFill/>
        </p:spPr>
        <p:txBody>
          <a:bodyPr wrap="square" rtlCol="0">
            <a:spAutoFit/>
          </a:bodyPr>
          <a:lstStyle/>
          <a:p>
            <a:r>
              <a:rPr lang="en-US" sz="3600" dirty="0"/>
              <a:t>20</a:t>
            </a:r>
          </a:p>
        </p:txBody>
      </p:sp>
      <p:sp>
        <p:nvSpPr>
          <p:cNvPr id="14" name="TextBox 13"/>
          <p:cNvSpPr txBox="1"/>
          <p:nvPr/>
        </p:nvSpPr>
        <p:spPr>
          <a:xfrm>
            <a:off x="3200400" y="4306669"/>
            <a:ext cx="838200" cy="646331"/>
          </a:xfrm>
          <a:prstGeom prst="rect">
            <a:avLst/>
          </a:prstGeom>
          <a:noFill/>
        </p:spPr>
        <p:txBody>
          <a:bodyPr wrap="square" rtlCol="0">
            <a:spAutoFit/>
          </a:bodyPr>
          <a:lstStyle/>
          <a:p>
            <a:r>
              <a:rPr lang="en-US" sz="3600" dirty="0"/>
              <a:t>40</a:t>
            </a:r>
          </a:p>
        </p:txBody>
      </p:sp>
      <p:sp>
        <p:nvSpPr>
          <p:cNvPr id="15" name="TextBox 14"/>
          <p:cNvSpPr txBox="1"/>
          <p:nvPr/>
        </p:nvSpPr>
        <p:spPr>
          <a:xfrm>
            <a:off x="4495800" y="4306669"/>
            <a:ext cx="838200" cy="646331"/>
          </a:xfrm>
          <a:prstGeom prst="rect">
            <a:avLst/>
          </a:prstGeom>
          <a:noFill/>
        </p:spPr>
        <p:txBody>
          <a:bodyPr wrap="square" rtlCol="0">
            <a:spAutoFit/>
          </a:bodyPr>
          <a:lstStyle/>
          <a:p>
            <a:r>
              <a:rPr lang="en-US" sz="3600" dirty="0"/>
              <a:t>20</a:t>
            </a:r>
          </a:p>
        </p:txBody>
      </p:sp>
      <p:sp>
        <p:nvSpPr>
          <p:cNvPr id="16" name="TextBox 15"/>
          <p:cNvSpPr txBox="1"/>
          <p:nvPr/>
        </p:nvSpPr>
        <p:spPr>
          <a:xfrm>
            <a:off x="5791200" y="4306669"/>
            <a:ext cx="838200" cy="646331"/>
          </a:xfrm>
          <a:prstGeom prst="rect">
            <a:avLst/>
          </a:prstGeom>
          <a:noFill/>
        </p:spPr>
        <p:txBody>
          <a:bodyPr wrap="square" rtlCol="0">
            <a:spAutoFit/>
          </a:bodyPr>
          <a:lstStyle/>
          <a:p>
            <a:r>
              <a:rPr lang="en-US" sz="3600" dirty="0"/>
              <a:t>20</a:t>
            </a:r>
          </a:p>
        </p:txBody>
      </p:sp>
      <p:sp>
        <p:nvSpPr>
          <p:cNvPr id="17" name="TextBox 16"/>
          <p:cNvSpPr txBox="1"/>
          <p:nvPr/>
        </p:nvSpPr>
        <p:spPr>
          <a:xfrm>
            <a:off x="7162800" y="4306669"/>
            <a:ext cx="762000" cy="646331"/>
          </a:xfrm>
          <a:prstGeom prst="rect">
            <a:avLst/>
          </a:prstGeom>
          <a:noFill/>
        </p:spPr>
        <p:txBody>
          <a:bodyPr wrap="square" rtlCol="0">
            <a:spAutoFit/>
          </a:bodyPr>
          <a:lstStyle/>
          <a:p>
            <a:r>
              <a:rPr lang="en-US" sz="3600" dirty="0"/>
              <a:t>18</a:t>
            </a:r>
          </a:p>
        </p:txBody>
      </p:sp>
      <p:sp>
        <p:nvSpPr>
          <p:cNvPr id="23" name="TextBox 22"/>
          <p:cNvSpPr txBox="1"/>
          <p:nvPr/>
        </p:nvSpPr>
        <p:spPr>
          <a:xfrm>
            <a:off x="1981200" y="5029200"/>
            <a:ext cx="914400" cy="646331"/>
          </a:xfrm>
          <a:prstGeom prst="rect">
            <a:avLst/>
          </a:prstGeom>
          <a:noFill/>
        </p:spPr>
        <p:txBody>
          <a:bodyPr wrap="square" rtlCol="0">
            <a:spAutoFit/>
          </a:bodyPr>
          <a:lstStyle/>
          <a:p>
            <a:r>
              <a:rPr lang="en-US" sz="3600" dirty="0"/>
              <a:t>17</a:t>
            </a:r>
          </a:p>
        </p:txBody>
      </p:sp>
      <p:sp>
        <p:nvSpPr>
          <p:cNvPr id="24" name="TextBox 23"/>
          <p:cNvSpPr txBox="1"/>
          <p:nvPr/>
        </p:nvSpPr>
        <p:spPr>
          <a:xfrm>
            <a:off x="3200400" y="5029200"/>
            <a:ext cx="838200" cy="646331"/>
          </a:xfrm>
          <a:prstGeom prst="rect">
            <a:avLst/>
          </a:prstGeom>
          <a:noFill/>
        </p:spPr>
        <p:txBody>
          <a:bodyPr wrap="square" rtlCol="0">
            <a:spAutoFit/>
          </a:bodyPr>
          <a:lstStyle/>
          <a:p>
            <a:r>
              <a:rPr lang="en-US" sz="3600" dirty="0"/>
              <a:t>37</a:t>
            </a:r>
          </a:p>
        </p:txBody>
      </p:sp>
      <p:sp>
        <p:nvSpPr>
          <p:cNvPr id="25" name="TextBox 24"/>
          <p:cNvSpPr txBox="1"/>
          <p:nvPr/>
        </p:nvSpPr>
        <p:spPr>
          <a:xfrm>
            <a:off x="4495800" y="5029200"/>
            <a:ext cx="838200" cy="646331"/>
          </a:xfrm>
          <a:prstGeom prst="rect">
            <a:avLst/>
          </a:prstGeom>
          <a:noFill/>
        </p:spPr>
        <p:txBody>
          <a:bodyPr wrap="square" rtlCol="0">
            <a:spAutoFit/>
          </a:bodyPr>
          <a:lstStyle/>
          <a:p>
            <a:r>
              <a:rPr lang="en-US" sz="3600" dirty="0"/>
              <a:t>17</a:t>
            </a:r>
          </a:p>
        </p:txBody>
      </p:sp>
      <p:sp>
        <p:nvSpPr>
          <p:cNvPr id="26" name="TextBox 25"/>
          <p:cNvSpPr txBox="1"/>
          <p:nvPr/>
        </p:nvSpPr>
        <p:spPr>
          <a:xfrm>
            <a:off x="5791200" y="5029200"/>
            <a:ext cx="838200" cy="646331"/>
          </a:xfrm>
          <a:prstGeom prst="rect">
            <a:avLst/>
          </a:prstGeom>
          <a:noFill/>
        </p:spPr>
        <p:txBody>
          <a:bodyPr wrap="square" rtlCol="0">
            <a:spAutoFit/>
          </a:bodyPr>
          <a:lstStyle/>
          <a:p>
            <a:r>
              <a:rPr lang="en-US" sz="3600" dirty="0"/>
              <a:t>20</a:t>
            </a:r>
          </a:p>
        </p:txBody>
      </p:sp>
      <p:sp>
        <p:nvSpPr>
          <p:cNvPr id="27" name="TextBox 26"/>
          <p:cNvSpPr txBox="1"/>
          <p:nvPr/>
        </p:nvSpPr>
        <p:spPr>
          <a:xfrm>
            <a:off x="7162800" y="5029200"/>
            <a:ext cx="762000" cy="646331"/>
          </a:xfrm>
          <a:prstGeom prst="rect">
            <a:avLst/>
          </a:prstGeom>
          <a:noFill/>
        </p:spPr>
        <p:txBody>
          <a:bodyPr wrap="square" rtlCol="0">
            <a:spAutoFit/>
          </a:bodyPr>
          <a:lstStyle/>
          <a:p>
            <a:r>
              <a:rPr lang="en-US" sz="3600" dirty="0"/>
              <a:t>18</a:t>
            </a:r>
          </a:p>
        </p:txBody>
      </p:sp>
    </p:spTree>
    <p:extLst>
      <p:ext uri="{BB962C8B-B14F-4D97-AF65-F5344CB8AC3E}">
        <p14:creationId xmlns:p14="http://schemas.microsoft.com/office/powerpoint/2010/main" val="23419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23" grpId="0"/>
      <p:bldP spid="24" grpId="0"/>
      <p:bldP spid="25" grpId="0"/>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dirty="0">
                <a:latin typeface="Comic Sans MS" pitchFamily="66" charset="0"/>
              </a:rPr>
              <a:t>ISOTOPES</a:t>
            </a:r>
          </a:p>
        </p:txBody>
      </p:sp>
      <p:sp>
        <p:nvSpPr>
          <p:cNvPr id="109571" name="Rectangle 3"/>
          <p:cNvSpPr>
            <a:spLocks noGrp="1" noChangeArrowheads="1"/>
          </p:cNvSpPr>
          <p:nvPr>
            <p:ph type="body" idx="1"/>
          </p:nvPr>
        </p:nvSpPr>
        <p:spPr>
          <a:xfrm>
            <a:off x="228600" y="1675228"/>
            <a:ext cx="8305800" cy="2210972"/>
          </a:xfrm>
        </p:spPr>
        <p:txBody>
          <a:bodyPr/>
          <a:lstStyle/>
          <a:p>
            <a:pPr marL="0" indent="0" eaLnBrk="1" hangingPunct="1">
              <a:lnSpc>
                <a:spcPct val="90000"/>
              </a:lnSpc>
              <a:buNone/>
            </a:pPr>
            <a:r>
              <a:rPr lang="en-US" sz="2600" dirty="0">
                <a:latin typeface="Comic Sans MS" pitchFamily="66" charset="0"/>
              </a:rPr>
              <a:t>Isotopes: atoms that have the same # of protons, but a different # of neutrons.</a:t>
            </a:r>
          </a:p>
          <a:p>
            <a:pPr eaLnBrk="1" hangingPunct="1">
              <a:lnSpc>
                <a:spcPct val="90000"/>
              </a:lnSpc>
            </a:pPr>
            <a:endParaRPr lang="en-US" sz="2600" dirty="0">
              <a:latin typeface="Comic Sans MS" pitchFamily="66" charset="0"/>
            </a:endParaRPr>
          </a:p>
          <a:p>
            <a:pPr marL="0" indent="0" eaLnBrk="1" hangingPunct="1">
              <a:lnSpc>
                <a:spcPct val="90000"/>
              </a:lnSpc>
              <a:buNone/>
            </a:pPr>
            <a:r>
              <a:rPr lang="en-US" sz="2600" dirty="0">
                <a:latin typeface="Comic Sans MS" pitchFamily="66" charset="0"/>
              </a:rPr>
              <a:t>Example: </a:t>
            </a:r>
            <a:r>
              <a:rPr lang="en-US" sz="2600" u="sng" dirty="0">
                <a:latin typeface="Comic Sans MS" pitchFamily="66" charset="0"/>
              </a:rPr>
              <a:t>Isotopes of hydrogen</a:t>
            </a:r>
            <a:r>
              <a:rPr lang="en-US" sz="2600" dirty="0">
                <a:latin typeface="Comic Sans MS" pitchFamily="66" charset="0"/>
              </a:rPr>
              <a:t>		</a:t>
            </a:r>
            <a:endParaRPr lang="en-US" sz="2600" dirty="0">
              <a:solidFill>
                <a:srgbClr val="000066"/>
              </a:solidFill>
              <a:latin typeface="Comic Sans MS" pitchFamily="66" charset="0"/>
            </a:endParaRPr>
          </a:p>
        </p:txBody>
      </p:sp>
      <p:graphicFrame>
        <p:nvGraphicFramePr>
          <p:cNvPr id="2" name="Object 1"/>
          <p:cNvGraphicFramePr>
            <a:graphicFrameLocks noChangeAspect="1"/>
          </p:cNvGraphicFramePr>
          <p:nvPr/>
        </p:nvGraphicFramePr>
        <p:xfrm>
          <a:off x="1017563" y="3810000"/>
          <a:ext cx="508000" cy="609600"/>
        </p:xfrm>
        <a:graphic>
          <a:graphicData uri="http://schemas.openxmlformats.org/presentationml/2006/ole">
            <mc:AlternateContent xmlns:mc="http://schemas.openxmlformats.org/markup-compatibility/2006">
              <mc:Choice xmlns:v="urn:schemas-microsoft-com:vml" Requires="v">
                <p:oleObj spid="_x0000_s217096" name="Equation" r:id="rId4" imgW="177480" imgH="215640" progId="Equation.3">
                  <p:embed/>
                </p:oleObj>
              </mc:Choice>
              <mc:Fallback>
                <p:oleObj name="Equation" r:id="rId4" imgW="177480" imgH="215640" progId="Equation.3">
                  <p:embed/>
                  <p:pic>
                    <p:nvPicPr>
                      <p:cNvPr id="2" name="Object 1"/>
                      <p:cNvPicPr>
                        <a:picLocks noChangeAspect="1" noChangeArrowheads="1"/>
                      </p:cNvPicPr>
                      <p:nvPr/>
                    </p:nvPicPr>
                    <p:blipFill>
                      <a:blip r:embed="rId5"/>
                      <a:srcRect/>
                      <a:stretch>
                        <a:fillRect/>
                      </a:stretch>
                    </p:blipFill>
                    <p:spPr bwMode="auto">
                      <a:xfrm>
                        <a:off x="1017563" y="3810000"/>
                        <a:ext cx="50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905000" y="3886536"/>
            <a:ext cx="2209800" cy="461665"/>
          </a:xfrm>
          <a:prstGeom prst="rect">
            <a:avLst/>
          </a:prstGeom>
          <a:noFill/>
        </p:spPr>
        <p:txBody>
          <a:bodyPr wrap="square" rtlCol="0">
            <a:spAutoFit/>
          </a:bodyPr>
          <a:lstStyle/>
          <a:p>
            <a:r>
              <a:rPr lang="en-US" sz="2400" dirty="0">
                <a:solidFill>
                  <a:schemeClr val="tx2"/>
                </a:solidFill>
                <a:latin typeface="Comic Sans MS" pitchFamily="66" charset="0"/>
              </a:rPr>
              <a:t>1p+, 1e-, 0n</a:t>
            </a:r>
          </a:p>
        </p:txBody>
      </p:sp>
      <p:graphicFrame>
        <p:nvGraphicFramePr>
          <p:cNvPr id="7" name="Object 6"/>
          <p:cNvGraphicFramePr>
            <a:graphicFrameLocks noChangeAspect="1"/>
          </p:cNvGraphicFramePr>
          <p:nvPr/>
        </p:nvGraphicFramePr>
        <p:xfrm>
          <a:off x="973138" y="4724400"/>
          <a:ext cx="542925" cy="609600"/>
        </p:xfrm>
        <a:graphic>
          <a:graphicData uri="http://schemas.openxmlformats.org/presentationml/2006/ole">
            <mc:AlternateContent xmlns:mc="http://schemas.openxmlformats.org/markup-compatibility/2006">
              <mc:Choice xmlns:v="urn:schemas-microsoft-com:vml" Requires="v">
                <p:oleObj spid="_x0000_s217097" name="Equation" r:id="rId6" imgW="190440" imgH="215640" progId="Equation.3">
                  <p:embed/>
                </p:oleObj>
              </mc:Choice>
              <mc:Fallback>
                <p:oleObj name="Equation" r:id="rId6" imgW="190440" imgH="215640" progId="Equation.3">
                  <p:embed/>
                  <p:pic>
                    <p:nvPicPr>
                      <p:cNvPr id="7" name="Object 6"/>
                      <p:cNvPicPr>
                        <a:picLocks noChangeAspect="1" noChangeArrowheads="1"/>
                      </p:cNvPicPr>
                      <p:nvPr/>
                    </p:nvPicPr>
                    <p:blipFill>
                      <a:blip r:embed="rId7"/>
                      <a:srcRect/>
                      <a:stretch>
                        <a:fillRect/>
                      </a:stretch>
                    </p:blipFill>
                    <p:spPr bwMode="auto">
                      <a:xfrm>
                        <a:off x="973138" y="4724400"/>
                        <a:ext cx="5429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905000" y="4796135"/>
            <a:ext cx="2209800" cy="461665"/>
          </a:xfrm>
          <a:prstGeom prst="rect">
            <a:avLst/>
          </a:prstGeom>
          <a:noFill/>
        </p:spPr>
        <p:txBody>
          <a:bodyPr wrap="square" rtlCol="0">
            <a:spAutoFit/>
          </a:bodyPr>
          <a:lstStyle/>
          <a:p>
            <a:r>
              <a:rPr lang="en-US" sz="2400" dirty="0">
                <a:solidFill>
                  <a:schemeClr val="tx2"/>
                </a:solidFill>
                <a:latin typeface="Comic Sans MS" pitchFamily="66" charset="0"/>
              </a:rPr>
              <a:t>1p+, 1e-, 1n</a:t>
            </a:r>
          </a:p>
        </p:txBody>
      </p:sp>
      <p:graphicFrame>
        <p:nvGraphicFramePr>
          <p:cNvPr id="9" name="Object 8"/>
          <p:cNvGraphicFramePr>
            <a:graphicFrameLocks noChangeAspect="1"/>
          </p:cNvGraphicFramePr>
          <p:nvPr/>
        </p:nvGraphicFramePr>
        <p:xfrm>
          <a:off x="990600" y="5562600"/>
          <a:ext cx="508000" cy="609600"/>
        </p:xfrm>
        <a:graphic>
          <a:graphicData uri="http://schemas.openxmlformats.org/presentationml/2006/ole">
            <mc:AlternateContent xmlns:mc="http://schemas.openxmlformats.org/markup-compatibility/2006">
              <mc:Choice xmlns:v="urn:schemas-microsoft-com:vml" Requires="v">
                <p:oleObj spid="_x0000_s217098" name="Equation" r:id="rId8" imgW="177480" imgH="215640" progId="Equation.3">
                  <p:embed/>
                </p:oleObj>
              </mc:Choice>
              <mc:Fallback>
                <p:oleObj name="Equation" r:id="rId8" imgW="177480" imgH="215640" progId="Equation.3">
                  <p:embed/>
                  <p:pic>
                    <p:nvPicPr>
                      <p:cNvPr id="9" name="Object 8"/>
                      <p:cNvPicPr>
                        <a:picLocks noChangeAspect="1" noChangeArrowheads="1"/>
                      </p:cNvPicPr>
                      <p:nvPr/>
                    </p:nvPicPr>
                    <p:blipFill>
                      <a:blip r:embed="rId9"/>
                      <a:srcRect/>
                      <a:stretch>
                        <a:fillRect/>
                      </a:stretch>
                    </p:blipFill>
                    <p:spPr bwMode="auto">
                      <a:xfrm>
                        <a:off x="990600" y="5562600"/>
                        <a:ext cx="50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Box 9"/>
          <p:cNvSpPr txBox="1"/>
          <p:nvPr/>
        </p:nvSpPr>
        <p:spPr>
          <a:xfrm>
            <a:off x="1878037" y="5634335"/>
            <a:ext cx="2209800" cy="461665"/>
          </a:xfrm>
          <a:prstGeom prst="rect">
            <a:avLst/>
          </a:prstGeom>
          <a:noFill/>
        </p:spPr>
        <p:txBody>
          <a:bodyPr wrap="square" rtlCol="0">
            <a:spAutoFit/>
          </a:bodyPr>
          <a:lstStyle/>
          <a:p>
            <a:r>
              <a:rPr lang="en-US" sz="2400" dirty="0">
                <a:solidFill>
                  <a:srgbClr val="002060"/>
                </a:solidFill>
                <a:latin typeface="Comic Sans MS" pitchFamily="66" charset="0"/>
              </a:rPr>
              <a:t>1p+, 1e-, 2n</a:t>
            </a:r>
          </a:p>
        </p:txBody>
      </p:sp>
      <p:pic>
        <p:nvPicPr>
          <p:cNvPr id="18637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81600" y="3705225"/>
            <a:ext cx="3187700"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dirty="0">
                <a:latin typeface="Comic Sans MS" pitchFamily="66" charset="0"/>
              </a:rPr>
              <a:t>ISOTOPES</a:t>
            </a:r>
          </a:p>
        </p:txBody>
      </p:sp>
      <p:sp>
        <p:nvSpPr>
          <p:cNvPr id="109571" name="Rectangle 3"/>
          <p:cNvSpPr>
            <a:spLocks noGrp="1" noChangeArrowheads="1"/>
          </p:cNvSpPr>
          <p:nvPr>
            <p:ph type="body" idx="1"/>
          </p:nvPr>
        </p:nvSpPr>
        <p:spPr>
          <a:xfrm>
            <a:off x="228600" y="1675228"/>
            <a:ext cx="8305800" cy="2210972"/>
          </a:xfrm>
        </p:spPr>
        <p:txBody>
          <a:bodyPr/>
          <a:lstStyle/>
          <a:p>
            <a:pPr marL="0" indent="0" eaLnBrk="1" hangingPunct="1">
              <a:lnSpc>
                <a:spcPct val="90000"/>
              </a:lnSpc>
              <a:buNone/>
            </a:pPr>
            <a:r>
              <a:rPr lang="en-US" sz="2600" dirty="0">
                <a:latin typeface="Comic Sans MS" pitchFamily="66" charset="0"/>
              </a:rPr>
              <a:t>Isotopes: atoms that have the same # of protons, but a different # of neutrons.</a:t>
            </a:r>
          </a:p>
          <a:p>
            <a:pPr eaLnBrk="1" hangingPunct="1">
              <a:lnSpc>
                <a:spcPct val="90000"/>
              </a:lnSpc>
            </a:pPr>
            <a:endParaRPr lang="en-US" sz="2600" dirty="0">
              <a:latin typeface="Comic Sans MS" pitchFamily="66" charset="0"/>
            </a:endParaRPr>
          </a:p>
          <a:p>
            <a:pPr marL="0" indent="0" eaLnBrk="1" hangingPunct="1">
              <a:lnSpc>
                <a:spcPct val="90000"/>
              </a:lnSpc>
              <a:buNone/>
            </a:pPr>
            <a:r>
              <a:rPr lang="en-US" sz="2600" dirty="0">
                <a:latin typeface="Comic Sans MS" pitchFamily="66" charset="0"/>
              </a:rPr>
              <a:t>Example: </a:t>
            </a:r>
            <a:r>
              <a:rPr lang="en-US" sz="2600" u="sng" dirty="0">
                <a:latin typeface="Comic Sans MS" pitchFamily="66" charset="0"/>
              </a:rPr>
              <a:t>Isotopes of carbon</a:t>
            </a:r>
            <a:r>
              <a:rPr lang="en-US" sz="2600" dirty="0">
                <a:latin typeface="Comic Sans MS" pitchFamily="66" charset="0"/>
              </a:rPr>
              <a:t>		</a:t>
            </a:r>
            <a:endParaRPr lang="en-US" sz="2600" dirty="0">
              <a:solidFill>
                <a:srgbClr val="000066"/>
              </a:solidFill>
              <a:latin typeface="Comic Sans MS" pitchFamily="66" charset="0"/>
            </a:endParaRPr>
          </a:p>
        </p:txBody>
      </p:sp>
      <p:graphicFrame>
        <p:nvGraphicFramePr>
          <p:cNvPr id="2" name="Object 1"/>
          <p:cNvGraphicFramePr>
            <a:graphicFrameLocks noChangeAspect="1"/>
          </p:cNvGraphicFramePr>
          <p:nvPr/>
        </p:nvGraphicFramePr>
        <p:xfrm>
          <a:off x="982663" y="3792538"/>
          <a:ext cx="579437" cy="646112"/>
        </p:xfrm>
        <a:graphic>
          <a:graphicData uri="http://schemas.openxmlformats.org/presentationml/2006/ole">
            <mc:AlternateContent xmlns:mc="http://schemas.openxmlformats.org/markup-compatibility/2006">
              <mc:Choice xmlns:v="urn:schemas-microsoft-com:vml" Requires="v">
                <p:oleObj spid="_x0000_s218118" name="Equation" r:id="rId4" imgW="203040" imgH="228600" progId="Equation.3">
                  <p:embed/>
                </p:oleObj>
              </mc:Choice>
              <mc:Fallback>
                <p:oleObj name="Equation" r:id="rId4" imgW="203040" imgH="228600" progId="Equation.3">
                  <p:embed/>
                  <p:pic>
                    <p:nvPicPr>
                      <p:cNvPr id="2" name="Object 1"/>
                      <p:cNvPicPr>
                        <a:picLocks noChangeAspect="1" noChangeArrowheads="1"/>
                      </p:cNvPicPr>
                      <p:nvPr/>
                    </p:nvPicPr>
                    <p:blipFill>
                      <a:blip r:embed="rId5"/>
                      <a:srcRect/>
                      <a:stretch>
                        <a:fillRect/>
                      </a:stretch>
                    </p:blipFill>
                    <p:spPr bwMode="auto">
                      <a:xfrm>
                        <a:off x="982663" y="3792538"/>
                        <a:ext cx="579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905000" y="3886536"/>
            <a:ext cx="2209800" cy="461665"/>
          </a:xfrm>
          <a:prstGeom prst="rect">
            <a:avLst/>
          </a:prstGeom>
          <a:noFill/>
        </p:spPr>
        <p:txBody>
          <a:bodyPr wrap="square" rtlCol="0">
            <a:spAutoFit/>
          </a:bodyPr>
          <a:lstStyle/>
          <a:p>
            <a:r>
              <a:rPr lang="en-US" sz="2400" dirty="0">
                <a:solidFill>
                  <a:schemeClr val="tx2"/>
                </a:solidFill>
                <a:latin typeface="Comic Sans MS" pitchFamily="66" charset="0"/>
              </a:rPr>
              <a:t>6p+, 6e-, 6n</a:t>
            </a:r>
          </a:p>
        </p:txBody>
      </p:sp>
      <p:graphicFrame>
        <p:nvGraphicFramePr>
          <p:cNvPr id="7" name="Object 6"/>
          <p:cNvGraphicFramePr>
            <a:graphicFrameLocks noChangeAspect="1"/>
          </p:cNvGraphicFramePr>
          <p:nvPr/>
        </p:nvGraphicFramePr>
        <p:xfrm>
          <a:off x="955675" y="4706938"/>
          <a:ext cx="579438" cy="646112"/>
        </p:xfrm>
        <a:graphic>
          <a:graphicData uri="http://schemas.openxmlformats.org/presentationml/2006/ole">
            <mc:AlternateContent xmlns:mc="http://schemas.openxmlformats.org/markup-compatibility/2006">
              <mc:Choice xmlns:v="urn:schemas-microsoft-com:vml" Requires="v">
                <p:oleObj spid="_x0000_s218119" name="Equation" r:id="rId6" imgW="203040" imgH="228600" progId="Equation.3">
                  <p:embed/>
                </p:oleObj>
              </mc:Choice>
              <mc:Fallback>
                <p:oleObj name="Equation" r:id="rId6" imgW="203040" imgH="228600" progId="Equation.3">
                  <p:embed/>
                  <p:pic>
                    <p:nvPicPr>
                      <p:cNvPr id="7" name="Object 6"/>
                      <p:cNvPicPr>
                        <a:picLocks noChangeAspect="1" noChangeArrowheads="1"/>
                      </p:cNvPicPr>
                      <p:nvPr/>
                    </p:nvPicPr>
                    <p:blipFill>
                      <a:blip r:embed="rId7"/>
                      <a:srcRect/>
                      <a:stretch>
                        <a:fillRect/>
                      </a:stretch>
                    </p:blipFill>
                    <p:spPr bwMode="auto">
                      <a:xfrm>
                        <a:off x="955675" y="4706938"/>
                        <a:ext cx="579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905000" y="4796135"/>
            <a:ext cx="2209800" cy="461665"/>
          </a:xfrm>
          <a:prstGeom prst="rect">
            <a:avLst/>
          </a:prstGeom>
          <a:noFill/>
        </p:spPr>
        <p:txBody>
          <a:bodyPr wrap="square" rtlCol="0">
            <a:spAutoFit/>
          </a:bodyPr>
          <a:lstStyle/>
          <a:p>
            <a:r>
              <a:rPr lang="en-US" sz="2400" dirty="0">
                <a:solidFill>
                  <a:schemeClr val="tx2"/>
                </a:solidFill>
                <a:latin typeface="Comic Sans MS" pitchFamily="66" charset="0"/>
              </a:rPr>
              <a:t>6p+, 6e-, 8n</a:t>
            </a:r>
          </a:p>
        </p:txBody>
      </p:sp>
      <p:pic>
        <p:nvPicPr>
          <p:cNvPr id="188418" name="Picture 2" descr="http://www.innovacorporate.com/Activated_Carbon_Granula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0" y="3081634"/>
            <a:ext cx="3429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858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1143000"/>
          </a:xfrm>
        </p:spPr>
        <p:txBody>
          <a:bodyPr/>
          <a:lstStyle/>
          <a:p>
            <a:pPr eaLnBrk="1" hangingPunct="1"/>
            <a:r>
              <a:rPr lang="en-US" dirty="0">
                <a:latin typeface="Comic Sans MS" pitchFamily="66" charset="0"/>
              </a:rPr>
              <a:t>ISOTOPES</a:t>
            </a:r>
          </a:p>
        </p:txBody>
      </p:sp>
      <p:sp>
        <p:nvSpPr>
          <p:cNvPr id="109571" name="Rectangle 3"/>
          <p:cNvSpPr>
            <a:spLocks noGrp="1" noChangeArrowheads="1"/>
          </p:cNvSpPr>
          <p:nvPr>
            <p:ph type="body" idx="1"/>
          </p:nvPr>
        </p:nvSpPr>
        <p:spPr>
          <a:xfrm>
            <a:off x="228600" y="1675228"/>
            <a:ext cx="8305800" cy="2210972"/>
          </a:xfrm>
        </p:spPr>
        <p:txBody>
          <a:bodyPr/>
          <a:lstStyle/>
          <a:p>
            <a:pPr marL="0" indent="0" eaLnBrk="1" hangingPunct="1">
              <a:lnSpc>
                <a:spcPct val="90000"/>
              </a:lnSpc>
              <a:buNone/>
            </a:pPr>
            <a:r>
              <a:rPr lang="en-US" sz="2600" dirty="0">
                <a:latin typeface="Comic Sans MS" pitchFamily="66" charset="0"/>
              </a:rPr>
              <a:t>Isotopes: atoms that have the same # of protons, but a different # of neutrons.</a:t>
            </a:r>
          </a:p>
          <a:p>
            <a:pPr eaLnBrk="1" hangingPunct="1">
              <a:lnSpc>
                <a:spcPct val="90000"/>
              </a:lnSpc>
            </a:pPr>
            <a:endParaRPr lang="en-US" sz="2600" dirty="0">
              <a:latin typeface="Comic Sans MS" pitchFamily="66" charset="0"/>
            </a:endParaRPr>
          </a:p>
          <a:p>
            <a:pPr marL="0" indent="0" eaLnBrk="1" hangingPunct="1">
              <a:lnSpc>
                <a:spcPct val="90000"/>
              </a:lnSpc>
              <a:buNone/>
            </a:pPr>
            <a:r>
              <a:rPr lang="en-US" sz="2600" dirty="0">
                <a:latin typeface="Comic Sans MS" pitchFamily="66" charset="0"/>
              </a:rPr>
              <a:t>Example: </a:t>
            </a:r>
            <a:r>
              <a:rPr lang="en-US" sz="2600" u="sng" dirty="0">
                <a:latin typeface="Comic Sans MS" pitchFamily="66" charset="0"/>
              </a:rPr>
              <a:t>Isotopes of chlorine</a:t>
            </a:r>
            <a:r>
              <a:rPr lang="en-US" sz="2600" dirty="0">
                <a:latin typeface="Comic Sans MS" pitchFamily="66" charset="0"/>
              </a:rPr>
              <a:t>		</a:t>
            </a:r>
            <a:endParaRPr lang="en-US" sz="2600" dirty="0">
              <a:solidFill>
                <a:srgbClr val="000066"/>
              </a:solidFill>
              <a:latin typeface="Comic Sans MS" pitchFamily="66" charset="0"/>
            </a:endParaRPr>
          </a:p>
        </p:txBody>
      </p:sp>
      <p:graphicFrame>
        <p:nvGraphicFramePr>
          <p:cNvPr id="2" name="Object 1"/>
          <p:cNvGraphicFramePr>
            <a:graphicFrameLocks noChangeAspect="1"/>
          </p:cNvGraphicFramePr>
          <p:nvPr/>
        </p:nvGraphicFramePr>
        <p:xfrm>
          <a:off x="909638" y="3792538"/>
          <a:ext cx="725487" cy="646112"/>
        </p:xfrm>
        <a:graphic>
          <a:graphicData uri="http://schemas.openxmlformats.org/presentationml/2006/ole">
            <mc:AlternateContent xmlns:mc="http://schemas.openxmlformats.org/markup-compatibility/2006">
              <mc:Choice xmlns:v="urn:schemas-microsoft-com:vml" Requires="v">
                <p:oleObj spid="_x0000_s219142" name="Equation" r:id="rId4" imgW="253800" imgH="228600" progId="Equation.3">
                  <p:embed/>
                </p:oleObj>
              </mc:Choice>
              <mc:Fallback>
                <p:oleObj name="Equation" r:id="rId4" imgW="253800" imgH="228600" progId="Equation.3">
                  <p:embed/>
                  <p:pic>
                    <p:nvPicPr>
                      <p:cNvPr id="2" name="Object 1"/>
                      <p:cNvPicPr>
                        <a:picLocks noChangeAspect="1" noChangeArrowheads="1"/>
                      </p:cNvPicPr>
                      <p:nvPr/>
                    </p:nvPicPr>
                    <p:blipFill>
                      <a:blip r:embed="rId5"/>
                      <a:srcRect/>
                      <a:stretch>
                        <a:fillRect/>
                      </a:stretch>
                    </p:blipFill>
                    <p:spPr bwMode="auto">
                      <a:xfrm>
                        <a:off x="909638" y="3792538"/>
                        <a:ext cx="725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TextBox 2"/>
          <p:cNvSpPr txBox="1"/>
          <p:nvPr/>
        </p:nvSpPr>
        <p:spPr>
          <a:xfrm>
            <a:off x="1905000" y="3886536"/>
            <a:ext cx="2514600" cy="461665"/>
          </a:xfrm>
          <a:prstGeom prst="rect">
            <a:avLst/>
          </a:prstGeom>
          <a:noFill/>
        </p:spPr>
        <p:txBody>
          <a:bodyPr wrap="square" rtlCol="0">
            <a:spAutoFit/>
          </a:bodyPr>
          <a:lstStyle/>
          <a:p>
            <a:r>
              <a:rPr lang="en-US" sz="2400" dirty="0">
                <a:solidFill>
                  <a:schemeClr val="tx2"/>
                </a:solidFill>
                <a:latin typeface="Comic Sans MS" pitchFamily="66" charset="0"/>
              </a:rPr>
              <a:t>17p+, 17e-, 18n</a:t>
            </a:r>
          </a:p>
        </p:txBody>
      </p:sp>
      <p:graphicFrame>
        <p:nvGraphicFramePr>
          <p:cNvPr id="7" name="Object 6"/>
          <p:cNvGraphicFramePr>
            <a:graphicFrameLocks noChangeAspect="1"/>
          </p:cNvGraphicFramePr>
          <p:nvPr/>
        </p:nvGraphicFramePr>
        <p:xfrm>
          <a:off x="882650" y="4706938"/>
          <a:ext cx="723900" cy="646112"/>
        </p:xfrm>
        <a:graphic>
          <a:graphicData uri="http://schemas.openxmlformats.org/presentationml/2006/ole">
            <mc:AlternateContent xmlns:mc="http://schemas.openxmlformats.org/markup-compatibility/2006">
              <mc:Choice xmlns:v="urn:schemas-microsoft-com:vml" Requires="v">
                <p:oleObj spid="_x0000_s219143" name="Equation" r:id="rId6" imgW="253800" imgH="228600" progId="Equation.3">
                  <p:embed/>
                </p:oleObj>
              </mc:Choice>
              <mc:Fallback>
                <p:oleObj name="Equation" r:id="rId6" imgW="253800" imgH="228600" progId="Equation.3">
                  <p:embed/>
                  <p:pic>
                    <p:nvPicPr>
                      <p:cNvPr id="7" name="Object 6"/>
                      <p:cNvPicPr>
                        <a:picLocks noChangeAspect="1" noChangeArrowheads="1"/>
                      </p:cNvPicPr>
                      <p:nvPr/>
                    </p:nvPicPr>
                    <p:blipFill>
                      <a:blip r:embed="rId7"/>
                      <a:srcRect/>
                      <a:stretch>
                        <a:fillRect/>
                      </a:stretch>
                    </p:blipFill>
                    <p:spPr bwMode="auto">
                      <a:xfrm>
                        <a:off x="882650" y="4706938"/>
                        <a:ext cx="723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905000" y="4796135"/>
            <a:ext cx="2514600" cy="461665"/>
          </a:xfrm>
          <a:prstGeom prst="rect">
            <a:avLst/>
          </a:prstGeom>
          <a:noFill/>
        </p:spPr>
        <p:txBody>
          <a:bodyPr wrap="square" rtlCol="0">
            <a:spAutoFit/>
          </a:bodyPr>
          <a:lstStyle/>
          <a:p>
            <a:r>
              <a:rPr lang="en-US" sz="2400" dirty="0">
                <a:solidFill>
                  <a:schemeClr val="tx2"/>
                </a:solidFill>
                <a:latin typeface="Comic Sans MS" pitchFamily="66" charset="0"/>
              </a:rPr>
              <a:t>17p+, 17e-, 20n</a:t>
            </a:r>
          </a:p>
        </p:txBody>
      </p:sp>
      <p:pic>
        <p:nvPicPr>
          <p:cNvPr id="187409" name="Picture 17" descr="http://www.amazingrust.com/experiments/how_to/Images/Chlorine_ga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200" y="3200400"/>
            <a:ext cx="2590800" cy="2792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871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762000"/>
            <a:ext cx="8153400" cy="1295400"/>
          </a:xfrm>
        </p:spPr>
        <p:txBody>
          <a:bodyPr/>
          <a:lstStyle/>
          <a:p>
            <a:pPr eaLnBrk="1" hangingPunct="1"/>
            <a:r>
              <a:rPr lang="en-US" sz="3600" dirty="0">
                <a:latin typeface="+mn-lt"/>
              </a:rPr>
              <a:t>RELATIVE ATOMIC MASS:</a:t>
            </a:r>
            <a:br>
              <a:rPr lang="en-US" sz="2800" dirty="0">
                <a:latin typeface="+mn-lt"/>
              </a:rPr>
            </a:br>
            <a:r>
              <a:rPr lang="en-US" sz="2800" b="0" dirty="0">
                <a:solidFill>
                  <a:srgbClr val="002060"/>
                </a:solidFill>
                <a:latin typeface="+mn-lt"/>
              </a:rPr>
              <a:t>weighted mean molar mass of atoms of elements.</a:t>
            </a:r>
          </a:p>
        </p:txBody>
      </p:sp>
      <p:sp>
        <p:nvSpPr>
          <p:cNvPr id="113667" name="Rectangle 3"/>
          <p:cNvSpPr>
            <a:spLocks noGrp="1" noChangeArrowheads="1"/>
          </p:cNvSpPr>
          <p:nvPr>
            <p:ph type="body" idx="1"/>
          </p:nvPr>
        </p:nvSpPr>
        <p:spPr>
          <a:xfrm>
            <a:off x="457200" y="2438400"/>
            <a:ext cx="8077200" cy="4030662"/>
          </a:xfrm>
        </p:spPr>
        <p:txBody>
          <a:bodyPr/>
          <a:lstStyle/>
          <a:p>
            <a:pPr marL="0" indent="0">
              <a:buNone/>
            </a:pPr>
            <a:r>
              <a:rPr lang="en-US" sz="2400" u="sng" dirty="0"/>
              <a:t>Example:</a:t>
            </a:r>
            <a:r>
              <a:rPr lang="en-US" sz="2400" dirty="0"/>
              <a:t> The two isotopes of chlorine occur in the ratio of 3:1.  Thus, naturally occurring chlorine contains 75%  and 25% .  Determine the relative atomic mass of chlorine.</a:t>
            </a:r>
          </a:p>
          <a:p>
            <a:pPr lvl="1" eaLnBrk="1" hangingPunct="1">
              <a:lnSpc>
                <a:spcPct val="90000"/>
              </a:lnSpc>
              <a:buFont typeface="Wingdings" pitchFamily="2" charset="2"/>
              <a:buNone/>
            </a:pPr>
            <a:endParaRPr lang="en-US" dirty="0">
              <a:latin typeface="Comic Sans MS" pitchFamily="66" charset="0"/>
            </a:endParaRPr>
          </a:p>
        </p:txBody>
      </p:sp>
      <p:graphicFrame>
        <p:nvGraphicFramePr>
          <p:cNvPr id="2" name="Object 1"/>
          <p:cNvGraphicFramePr>
            <a:graphicFrameLocks noChangeAspect="1"/>
          </p:cNvGraphicFramePr>
          <p:nvPr/>
        </p:nvGraphicFramePr>
        <p:xfrm>
          <a:off x="873125" y="4187825"/>
          <a:ext cx="4384675" cy="1222375"/>
        </p:xfrm>
        <a:graphic>
          <a:graphicData uri="http://schemas.openxmlformats.org/presentationml/2006/ole">
            <mc:AlternateContent xmlns:mc="http://schemas.openxmlformats.org/markup-compatibility/2006">
              <mc:Choice xmlns:v="urn:schemas-microsoft-com:vml" Requires="v">
                <p:oleObj spid="_x0000_s220166" name="Equation" r:id="rId4" imgW="1231560" imgH="342720" progId="Equation.3">
                  <p:embed/>
                </p:oleObj>
              </mc:Choice>
              <mc:Fallback>
                <p:oleObj name="Equation" r:id="rId4" imgW="1231560" imgH="342720" progId="Equation.3">
                  <p:embed/>
                  <p:pic>
                    <p:nvPicPr>
                      <p:cNvPr id="2" name="Object 1"/>
                      <p:cNvPicPr/>
                      <p:nvPr/>
                    </p:nvPicPr>
                    <p:blipFill>
                      <a:blip r:embed="rId5"/>
                      <a:stretch>
                        <a:fillRect/>
                      </a:stretch>
                    </p:blipFill>
                    <p:spPr>
                      <a:xfrm>
                        <a:off x="873125" y="4187825"/>
                        <a:ext cx="4384675" cy="1222375"/>
                      </a:xfrm>
                      <a:prstGeom prst="rect">
                        <a:avLst/>
                      </a:prstGeom>
                    </p:spPr>
                  </p:pic>
                </p:oleObj>
              </mc:Fallback>
            </mc:AlternateContent>
          </a:graphicData>
        </a:graphic>
      </p:graphicFrame>
      <p:graphicFrame>
        <p:nvGraphicFramePr>
          <p:cNvPr id="3" name="Object 2"/>
          <p:cNvGraphicFramePr>
            <a:graphicFrameLocks noChangeAspect="1"/>
          </p:cNvGraphicFramePr>
          <p:nvPr/>
        </p:nvGraphicFramePr>
        <p:xfrm>
          <a:off x="5338763" y="4464050"/>
          <a:ext cx="2757487" cy="679450"/>
        </p:xfrm>
        <a:graphic>
          <a:graphicData uri="http://schemas.openxmlformats.org/presentationml/2006/ole">
            <mc:AlternateContent xmlns:mc="http://schemas.openxmlformats.org/markup-compatibility/2006">
              <mc:Choice xmlns:v="urn:schemas-microsoft-com:vml" Requires="v">
                <p:oleObj spid="_x0000_s220167" name="Equation" r:id="rId6" imgW="774360" imgH="190440" progId="Equation.3">
                  <p:embed/>
                </p:oleObj>
              </mc:Choice>
              <mc:Fallback>
                <p:oleObj name="Equation" r:id="rId6" imgW="774360" imgH="190440" progId="Equation.3">
                  <p:embed/>
                  <p:pic>
                    <p:nvPicPr>
                      <p:cNvPr id="3" name="Object 2"/>
                      <p:cNvPicPr>
                        <a:picLocks noChangeAspect="1" noChangeArrowheads="1"/>
                      </p:cNvPicPr>
                      <p:nvPr/>
                    </p:nvPicPr>
                    <p:blipFill>
                      <a:blip r:embed="rId7"/>
                      <a:srcRect/>
                      <a:stretch>
                        <a:fillRect/>
                      </a:stretch>
                    </p:blipFill>
                    <p:spPr bwMode="auto">
                      <a:xfrm>
                        <a:off x="5338763" y="4464050"/>
                        <a:ext cx="275748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2</a:t>
            </a:r>
          </a:p>
        </p:txBody>
      </p:sp>
      <p:sp>
        <p:nvSpPr>
          <p:cNvPr id="3" name="Subtitle 2"/>
          <p:cNvSpPr>
            <a:spLocks noGrp="1"/>
          </p:cNvSpPr>
          <p:nvPr>
            <p:ph type="subTitle" idx="1"/>
          </p:nvPr>
        </p:nvSpPr>
        <p:spPr/>
        <p:txBody>
          <a:bodyPr/>
          <a:lstStyle/>
          <a:p>
            <a:r>
              <a:rPr lang="en-US" sz="4400" dirty="0">
                <a:latin typeface="AbcBulletin" pitchFamily="2" charset="0"/>
              </a:rPr>
              <a:t>Mass Spectrometry</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63" y="4248255"/>
            <a:ext cx="2792437" cy="2457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descr="http://scienceaid.co.uk/chemistry/fundamental/images/massspectr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457096"/>
            <a:ext cx="2499231" cy="2324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66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Mass Spectrometer</a:t>
            </a:r>
          </a:p>
        </p:txBody>
      </p:sp>
      <p:sp>
        <p:nvSpPr>
          <p:cNvPr id="3" name="Content Placeholder 2"/>
          <p:cNvSpPr>
            <a:spLocks noGrp="1"/>
          </p:cNvSpPr>
          <p:nvPr>
            <p:ph idx="1"/>
          </p:nvPr>
        </p:nvSpPr>
        <p:spPr>
          <a:xfrm>
            <a:off x="457200" y="1719263"/>
            <a:ext cx="7543800" cy="2014537"/>
          </a:xfrm>
        </p:spPr>
        <p:txBody>
          <a:bodyPr/>
          <a:lstStyle/>
          <a:p>
            <a:pPr marL="0" indent="0">
              <a:buNone/>
            </a:pPr>
            <a:r>
              <a:rPr lang="en-US" dirty="0"/>
              <a:t>Relative atomic masses (among other things we will discuss when we get to organic chemistry) can be determined using this instrument.</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5712337"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36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Part 1</a:t>
            </a:r>
          </a:p>
        </p:txBody>
      </p:sp>
      <p:sp>
        <p:nvSpPr>
          <p:cNvPr id="3" name="Subtitle 2"/>
          <p:cNvSpPr>
            <a:spLocks noGrp="1"/>
          </p:cNvSpPr>
          <p:nvPr>
            <p:ph type="subTitle" idx="1"/>
          </p:nvPr>
        </p:nvSpPr>
        <p:spPr/>
        <p:txBody>
          <a:bodyPr/>
          <a:lstStyle/>
          <a:p>
            <a:r>
              <a:rPr lang="en-US" sz="6000" dirty="0">
                <a:latin typeface="AbcBulletin" pitchFamily="2" charset="0"/>
              </a:rPr>
              <a:t>The Atom</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16" y="4217988"/>
            <a:ext cx="6931084" cy="134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883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7924800" cy="2471737"/>
          </a:xfrm>
        </p:spPr>
        <p:txBody>
          <a:bodyPr/>
          <a:lstStyle/>
          <a:p>
            <a:pPr marL="0" lvl="0" indent="0">
              <a:buNone/>
            </a:pPr>
            <a:r>
              <a:rPr lang="en-US" sz="2800" b="1" dirty="0">
                <a:solidFill>
                  <a:srgbClr val="C00000"/>
                </a:solidFill>
              </a:rPr>
              <a:t>vaporization:</a:t>
            </a:r>
            <a:r>
              <a:rPr lang="en-US" sz="2800" dirty="0"/>
              <a:t> if the sample is not already a gas, the sample is heated to this point.</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62758"/>
            <a:ext cx="4823607" cy="316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30437" y="2667000"/>
            <a:ext cx="152400" cy="795758"/>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a:solidFill>
                  <a:schemeClr val="accent4"/>
                </a:solidFill>
              </a:rPr>
              <a:t>1.</a:t>
            </a:r>
          </a:p>
        </p:txBody>
      </p:sp>
    </p:spTree>
    <p:extLst>
      <p:ext uri="{BB962C8B-B14F-4D97-AF65-F5344CB8AC3E}">
        <p14:creationId xmlns:p14="http://schemas.microsoft.com/office/powerpoint/2010/main" val="4029442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8153400" cy="2471737"/>
          </a:xfrm>
        </p:spPr>
        <p:txBody>
          <a:bodyPr/>
          <a:lstStyle/>
          <a:p>
            <a:pPr marL="0" lvl="0" indent="0">
              <a:buNone/>
            </a:pPr>
            <a:r>
              <a:rPr lang="en-US" sz="2800" b="1" dirty="0">
                <a:solidFill>
                  <a:srgbClr val="C00000"/>
                </a:solidFill>
              </a:rPr>
              <a:t>ionization:</a:t>
            </a:r>
            <a:r>
              <a:rPr lang="en-US" sz="2800" dirty="0"/>
              <a:t> sample is bombarded with a stream of high energy electrons.  In practice, the instrument is set so that only ions with a single positive charge are formed (M</a:t>
            </a:r>
            <a:r>
              <a:rPr lang="en-US" sz="2800" baseline="30000" dirty="0"/>
              <a:t>+</a:t>
            </a:r>
            <a:r>
              <a:rPr lang="en-US" sz="2800" dirty="0"/>
              <a:t>).</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712880"/>
            <a:ext cx="4442607" cy="291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676400" y="5202792"/>
            <a:ext cx="1139483" cy="118544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a:solidFill>
                  <a:schemeClr val="accent4"/>
                </a:solidFill>
              </a:rPr>
              <a:t>2.</a:t>
            </a:r>
          </a:p>
        </p:txBody>
      </p:sp>
    </p:spTree>
    <p:extLst>
      <p:ext uri="{BB962C8B-B14F-4D97-AF65-F5344CB8AC3E}">
        <p14:creationId xmlns:p14="http://schemas.microsoft.com/office/powerpoint/2010/main" val="2167197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7924800" cy="2471737"/>
          </a:xfrm>
        </p:spPr>
        <p:txBody>
          <a:bodyPr/>
          <a:lstStyle/>
          <a:p>
            <a:pPr marL="0" lvl="0" indent="0">
              <a:buNone/>
            </a:pPr>
            <a:r>
              <a:rPr lang="en-US" sz="2800" b="1" dirty="0">
                <a:solidFill>
                  <a:srgbClr val="C00000"/>
                </a:solidFill>
              </a:rPr>
              <a:t>acceleration:</a:t>
            </a:r>
            <a:r>
              <a:rPr lang="en-US" sz="2800" dirty="0"/>
              <a:t> resulting </a:t>
            </a:r>
            <a:r>
              <a:rPr lang="en-US" sz="2800" dirty="0" err="1"/>
              <a:t>unipositive</a:t>
            </a:r>
            <a:r>
              <a:rPr lang="en-US" sz="2800" dirty="0"/>
              <a:t> ions pass through slits in parallel plates under the influence of an electric field.</a:t>
            </a:r>
          </a:p>
          <a:p>
            <a:pPr marL="0" indent="0">
              <a:buNone/>
            </a:pPr>
            <a:endParaRPr lang="en-US" sz="3600" dirty="0"/>
          </a:p>
        </p:txBody>
      </p:sp>
      <p:cxnSp>
        <p:nvCxnSpPr>
          <p:cNvPr id="6" name="Straight Arrow Connector 5"/>
          <p:cNvCxnSpPr/>
          <p:nvPr/>
        </p:nvCxnSpPr>
        <p:spPr>
          <a:xfrm>
            <a:off x="3314700" y="3124200"/>
            <a:ext cx="419100" cy="990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a:solidFill>
                  <a:schemeClr val="accent4"/>
                </a:solidFill>
              </a:rPr>
              <a:t>3.</a:t>
            </a:r>
          </a:p>
        </p:txBody>
      </p:sp>
      <p:pic>
        <p:nvPicPr>
          <p:cNvPr id="193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929" y="4114800"/>
            <a:ext cx="537567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314700" y="4267200"/>
            <a:ext cx="1084064" cy="1600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80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639762"/>
          </a:xfrm>
        </p:spPr>
        <p:txBody>
          <a:bodyPr/>
          <a:lstStyle/>
          <a:p>
            <a:r>
              <a:rPr lang="en-US" dirty="0"/>
              <a:t>How it works (5 basic steps):</a:t>
            </a:r>
          </a:p>
        </p:txBody>
      </p:sp>
      <p:sp>
        <p:nvSpPr>
          <p:cNvPr id="3" name="Content Placeholder 2"/>
          <p:cNvSpPr>
            <a:spLocks noGrp="1"/>
          </p:cNvSpPr>
          <p:nvPr>
            <p:ph idx="1"/>
          </p:nvPr>
        </p:nvSpPr>
        <p:spPr>
          <a:xfrm>
            <a:off x="600222" y="936674"/>
            <a:ext cx="7400778" cy="2471737"/>
          </a:xfrm>
        </p:spPr>
        <p:txBody>
          <a:bodyPr/>
          <a:lstStyle/>
          <a:p>
            <a:pPr marL="0" lvl="0" indent="0">
              <a:buNone/>
            </a:pPr>
            <a:r>
              <a:rPr lang="en-US" sz="2800" b="1" dirty="0">
                <a:solidFill>
                  <a:srgbClr val="C00000"/>
                </a:solidFill>
              </a:rPr>
              <a:t>deflection:</a:t>
            </a:r>
            <a:r>
              <a:rPr lang="en-US" sz="2800" dirty="0"/>
              <a:t> </a:t>
            </a:r>
            <a:r>
              <a:rPr lang="en-US" sz="2400" dirty="0"/>
              <a:t>ions are then passed over an external magnetic field.  The magnetic field causes the ions to be deflected, and the amount of deflections is proportional to the charge/mass ratio.  Ions with </a:t>
            </a:r>
            <a:r>
              <a:rPr lang="en-US" sz="2400" b="1" dirty="0"/>
              <a:t>smaller</a:t>
            </a:r>
            <a:r>
              <a:rPr lang="en-US" sz="2400" dirty="0"/>
              <a:t> masses are deflected </a:t>
            </a:r>
            <a:r>
              <a:rPr lang="en-US" sz="2400" b="1" dirty="0"/>
              <a:t>more</a:t>
            </a:r>
            <a:r>
              <a:rPr lang="en-US" sz="2400" dirty="0"/>
              <a:t> than heavier ions.  Ions with higher charges are deflected more as they interact more effectively with the magnetic field</a:t>
            </a:r>
            <a:r>
              <a:rPr lang="en-US" sz="2800" dirty="0"/>
              <a:t>.</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114800"/>
            <a:ext cx="2846445" cy="186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4657578" y="4459458"/>
            <a:ext cx="1827628" cy="451100"/>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1000780"/>
            <a:ext cx="609600" cy="523220"/>
          </a:xfrm>
          <a:prstGeom prst="rect">
            <a:avLst/>
          </a:prstGeom>
          <a:noFill/>
        </p:spPr>
        <p:txBody>
          <a:bodyPr wrap="square" rtlCol="0">
            <a:spAutoFit/>
          </a:bodyPr>
          <a:lstStyle/>
          <a:p>
            <a:r>
              <a:rPr lang="en-US" sz="2800" b="1" dirty="0">
                <a:solidFill>
                  <a:schemeClr val="accent4"/>
                </a:solidFill>
              </a:rPr>
              <a:t>4.</a:t>
            </a:r>
          </a:p>
        </p:txBody>
      </p:sp>
      <p:cxnSp>
        <p:nvCxnSpPr>
          <p:cNvPr id="9" name="Straight Arrow Connector 8"/>
          <p:cNvCxnSpPr/>
          <p:nvPr/>
        </p:nvCxnSpPr>
        <p:spPr>
          <a:xfrm flipV="1">
            <a:off x="2209800" y="5062958"/>
            <a:ext cx="2142978" cy="554621"/>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61406" y="4114800"/>
            <a:ext cx="1134794" cy="646331"/>
          </a:xfrm>
          <a:prstGeom prst="rect">
            <a:avLst/>
          </a:prstGeom>
          <a:noFill/>
        </p:spPr>
        <p:txBody>
          <a:bodyPr wrap="square" rtlCol="0">
            <a:spAutoFit/>
          </a:bodyPr>
          <a:lstStyle/>
          <a:p>
            <a:r>
              <a:rPr lang="en-US" dirty="0"/>
              <a:t>Heavier particles</a:t>
            </a:r>
          </a:p>
        </p:txBody>
      </p:sp>
      <p:sp>
        <p:nvSpPr>
          <p:cNvPr id="13" name="TextBox 12"/>
          <p:cNvSpPr txBox="1"/>
          <p:nvPr/>
        </p:nvSpPr>
        <p:spPr>
          <a:xfrm>
            <a:off x="1303606" y="5410200"/>
            <a:ext cx="1134794" cy="646331"/>
          </a:xfrm>
          <a:prstGeom prst="rect">
            <a:avLst/>
          </a:prstGeom>
          <a:noFill/>
        </p:spPr>
        <p:txBody>
          <a:bodyPr wrap="square" rtlCol="0">
            <a:spAutoFit/>
          </a:bodyPr>
          <a:lstStyle/>
          <a:p>
            <a:r>
              <a:rPr lang="en-US" dirty="0"/>
              <a:t>lighter particles</a:t>
            </a:r>
          </a:p>
        </p:txBody>
      </p:sp>
    </p:spTree>
    <p:extLst>
      <p:ext uri="{BB962C8B-B14F-4D97-AF65-F5344CB8AC3E}">
        <p14:creationId xmlns:p14="http://schemas.microsoft.com/office/powerpoint/2010/main" val="322974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works (5 basic steps):</a:t>
            </a:r>
          </a:p>
        </p:txBody>
      </p:sp>
      <p:sp>
        <p:nvSpPr>
          <p:cNvPr id="3" name="Content Placeholder 2"/>
          <p:cNvSpPr>
            <a:spLocks noGrp="1"/>
          </p:cNvSpPr>
          <p:nvPr>
            <p:ph idx="1"/>
          </p:nvPr>
        </p:nvSpPr>
        <p:spPr>
          <a:xfrm>
            <a:off x="762000" y="1719263"/>
            <a:ext cx="7924800" cy="2471737"/>
          </a:xfrm>
        </p:spPr>
        <p:txBody>
          <a:bodyPr/>
          <a:lstStyle/>
          <a:p>
            <a:pPr marL="0" lvl="0" indent="0">
              <a:buNone/>
            </a:pPr>
            <a:r>
              <a:rPr lang="en-US" sz="2800" b="1" dirty="0">
                <a:solidFill>
                  <a:srgbClr val="C00000"/>
                </a:solidFill>
              </a:rPr>
              <a:t>detection:</a:t>
            </a:r>
            <a:r>
              <a:rPr lang="en-US" sz="2800" dirty="0"/>
              <a:t> positive ions of a particular mass/charge ratio are detected and a signal is sent to a recorder.  The strength of the signal is a measure of the number of ions with that charge/mass ratio that are detected.  </a:t>
            </a:r>
          </a:p>
          <a:p>
            <a:pPr marL="514350" indent="-514350">
              <a:buFont typeface="+mj-lt"/>
              <a:buAutoNum type="arabicPeriod"/>
            </a:pPr>
            <a:endParaRPr lang="en-US" sz="36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91001"/>
            <a:ext cx="301787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3352800" y="5791200"/>
            <a:ext cx="12192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1762780"/>
            <a:ext cx="609600" cy="523220"/>
          </a:xfrm>
          <a:prstGeom prst="rect">
            <a:avLst/>
          </a:prstGeom>
          <a:noFill/>
        </p:spPr>
        <p:txBody>
          <a:bodyPr wrap="square" rtlCol="0">
            <a:spAutoFit/>
          </a:bodyPr>
          <a:lstStyle/>
          <a:p>
            <a:r>
              <a:rPr lang="en-US" sz="2800" b="1" dirty="0">
                <a:solidFill>
                  <a:schemeClr val="accent4"/>
                </a:solidFill>
              </a:rPr>
              <a:t>5.</a:t>
            </a:r>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4375049"/>
            <a:ext cx="3733799" cy="15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5994394"/>
            <a:ext cx="3945661" cy="71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771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Example: </a:t>
            </a:r>
            <a:r>
              <a:rPr lang="en-US" sz="2400" b="0" dirty="0"/>
              <a:t>Find the relative atomic mass (</a:t>
            </a:r>
            <a:r>
              <a:rPr lang="en-US" sz="2400" b="0" dirty="0" err="1"/>
              <a:t>A</a:t>
            </a:r>
            <a:r>
              <a:rPr lang="en-US" sz="2400" b="0" baseline="-25000" dirty="0" err="1"/>
              <a:t>r</a:t>
            </a:r>
            <a:r>
              <a:rPr lang="en-US" sz="2400" b="0" dirty="0"/>
              <a:t>) of naturally occurring lead from the data below.  Record your answer to the nearest tenth.</a:t>
            </a:r>
          </a:p>
        </p:txBody>
      </p:sp>
      <p:graphicFrame>
        <p:nvGraphicFramePr>
          <p:cNvPr id="5" name="Content Placeholder 4"/>
          <p:cNvGraphicFramePr>
            <a:graphicFrameLocks noGrp="1"/>
          </p:cNvGraphicFramePr>
          <p:nvPr>
            <p:ph idx="1"/>
          </p:nvPr>
        </p:nvGraphicFramePr>
        <p:xfrm>
          <a:off x="4419600" y="2067560"/>
          <a:ext cx="3962400" cy="21234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370840">
                <a:tc>
                  <a:txBody>
                    <a:bodyPr/>
                    <a:lstStyle/>
                    <a:p>
                      <a:pPr algn="ctr"/>
                      <a:r>
                        <a:rPr lang="en-US" dirty="0"/>
                        <a:t>Isotopic</a:t>
                      </a:r>
                      <a:r>
                        <a:rPr lang="en-US" baseline="0" dirty="0"/>
                        <a:t> mass</a:t>
                      </a:r>
                      <a:endParaRPr lang="en-US" dirty="0"/>
                    </a:p>
                  </a:txBody>
                  <a:tcPr/>
                </a:tc>
                <a:tc>
                  <a:txBody>
                    <a:bodyPr/>
                    <a:lstStyle/>
                    <a:p>
                      <a:pPr algn="ctr"/>
                      <a:r>
                        <a:rPr lang="en-US" dirty="0"/>
                        <a:t>Relative abundance</a:t>
                      </a:r>
                    </a:p>
                  </a:txBody>
                  <a:tcPr/>
                </a:tc>
                <a:tc>
                  <a:txBody>
                    <a:bodyPr/>
                    <a:lstStyle/>
                    <a:p>
                      <a:pPr algn="ctr"/>
                      <a:r>
                        <a:rPr lang="en-US" dirty="0"/>
                        <a:t>% relative abundance</a:t>
                      </a:r>
                    </a:p>
                  </a:txBody>
                  <a:tcPr/>
                </a:tc>
                <a:extLst>
                  <a:ext uri="{0D108BD9-81ED-4DB2-BD59-A6C34878D82A}">
                    <a16:rowId xmlns:a16="http://schemas.microsoft.com/office/drawing/2014/main" val="10000"/>
                  </a:ext>
                </a:extLst>
              </a:tr>
              <a:tr h="370840">
                <a:tc>
                  <a:txBody>
                    <a:bodyPr/>
                    <a:lstStyle/>
                    <a:p>
                      <a:pPr algn="ctr"/>
                      <a:r>
                        <a:rPr lang="en-US" dirty="0"/>
                        <a:t>204</a:t>
                      </a:r>
                    </a:p>
                  </a:txBody>
                  <a:tcPr/>
                </a:tc>
                <a:tc>
                  <a:txBody>
                    <a:bodyPr/>
                    <a:lstStyle/>
                    <a:p>
                      <a:pPr algn="ctr"/>
                      <a:r>
                        <a:rPr lang="en-US" dirty="0"/>
                        <a:t>0.2</a:t>
                      </a:r>
                    </a:p>
                  </a:txBody>
                  <a:tcPr/>
                </a:tc>
                <a:tc>
                  <a:txBody>
                    <a:bodyPr/>
                    <a:lstStyle/>
                    <a:p>
                      <a:pPr algn="ctr"/>
                      <a:r>
                        <a:rPr lang="en-US" dirty="0"/>
                        <a:t>2</a:t>
                      </a:r>
                    </a:p>
                  </a:txBody>
                  <a:tcPr/>
                </a:tc>
                <a:extLst>
                  <a:ext uri="{0D108BD9-81ED-4DB2-BD59-A6C34878D82A}">
                    <a16:rowId xmlns:a16="http://schemas.microsoft.com/office/drawing/2014/main" val="10001"/>
                  </a:ext>
                </a:extLst>
              </a:tr>
              <a:tr h="370840">
                <a:tc>
                  <a:txBody>
                    <a:bodyPr/>
                    <a:lstStyle/>
                    <a:p>
                      <a:pPr algn="ctr"/>
                      <a:r>
                        <a:rPr lang="en-US" dirty="0"/>
                        <a:t>206</a:t>
                      </a:r>
                    </a:p>
                  </a:txBody>
                  <a:tcPr/>
                </a:tc>
                <a:tc>
                  <a:txBody>
                    <a:bodyPr/>
                    <a:lstStyle/>
                    <a:p>
                      <a:pPr algn="ctr"/>
                      <a:r>
                        <a:rPr lang="en-US" dirty="0"/>
                        <a:t>2.4</a:t>
                      </a:r>
                    </a:p>
                  </a:txBody>
                  <a:tcPr/>
                </a:tc>
                <a:tc>
                  <a:txBody>
                    <a:bodyPr/>
                    <a:lstStyle/>
                    <a:p>
                      <a:pPr algn="ctr"/>
                      <a:r>
                        <a:rPr lang="en-US" dirty="0"/>
                        <a:t>2.4</a:t>
                      </a:r>
                    </a:p>
                  </a:txBody>
                  <a:tcPr/>
                </a:tc>
                <a:extLst>
                  <a:ext uri="{0D108BD9-81ED-4DB2-BD59-A6C34878D82A}">
                    <a16:rowId xmlns:a16="http://schemas.microsoft.com/office/drawing/2014/main" val="10002"/>
                  </a:ext>
                </a:extLst>
              </a:tr>
              <a:tr h="370840">
                <a:tc>
                  <a:txBody>
                    <a:bodyPr/>
                    <a:lstStyle/>
                    <a:p>
                      <a:pPr algn="ctr"/>
                      <a:r>
                        <a:rPr lang="en-US" dirty="0"/>
                        <a:t>207</a:t>
                      </a:r>
                    </a:p>
                  </a:txBody>
                  <a:tcPr/>
                </a:tc>
                <a:tc>
                  <a:txBody>
                    <a:bodyPr/>
                    <a:lstStyle/>
                    <a:p>
                      <a:pPr algn="ctr"/>
                      <a:r>
                        <a:rPr lang="en-US" dirty="0"/>
                        <a:t>2.2</a:t>
                      </a:r>
                    </a:p>
                  </a:txBody>
                  <a:tcPr/>
                </a:tc>
                <a:tc>
                  <a:txBody>
                    <a:bodyPr/>
                    <a:lstStyle/>
                    <a:p>
                      <a:pPr algn="ctr"/>
                      <a:r>
                        <a:rPr lang="en-US" dirty="0"/>
                        <a:t>2.2</a:t>
                      </a:r>
                    </a:p>
                  </a:txBody>
                  <a:tcPr/>
                </a:tc>
                <a:extLst>
                  <a:ext uri="{0D108BD9-81ED-4DB2-BD59-A6C34878D82A}">
                    <a16:rowId xmlns:a16="http://schemas.microsoft.com/office/drawing/2014/main" val="10003"/>
                  </a:ext>
                </a:extLst>
              </a:tr>
              <a:tr h="370840">
                <a:tc>
                  <a:txBody>
                    <a:bodyPr/>
                    <a:lstStyle/>
                    <a:p>
                      <a:pPr algn="ctr"/>
                      <a:r>
                        <a:rPr lang="en-US" dirty="0"/>
                        <a:t>208</a:t>
                      </a:r>
                    </a:p>
                  </a:txBody>
                  <a:tcPr/>
                </a:tc>
                <a:tc>
                  <a:txBody>
                    <a:bodyPr/>
                    <a:lstStyle/>
                    <a:p>
                      <a:pPr algn="ctr"/>
                      <a:r>
                        <a:rPr lang="en-US" dirty="0"/>
                        <a:t>5.2</a:t>
                      </a:r>
                    </a:p>
                  </a:txBody>
                  <a:tcPr/>
                </a:tc>
                <a:tc>
                  <a:txBody>
                    <a:bodyPr/>
                    <a:lstStyle/>
                    <a:p>
                      <a:pPr algn="ctr"/>
                      <a:r>
                        <a:rPr lang="en-US" dirty="0"/>
                        <a:t>52</a:t>
                      </a:r>
                    </a:p>
                  </a:txBody>
                  <a:tcPr/>
                </a:tc>
                <a:extLst>
                  <a:ext uri="{0D108BD9-81ED-4DB2-BD59-A6C34878D82A}">
                    <a16:rowId xmlns:a16="http://schemas.microsoft.com/office/drawing/2014/main" val="10004"/>
                  </a:ext>
                </a:extLst>
              </a:tr>
            </a:tbl>
          </a:graphicData>
        </a:graphic>
      </p:graphicFrame>
      <p:graphicFrame>
        <p:nvGraphicFramePr>
          <p:cNvPr id="4" name="Chart 3"/>
          <p:cNvGraphicFramePr>
            <a:graphicFrameLocks/>
          </p:cNvGraphicFramePr>
          <p:nvPr/>
        </p:nvGraphicFramePr>
        <p:xfrm>
          <a:off x="457200" y="1551801"/>
          <a:ext cx="358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04800" y="6200000"/>
            <a:ext cx="4343400" cy="276999"/>
          </a:xfrm>
          <a:prstGeom prst="rect">
            <a:avLst/>
          </a:prstGeom>
          <a:noFill/>
        </p:spPr>
        <p:txBody>
          <a:bodyPr wrap="square" rtlCol="0">
            <a:spAutoFit/>
          </a:bodyPr>
          <a:lstStyle/>
          <a:p>
            <a:r>
              <a:rPr lang="en-US" sz="1200" b="1" dirty="0"/>
              <a:t>Figure: </a:t>
            </a:r>
            <a:r>
              <a:rPr lang="en-US" sz="1200" dirty="0"/>
              <a:t>The Mass Spectrum of Naturally Occurring Lead</a:t>
            </a:r>
          </a:p>
        </p:txBody>
      </p:sp>
      <mc:AlternateContent xmlns:mc="http://schemas.openxmlformats.org/markup-compatibility/2006" xmlns:a14="http://schemas.microsoft.com/office/drawing/2010/main">
        <mc:Choice Requires="a14">
          <p:sp>
            <p:nvSpPr>
              <p:cNvPr id="7" name="TextBox 6"/>
              <p:cNvSpPr txBox="1"/>
              <p:nvPr/>
            </p:nvSpPr>
            <p:spPr>
              <a:xfrm>
                <a:off x="3200400" y="4495800"/>
                <a:ext cx="5901552" cy="6298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𝐴</m:t>
                          </m:r>
                        </m:e>
                        <m:sub>
                          <m:r>
                            <a:rPr lang="en-US" b="0" i="1" smtClean="0">
                              <a:latin typeface="Cambria Math"/>
                            </a:rPr>
                            <m:t>𝑟</m:t>
                          </m:r>
                        </m:sub>
                      </m:sSub>
                      <m:r>
                        <a:rPr lang="en-US" i="1" smtClean="0">
                          <a:latin typeface="Cambria Math"/>
                        </a:rPr>
                        <m:t>=</m:t>
                      </m:r>
                      <m:f>
                        <m:fPr>
                          <m:ctrlPr>
                            <a:rPr lang="en-US"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a:rPr>
                                <m:t>2</m:t>
                              </m:r>
                              <m:r>
                                <a:rPr lang="en-US" b="0" i="1" smtClean="0">
                                  <a:latin typeface="Cambria Math"/>
                                  <a:ea typeface="Cambria Math"/>
                                </a:rPr>
                                <m:t>×204</m:t>
                              </m:r>
                            </m:e>
                          </m:d>
                          <m:r>
                            <a:rPr lang="en-US" b="0" i="1" smtClean="0">
                              <a:latin typeface="Cambria Math"/>
                              <a:ea typeface="Cambria Math"/>
                            </a:rPr>
                            <m:t>+</m:t>
                          </m:r>
                          <m:d>
                            <m:dPr>
                              <m:ctrlPr>
                                <a:rPr lang="en-US" b="0" i="1" smtClean="0">
                                  <a:latin typeface="Cambria Math" panose="02040503050406030204" pitchFamily="18" charset="0"/>
                                </a:rPr>
                              </m:ctrlPr>
                            </m:dPr>
                            <m:e>
                              <m:r>
                                <a:rPr lang="en-US" b="0" i="1" smtClean="0">
                                  <a:latin typeface="Cambria Math"/>
                                </a:rPr>
                                <m:t>24</m:t>
                              </m:r>
                              <m:r>
                                <a:rPr lang="en-US" b="0" i="1" smtClean="0">
                                  <a:latin typeface="Cambria Math"/>
                                  <a:ea typeface="Cambria Math"/>
                                </a:rPr>
                                <m:t>×206</m:t>
                              </m:r>
                            </m:e>
                          </m:d>
                          <m:r>
                            <a:rPr lang="en-US" b="0" i="1" smtClean="0">
                              <a:latin typeface="Cambria Math"/>
                              <a:ea typeface="Cambria Math"/>
                            </a:rPr>
                            <m:t>+</m:t>
                          </m:r>
                          <m:d>
                            <m:dPr>
                              <m:ctrlPr>
                                <a:rPr lang="en-US" b="0" i="1" smtClean="0">
                                  <a:latin typeface="Cambria Math" panose="02040503050406030204" pitchFamily="18" charset="0"/>
                                </a:rPr>
                              </m:ctrlPr>
                            </m:dPr>
                            <m:e>
                              <m:r>
                                <a:rPr lang="en-US" b="0" i="1" smtClean="0">
                                  <a:latin typeface="Cambria Math"/>
                                </a:rPr>
                                <m:t>22</m:t>
                              </m:r>
                              <m:r>
                                <a:rPr lang="en-US" b="0" i="1" smtClean="0">
                                  <a:latin typeface="Cambria Math"/>
                                  <a:ea typeface="Cambria Math"/>
                                </a:rPr>
                                <m:t>×207</m:t>
                              </m:r>
                            </m:e>
                          </m:d>
                          <m:r>
                            <a:rPr lang="en-US" b="0" i="1" smtClean="0">
                              <a:latin typeface="Cambria Math"/>
                              <a:ea typeface="Cambria Math"/>
                            </a:rPr>
                            <m:t>+</m:t>
                          </m:r>
                          <m:d>
                            <m:dPr>
                              <m:ctrlPr>
                                <a:rPr lang="en-US" b="0" i="1" smtClean="0">
                                  <a:latin typeface="Cambria Math" panose="02040503050406030204" pitchFamily="18" charset="0"/>
                                </a:rPr>
                              </m:ctrlPr>
                            </m:dPr>
                            <m:e>
                              <m:r>
                                <a:rPr lang="en-US" b="0" i="1" smtClean="0">
                                  <a:latin typeface="Cambria Math"/>
                                </a:rPr>
                                <m:t>52</m:t>
                              </m:r>
                              <m:r>
                                <a:rPr lang="en-US" b="0" i="1" smtClean="0">
                                  <a:latin typeface="Cambria Math"/>
                                  <a:ea typeface="Cambria Math"/>
                                </a:rPr>
                                <m:t>×208</m:t>
                              </m:r>
                            </m:e>
                          </m:d>
                        </m:num>
                        <m:den>
                          <m:r>
                            <a:rPr lang="en-US" b="0" i="1" smtClean="0">
                              <a:latin typeface="Cambria Math"/>
                            </a:rPr>
                            <m:t>100</m:t>
                          </m:r>
                        </m:den>
                      </m:f>
                    </m:oMath>
                  </m:oMathPara>
                </a14:m>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3200400" y="4495800"/>
                <a:ext cx="5901552" cy="62985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439246" y="5486400"/>
                <a:ext cx="1249509" cy="369332"/>
              </a:xfrm>
              <a:prstGeom prst="rect">
                <a:avLst/>
              </a:prstGeom>
            </p:spPr>
            <p:txBody>
              <a:bodyPr wrap="none">
                <a:spAutoFit/>
              </a:bodyPr>
              <a:lstStyle/>
              <a:p>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rPr>
                          <m:t>𝐴</m:t>
                        </m:r>
                      </m:e>
                      <m:sub>
                        <m:r>
                          <a:rPr lang="en-US" i="1">
                            <a:solidFill>
                              <a:srgbClr val="000000"/>
                            </a:solidFill>
                            <a:latin typeface="Cambria Math"/>
                          </a:rPr>
                          <m:t>𝑟</m:t>
                        </m:r>
                      </m:sub>
                    </m:sSub>
                    <m:r>
                      <a:rPr lang="en-US" i="1">
                        <a:solidFill>
                          <a:srgbClr val="000000"/>
                        </a:solidFill>
                        <a:latin typeface="Cambria Math"/>
                      </a:rPr>
                      <m:t>=</m:t>
                    </m:r>
                  </m:oMath>
                </a14:m>
                <a:r>
                  <a:rPr lang="en-US" dirty="0"/>
                  <a:t>207.2</a:t>
                </a:r>
              </a:p>
            </p:txBody>
          </p:sp>
        </mc:Choice>
        <mc:Fallback xmlns="">
          <p:sp>
            <p:nvSpPr>
              <p:cNvPr id="8" name="Rectangle 7"/>
              <p:cNvSpPr>
                <a:spLocks noRot="1" noChangeAspect="1" noMove="1" noResize="1" noEditPoints="1" noAdjustHandles="1" noChangeArrowheads="1" noChangeShapeType="1" noTextEdit="1"/>
              </p:cNvSpPr>
              <p:nvPr/>
            </p:nvSpPr>
            <p:spPr>
              <a:xfrm>
                <a:off x="5439246" y="5486400"/>
                <a:ext cx="1249509" cy="369332"/>
              </a:xfrm>
              <a:prstGeom prst="rect">
                <a:avLst/>
              </a:prstGeom>
              <a:blipFill rotWithShape="1">
                <a:blip r:embed="rId5"/>
                <a:stretch>
                  <a:fillRect t="-8197" r="-3902" b="-24590"/>
                </a:stretch>
              </a:blipFill>
            </p:spPr>
            <p:txBody>
              <a:bodyPr/>
              <a:lstStyle/>
              <a:p>
                <a:r>
                  <a:rPr lang="en-US">
                    <a:noFill/>
                  </a:rPr>
                  <a:t> </a:t>
                </a:r>
              </a:p>
            </p:txBody>
          </p:sp>
        </mc:Fallback>
      </mc:AlternateContent>
    </p:spTree>
    <p:extLst>
      <p:ext uri="{BB962C8B-B14F-4D97-AF65-F5344CB8AC3E}">
        <p14:creationId xmlns:p14="http://schemas.microsoft.com/office/powerpoint/2010/main" val="12616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8322"/>
            <a:ext cx="5284154" cy="421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001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Radioisotopes</a:t>
            </a:r>
          </a:p>
        </p:txBody>
      </p:sp>
      <p:sp>
        <p:nvSpPr>
          <p:cNvPr id="3" name="Content Placeholder 2"/>
          <p:cNvSpPr>
            <a:spLocks noGrp="1"/>
          </p:cNvSpPr>
          <p:nvPr>
            <p:ph idx="1"/>
          </p:nvPr>
        </p:nvSpPr>
        <p:spPr>
          <a:xfrm>
            <a:off x="3276600" y="1760538"/>
            <a:ext cx="5638800" cy="4411662"/>
          </a:xfrm>
        </p:spPr>
        <p:txBody>
          <a:bodyPr/>
          <a:lstStyle/>
          <a:p>
            <a:pPr marL="0" indent="0">
              <a:buNone/>
            </a:pPr>
            <a:r>
              <a:rPr lang="en-US" dirty="0"/>
              <a:t>Nucleus stability depends upon the balance between the number of protons and neutrons.</a:t>
            </a:r>
            <a:br>
              <a:rPr lang="en-US" dirty="0"/>
            </a:br>
            <a:br>
              <a:rPr lang="en-US" dirty="0"/>
            </a:br>
            <a:r>
              <a:rPr lang="en-US" dirty="0"/>
              <a:t>Nuclei that contain too many or too few neutrons are unstable (radioactive) and change to form more stable nuclei by giving off radiation.</a:t>
            </a:r>
          </a:p>
        </p:txBody>
      </p:sp>
      <p:pic>
        <p:nvPicPr>
          <p:cNvPr id="194562" name="Picture 2" descr="http://www.faqs.org/photo-dict/photofiles/list/854/1282radiation_ic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450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Radioisotopes</a:t>
            </a:r>
          </a:p>
        </p:txBody>
      </p:sp>
      <p:sp>
        <p:nvSpPr>
          <p:cNvPr id="3" name="Content Placeholder 2"/>
          <p:cNvSpPr>
            <a:spLocks noGrp="1"/>
          </p:cNvSpPr>
          <p:nvPr>
            <p:ph idx="1"/>
          </p:nvPr>
        </p:nvSpPr>
        <p:spPr>
          <a:xfrm>
            <a:off x="381000" y="1760538"/>
            <a:ext cx="8534400" cy="4411662"/>
          </a:xfrm>
        </p:spPr>
        <p:txBody>
          <a:bodyPr/>
          <a:lstStyle/>
          <a:p>
            <a:pPr lvl="0"/>
            <a:r>
              <a:rPr lang="en-US" sz="2800" b="1" dirty="0">
                <a:solidFill>
                  <a:schemeClr val="tx2"/>
                </a:solidFill>
              </a:rPr>
              <a:t>Alpha (</a:t>
            </a:r>
            <a:r>
              <a:rPr lang="en-US" sz="2800" b="1" dirty="0">
                <a:solidFill>
                  <a:schemeClr val="tx2"/>
                </a:solidFill>
                <a:sym typeface="Symbol"/>
              </a:rPr>
              <a:t></a:t>
            </a:r>
            <a:r>
              <a:rPr lang="en-US" sz="2800" b="1" dirty="0">
                <a:solidFill>
                  <a:schemeClr val="tx2"/>
                </a:solidFill>
              </a:rPr>
              <a:t>): </a:t>
            </a:r>
            <a:r>
              <a:rPr lang="en-US" sz="2800" dirty="0"/>
              <a:t>particles (identical to helium nuclei) emitted by nuclei with too many protons.</a:t>
            </a:r>
          </a:p>
          <a:p>
            <a:pPr lvl="0"/>
            <a:r>
              <a:rPr lang="en-US" sz="2800" b="1" dirty="0">
                <a:solidFill>
                  <a:schemeClr val="tx2"/>
                </a:solidFill>
              </a:rPr>
              <a:t>Beta (</a:t>
            </a:r>
            <a:r>
              <a:rPr lang="en-US" sz="2800" b="1" dirty="0">
                <a:solidFill>
                  <a:schemeClr val="tx2"/>
                </a:solidFill>
                <a:sym typeface="Symbol"/>
              </a:rPr>
              <a:t></a:t>
            </a:r>
            <a:r>
              <a:rPr lang="en-US" sz="2800" b="1" dirty="0">
                <a:solidFill>
                  <a:schemeClr val="tx2"/>
                </a:solidFill>
              </a:rPr>
              <a:t>): </a:t>
            </a:r>
            <a:r>
              <a:rPr lang="en-US" sz="2800" dirty="0"/>
              <a:t>electrons are ejected (owing to neutron decay) from nuclei with too many neutrons.</a:t>
            </a:r>
          </a:p>
          <a:p>
            <a:pPr lvl="0"/>
            <a:r>
              <a:rPr lang="en-US" sz="2800" b="1" dirty="0">
                <a:solidFill>
                  <a:schemeClr val="tx2"/>
                </a:solidFill>
              </a:rPr>
              <a:t>Gamma (</a:t>
            </a:r>
            <a:r>
              <a:rPr lang="en-US" sz="2800" b="1" dirty="0">
                <a:solidFill>
                  <a:schemeClr val="tx2"/>
                </a:solidFill>
                <a:sym typeface="Symbol"/>
              </a:rPr>
              <a:t></a:t>
            </a:r>
            <a:r>
              <a:rPr lang="en-US" sz="2800" b="1" dirty="0">
                <a:solidFill>
                  <a:schemeClr val="tx2"/>
                </a:solidFill>
              </a:rPr>
              <a:t>): </a:t>
            </a:r>
            <a:r>
              <a:rPr lang="en-US" sz="2800" dirty="0"/>
              <a:t>rays that are a high-energy form of electromagnetic ration.</a:t>
            </a:r>
          </a:p>
        </p:txBody>
      </p:sp>
      <p:pic>
        <p:nvPicPr>
          <p:cNvPr id="198660" name="Picture 4" descr="http://www.deq.idaho.gov/inl_oversight/radiation/images/alpha_bet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274967"/>
            <a:ext cx="29718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5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radioisotopes</a:t>
            </a:r>
          </a:p>
        </p:txBody>
      </p:sp>
      <p:sp>
        <p:nvSpPr>
          <p:cNvPr id="3" name="Content Placeholder 2"/>
          <p:cNvSpPr>
            <a:spLocks noGrp="1"/>
          </p:cNvSpPr>
          <p:nvPr>
            <p:ph idx="1"/>
          </p:nvPr>
        </p:nvSpPr>
        <p:spPr>
          <a:xfrm>
            <a:off x="228600" y="1719263"/>
            <a:ext cx="7391400" cy="4411662"/>
          </a:xfrm>
        </p:spPr>
        <p:txBody>
          <a:bodyPr/>
          <a:lstStyle/>
          <a:p>
            <a:r>
              <a:rPr lang="en-US" sz="2800" dirty="0"/>
              <a:t>can be used to generate energy in nuclear power plants (fission), sterilize surgical instruments in hospitals, preserve food, detect cracks in structural materials, etc.</a:t>
            </a:r>
          </a:p>
          <a:p>
            <a:endParaRPr lang="en-US" sz="2800" dirty="0"/>
          </a:p>
          <a:p>
            <a:r>
              <a:rPr lang="en-US" sz="2800" dirty="0"/>
              <a:t>While the high energy nature of radioactivity can be used save human life, uncontrolled levels of exposure can have quite the opposite effect. </a:t>
            </a:r>
          </a:p>
          <a:p>
            <a:endParaRPr lang="en-US" dirty="0"/>
          </a:p>
        </p:txBody>
      </p:sp>
      <p:pic>
        <p:nvPicPr>
          <p:cNvPr id="4" name="Picture 6" descr="star-smiley-face-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7275" y="2057400"/>
            <a:ext cx="127952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Sad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75" y="4495800"/>
            <a:ext cx="1228725"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12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16"/>
          <p:cNvSpPr>
            <a:spLocks noChangeArrowheads="1"/>
          </p:cNvSpPr>
          <p:nvPr/>
        </p:nvSpPr>
        <p:spPr bwMode="auto">
          <a:xfrm>
            <a:off x="5410200" y="152400"/>
            <a:ext cx="2362200" cy="2743200"/>
          </a:xfrm>
          <a:prstGeom prst="rect">
            <a:avLst/>
          </a:prstGeom>
          <a:solidFill>
            <a:srgbClr val="8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8" name="Rectangle 2"/>
          <p:cNvSpPr>
            <a:spLocks noGrp="1" noChangeArrowheads="1"/>
          </p:cNvSpPr>
          <p:nvPr>
            <p:ph type="body" idx="1"/>
          </p:nvPr>
        </p:nvSpPr>
        <p:spPr>
          <a:xfrm>
            <a:off x="304800" y="3352800"/>
            <a:ext cx="8686800" cy="3429000"/>
          </a:xfrm>
        </p:spPr>
        <p:txBody>
          <a:bodyPr/>
          <a:lstStyle/>
          <a:p>
            <a:pPr eaLnBrk="1" hangingPunct="1"/>
            <a:r>
              <a:rPr lang="en-US" sz="2400" dirty="0">
                <a:solidFill>
                  <a:srgbClr val="002060"/>
                </a:solidFill>
                <a:latin typeface="Comic Sans MS" pitchFamily="66" charset="0"/>
              </a:rPr>
              <a:t>All atoms, with the exception of H, are made up of 3 subatomic particles: protons, neutrons and electrons.</a:t>
            </a:r>
          </a:p>
          <a:p>
            <a:pPr eaLnBrk="1" hangingPunct="1"/>
            <a:r>
              <a:rPr lang="en-US" sz="2400" dirty="0">
                <a:solidFill>
                  <a:srgbClr val="C00000"/>
                </a:solidFill>
                <a:latin typeface="Comic Sans MS" pitchFamily="66" charset="0"/>
              </a:rPr>
              <a:t>Hydrogen is the simplest atom (1 proton &amp; 1 electron)</a:t>
            </a:r>
          </a:p>
          <a:p>
            <a:pPr eaLnBrk="1" hangingPunct="1"/>
            <a:r>
              <a:rPr lang="en-US" sz="2400" dirty="0">
                <a:solidFill>
                  <a:srgbClr val="002060"/>
                </a:solidFill>
                <a:latin typeface="Comic Sans MS" pitchFamily="66" charset="0"/>
              </a:rPr>
              <a:t>Atomic radius is on the order of 10</a:t>
            </a:r>
            <a:r>
              <a:rPr lang="en-US" sz="2400" baseline="30000" dirty="0">
                <a:solidFill>
                  <a:srgbClr val="002060"/>
                </a:solidFill>
                <a:latin typeface="Comic Sans MS" pitchFamily="66" charset="0"/>
              </a:rPr>
              <a:t>-10</a:t>
            </a:r>
            <a:r>
              <a:rPr lang="en-US" sz="2400" dirty="0">
                <a:solidFill>
                  <a:srgbClr val="002060"/>
                </a:solidFill>
                <a:latin typeface="Comic Sans MS" pitchFamily="66" charset="0"/>
              </a:rPr>
              <a:t> m.</a:t>
            </a:r>
          </a:p>
          <a:p>
            <a:pPr eaLnBrk="1" hangingPunct="1"/>
            <a:r>
              <a:rPr lang="en-US" sz="2400" dirty="0">
                <a:solidFill>
                  <a:srgbClr val="C00000"/>
                </a:solidFill>
                <a:latin typeface="Comic Sans MS" pitchFamily="66" charset="0"/>
              </a:rPr>
              <a:t>Atoms are mostly empty space.</a:t>
            </a:r>
          </a:p>
          <a:p>
            <a:pPr eaLnBrk="1" hangingPunct="1"/>
            <a:r>
              <a:rPr lang="en-US" sz="2400" dirty="0">
                <a:solidFill>
                  <a:srgbClr val="002060"/>
                </a:solidFill>
                <a:latin typeface="Comic Sans MS" pitchFamily="66" charset="0"/>
              </a:rPr>
              <a:t>Protons and neutrons are located in the nucleus.</a:t>
            </a:r>
          </a:p>
          <a:p>
            <a:pPr eaLnBrk="1" hangingPunct="1"/>
            <a:r>
              <a:rPr lang="en-US" sz="2400" dirty="0">
                <a:solidFill>
                  <a:srgbClr val="C00000"/>
                </a:solidFill>
                <a:latin typeface="Comic Sans MS" pitchFamily="66" charset="0"/>
              </a:rPr>
              <a:t>Electrons are found in energy levels (shells) surrounding the nucleus.</a:t>
            </a:r>
          </a:p>
        </p:txBody>
      </p:sp>
      <p:pic>
        <p:nvPicPr>
          <p:cNvPr id="604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50045"/>
            <a:ext cx="211613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WordArt 4"/>
          <p:cNvSpPr>
            <a:spLocks noChangeArrowheads="1" noChangeShapeType="1" noTextEdit="1"/>
          </p:cNvSpPr>
          <p:nvPr/>
        </p:nvSpPr>
        <p:spPr bwMode="auto">
          <a:xfrm>
            <a:off x="76200" y="228600"/>
            <a:ext cx="2514600" cy="762000"/>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1">
                  <a:gsLst>
                    <a:gs pos="0">
                      <a:srgbClr val="FFE701"/>
                    </a:gs>
                    <a:gs pos="100000">
                      <a:srgbClr val="FE3E02"/>
                    </a:gs>
                  </a:gsLst>
                  <a:lin ang="5400000" scaled="1"/>
                </a:gradFill>
                <a:latin typeface="Impact"/>
              </a:rPr>
              <a:t>ATOM BASICS</a:t>
            </a:r>
          </a:p>
        </p:txBody>
      </p:sp>
      <p:sp>
        <p:nvSpPr>
          <p:cNvPr id="4102" name="AutoShape 6"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3" name="AutoShape 8"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4" name="AutoShape 10"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5" name="AutoShape 12"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6" name="AutoShape 14" descr="salute"/>
          <p:cNvSpPr>
            <a:spLocks noChangeAspect="1" noChangeArrowheads="1"/>
          </p:cNvSpPr>
          <p:nvPr/>
        </p:nvSpPr>
        <p:spPr bwMode="auto">
          <a:xfrm>
            <a:off x="4648200" y="3124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4107" name="Picture 15" descr="sal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06400"/>
            <a:ext cx="190976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 Box 17"/>
          <p:cNvSpPr txBox="1">
            <a:spLocks noChangeArrowheads="1"/>
          </p:cNvSpPr>
          <p:nvPr/>
        </p:nvSpPr>
        <p:spPr bwMode="auto">
          <a:xfrm>
            <a:off x="5638800" y="2895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t>General Concepts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5" fill="hold" grpId="0" nodeType="clickEffect">
                                  <p:stCondLst>
                                    <p:cond delay="0"/>
                                  </p:stCondLst>
                                  <p:childTnLst>
                                    <p:set>
                                      <p:cBhvr>
                                        <p:cTn id="10" dur="1" fill="hold">
                                          <p:stCondLst>
                                            <p:cond delay="0"/>
                                          </p:stCondLst>
                                        </p:cTn>
                                        <p:tgtEl>
                                          <p:spTgt spid="60418">
                                            <p:txEl>
                                              <p:pRg st="0" end="0"/>
                                            </p:txEl>
                                          </p:spTgt>
                                        </p:tgtEl>
                                        <p:attrNameLst>
                                          <p:attrName>style.visibility</p:attrName>
                                        </p:attrNameLst>
                                      </p:cBhvr>
                                      <p:to>
                                        <p:strVal val="visible"/>
                                      </p:to>
                                    </p:set>
                                    <p:animEffect transition="in" filter="checkerboard(down)">
                                      <p:cBhvr>
                                        <p:cTn id="11" dur="500"/>
                                        <p:tgtEl>
                                          <p:spTgt spid="604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5" fill="hold" grpId="0" nodeType="clickEffect">
                                  <p:stCondLst>
                                    <p:cond delay="0"/>
                                  </p:stCondLst>
                                  <p:childTnLst>
                                    <p:set>
                                      <p:cBhvr>
                                        <p:cTn id="15" dur="1" fill="hold">
                                          <p:stCondLst>
                                            <p:cond delay="0"/>
                                          </p:stCondLst>
                                        </p:cTn>
                                        <p:tgtEl>
                                          <p:spTgt spid="60418">
                                            <p:txEl>
                                              <p:pRg st="1" end="1"/>
                                            </p:txEl>
                                          </p:spTgt>
                                        </p:tgtEl>
                                        <p:attrNameLst>
                                          <p:attrName>style.visibility</p:attrName>
                                        </p:attrNameLst>
                                      </p:cBhvr>
                                      <p:to>
                                        <p:strVal val="visible"/>
                                      </p:to>
                                    </p:set>
                                    <p:animEffect transition="in" filter="checkerboard(down)">
                                      <p:cBhvr>
                                        <p:cTn id="16" dur="500"/>
                                        <p:tgtEl>
                                          <p:spTgt spid="604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5" fill="hold" grpId="0" nodeType="clickEffect">
                                  <p:stCondLst>
                                    <p:cond delay="0"/>
                                  </p:stCondLst>
                                  <p:childTnLst>
                                    <p:set>
                                      <p:cBhvr>
                                        <p:cTn id="20" dur="1" fill="hold">
                                          <p:stCondLst>
                                            <p:cond delay="0"/>
                                          </p:stCondLst>
                                        </p:cTn>
                                        <p:tgtEl>
                                          <p:spTgt spid="60418">
                                            <p:txEl>
                                              <p:pRg st="2" end="2"/>
                                            </p:txEl>
                                          </p:spTgt>
                                        </p:tgtEl>
                                        <p:attrNameLst>
                                          <p:attrName>style.visibility</p:attrName>
                                        </p:attrNameLst>
                                      </p:cBhvr>
                                      <p:to>
                                        <p:strVal val="visible"/>
                                      </p:to>
                                    </p:set>
                                    <p:animEffect transition="in" filter="checkerboard(down)">
                                      <p:cBhvr>
                                        <p:cTn id="21" dur="500"/>
                                        <p:tgtEl>
                                          <p:spTgt spid="6041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5" fill="hold" grpId="0" nodeType="clickEffect">
                                  <p:stCondLst>
                                    <p:cond delay="0"/>
                                  </p:stCondLst>
                                  <p:childTnLst>
                                    <p:set>
                                      <p:cBhvr>
                                        <p:cTn id="25" dur="1" fill="hold">
                                          <p:stCondLst>
                                            <p:cond delay="0"/>
                                          </p:stCondLst>
                                        </p:cTn>
                                        <p:tgtEl>
                                          <p:spTgt spid="60418">
                                            <p:txEl>
                                              <p:pRg st="3" end="3"/>
                                            </p:txEl>
                                          </p:spTgt>
                                        </p:tgtEl>
                                        <p:attrNameLst>
                                          <p:attrName>style.visibility</p:attrName>
                                        </p:attrNameLst>
                                      </p:cBhvr>
                                      <p:to>
                                        <p:strVal val="visible"/>
                                      </p:to>
                                    </p:set>
                                    <p:animEffect transition="in" filter="checkerboard(down)">
                                      <p:cBhvr>
                                        <p:cTn id="26" dur="500"/>
                                        <p:tgtEl>
                                          <p:spTgt spid="6041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5" fill="hold" grpId="0" nodeType="clickEffect">
                                  <p:stCondLst>
                                    <p:cond delay="0"/>
                                  </p:stCondLst>
                                  <p:childTnLst>
                                    <p:set>
                                      <p:cBhvr>
                                        <p:cTn id="30" dur="1" fill="hold">
                                          <p:stCondLst>
                                            <p:cond delay="0"/>
                                          </p:stCondLst>
                                        </p:cTn>
                                        <p:tgtEl>
                                          <p:spTgt spid="60418">
                                            <p:txEl>
                                              <p:pRg st="4" end="4"/>
                                            </p:txEl>
                                          </p:spTgt>
                                        </p:tgtEl>
                                        <p:attrNameLst>
                                          <p:attrName>style.visibility</p:attrName>
                                        </p:attrNameLst>
                                      </p:cBhvr>
                                      <p:to>
                                        <p:strVal val="visible"/>
                                      </p:to>
                                    </p:set>
                                    <p:animEffect transition="in" filter="checkerboard(down)">
                                      <p:cBhvr>
                                        <p:cTn id="31" dur="500"/>
                                        <p:tgtEl>
                                          <p:spTgt spid="60418">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5" fill="hold" grpId="0" nodeType="clickEffect">
                                  <p:stCondLst>
                                    <p:cond delay="0"/>
                                  </p:stCondLst>
                                  <p:childTnLst>
                                    <p:set>
                                      <p:cBhvr>
                                        <p:cTn id="35" dur="1" fill="hold">
                                          <p:stCondLst>
                                            <p:cond delay="0"/>
                                          </p:stCondLst>
                                        </p:cTn>
                                        <p:tgtEl>
                                          <p:spTgt spid="60418">
                                            <p:txEl>
                                              <p:pRg st="5" end="5"/>
                                            </p:txEl>
                                          </p:spTgt>
                                        </p:tgtEl>
                                        <p:attrNameLst>
                                          <p:attrName>style.visibility</p:attrName>
                                        </p:attrNameLst>
                                      </p:cBhvr>
                                      <p:to>
                                        <p:strVal val="visible"/>
                                      </p:to>
                                    </p:set>
                                    <p:animEffect transition="in" filter="checkerboard(down)">
                                      <p:cBhvr>
                                        <p:cTn id="36" dur="500"/>
                                        <p:tgtEl>
                                          <p:spTgt spid="604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Carbon-14 dating</a:t>
            </a:r>
          </a:p>
        </p:txBody>
      </p:sp>
      <p:sp>
        <p:nvSpPr>
          <p:cNvPr id="3" name="Content Placeholder 2"/>
          <p:cNvSpPr>
            <a:spLocks noGrp="1"/>
          </p:cNvSpPr>
          <p:nvPr>
            <p:ph idx="1"/>
          </p:nvPr>
        </p:nvSpPr>
        <p:spPr>
          <a:xfrm>
            <a:off x="152400" y="1752600"/>
            <a:ext cx="4876800" cy="3276600"/>
          </a:xfrm>
        </p:spPr>
        <p:txBody>
          <a:bodyPr/>
          <a:lstStyle/>
          <a:p>
            <a:pPr lvl="0"/>
            <a:r>
              <a:rPr lang="en-US" sz="2800" dirty="0"/>
              <a:t>Decays as</a:t>
            </a:r>
            <a:r>
              <a:rPr lang="en-US" sz="2800" b="1" dirty="0"/>
              <a:t> </a:t>
            </a:r>
            <a:r>
              <a:rPr lang="en-US" sz="2800" dirty="0"/>
              <a:t> 		        (beta emission) at a known rate. </a:t>
            </a:r>
          </a:p>
          <a:p>
            <a:pPr lvl="0"/>
            <a:r>
              <a:rPr lang="en-US" sz="2800" dirty="0"/>
              <a:t>Half life (time it takes for 50% of sample to decay) for C-14 is 5730 years.</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nvGraphicFramePr>
        <p:xfrm>
          <a:off x="2286000" y="1808199"/>
          <a:ext cx="2362200" cy="554001"/>
        </p:xfrm>
        <a:graphic>
          <a:graphicData uri="http://schemas.openxmlformats.org/presentationml/2006/ole">
            <mc:AlternateContent xmlns:mc="http://schemas.openxmlformats.org/markup-compatibility/2006">
              <mc:Choice xmlns:v="urn:schemas-microsoft-com:vml" Requires="v">
                <p:oleObj spid="_x0000_s221188" name="Equation" r:id="rId3" imgW="977900" imgH="228600" progId="Equation.3">
                  <p:embed/>
                </p:oleObj>
              </mc:Choice>
              <mc:Fallback>
                <p:oleObj name="Equation" r:id="rId3" imgW="977900" imgH="228600" progId="Equation.3">
                  <p:embed/>
                  <p:pic>
                    <p:nvPicPr>
                      <p:cNvPr id="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08199"/>
                        <a:ext cx="2362200" cy="554001"/>
                      </a:xfrm>
                      <a:prstGeom prst="rect">
                        <a:avLst/>
                      </a:prstGeom>
                      <a:noFill/>
                    </p:spPr>
                  </p:pic>
                </p:oleObj>
              </mc:Fallback>
            </mc:AlternateContent>
          </a:graphicData>
        </a:graphic>
      </p:graphicFrame>
      <p:pic>
        <p:nvPicPr>
          <p:cNvPr id="199684" name="Picture 4" descr="http://wwwchem.csustan.edu/chem3070/images/c14decay.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226256"/>
            <a:ext cx="4038600" cy="302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205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Carbon-14 dating</a:t>
            </a:r>
          </a:p>
        </p:txBody>
      </p:sp>
      <p:sp>
        <p:nvSpPr>
          <p:cNvPr id="3" name="Content Placeholder 2"/>
          <p:cNvSpPr>
            <a:spLocks noGrp="1"/>
          </p:cNvSpPr>
          <p:nvPr>
            <p:ph idx="1"/>
          </p:nvPr>
        </p:nvSpPr>
        <p:spPr>
          <a:xfrm>
            <a:off x="381000" y="1752600"/>
            <a:ext cx="5029200" cy="4724400"/>
          </a:xfrm>
        </p:spPr>
        <p:txBody>
          <a:bodyPr/>
          <a:lstStyle/>
          <a:p>
            <a:pPr lvl="0"/>
            <a:r>
              <a:rPr lang="en-US" sz="2800" dirty="0"/>
              <a:t>C-14 continually forms in the upper atmosphere and is in equilibrium with C-12 (concentrations are constant).</a:t>
            </a:r>
          </a:p>
          <a:p>
            <a:pPr lvl="0"/>
            <a:r>
              <a:rPr lang="en-US" sz="2800" dirty="0"/>
              <a:t>As living things function, they constantly recycle carbon, thus maintaining a constant C-14/C-12 ratio.</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1730" name="Picture 2" descr="http://www.answersingenesis.org/assets/images/articles/nab/1-carb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2057400"/>
            <a:ext cx="28575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852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Carbon-14 dating</a:t>
            </a:r>
          </a:p>
        </p:txBody>
      </p:sp>
      <p:sp>
        <p:nvSpPr>
          <p:cNvPr id="3" name="Content Placeholder 2"/>
          <p:cNvSpPr>
            <a:spLocks noGrp="1"/>
          </p:cNvSpPr>
          <p:nvPr>
            <p:ph sz="half" idx="1"/>
          </p:nvPr>
        </p:nvSpPr>
        <p:spPr>
          <a:xfrm>
            <a:off x="457200" y="1719263"/>
            <a:ext cx="8229600" cy="4411662"/>
          </a:xfrm>
        </p:spPr>
        <p:txBody>
          <a:bodyPr/>
          <a:lstStyle/>
          <a:p>
            <a:pPr lvl="0"/>
            <a:r>
              <a:rPr lang="en-US" sz="2600" dirty="0"/>
              <a:t>As living things function, they constantly recycle carbon, thus maintaining a constant C-14/C-12 ratio.</a:t>
            </a:r>
            <a:br>
              <a:rPr lang="en-US" sz="2600" dirty="0"/>
            </a:br>
            <a:endParaRPr lang="en-US" sz="2600" dirty="0"/>
          </a:p>
          <a:p>
            <a:pPr lvl="0"/>
            <a:r>
              <a:rPr lang="en-US" sz="2600" dirty="0"/>
              <a:t>The C-14/C-12 ratio falls by 50% every 5730 years after the death of a living organism.</a:t>
            </a:r>
          </a:p>
          <a:p>
            <a:pPr lvl="0"/>
            <a:endParaRPr lang="en-US" sz="2800" dirty="0"/>
          </a:p>
          <a:p>
            <a:endParaRPr lang="en-US" dirty="0"/>
          </a:p>
        </p:txBody>
      </p:sp>
      <p:sp>
        <p:nvSpPr>
          <p:cNvPr id="4" name="Content Placeholder 3"/>
          <p:cNvSpPr>
            <a:spLocks noGrp="1"/>
          </p:cNvSpPr>
          <p:nvPr>
            <p:ph sz="half" idx="2"/>
          </p:nvPr>
        </p:nvSpPr>
        <p:spPr>
          <a:xfrm>
            <a:off x="457200" y="4114800"/>
            <a:ext cx="5638800" cy="2590800"/>
          </a:xfrm>
        </p:spPr>
        <p:txBody>
          <a:bodyPr/>
          <a:lstStyle/>
          <a:p>
            <a:r>
              <a:rPr lang="en-US" sz="2600" dirty="0"/>
              <a:t>Measurement of current activity allows us to determine how long ago a fossil was deposited.  After 50,000 years, the activity is so low that other radionuclides must be used for accurate fossil dating.</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2756" name="Picture 4" descr="http://t0.gstatic.com/images?q=tbn:ANd9GcRVGtG9hZEGbLxkXcHsMzpRHZ-SOKfvjknKjDb4y_x5GKIw8Ys&amp;t=1&amp;usg=__XnlnkmblTehogB5ZhyuA0y_W-I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315" y="4419600"/>
            <a:ext cx="2257425" cy="2028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442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Cobalt-60 used in radiotherapy</a:t>
            </a:r>
          </a:p>
        </p:txBody>
      </p:sp>
      <p:sp>
        <p:nvSpPr>
          <p:cNvPr id="3" name="Content Placeholder 2"/>
          <p:cNvSpPr>
            <a:spLocks noGrp="1"/>
          </p:cNvSpPr>
          <p:nvPr>
            <p:ph sz="half" idx="1"/>
          </p:nvPr>
        </p:nvSpPr>
        <p:spPr>
          <a:xfrm>
            <a:off x="2850681" y="1719263"/>
            <a:ext cx="5836120" cy="4411662"/>
          </a:xfrm>
        </p:spPr>
        <p:txBody>
          <a:bodyPr/>
          <a:lstStyle/>
          <a:p>
            <a:pPr lvl="0"/>
            <a:r>
              <a:rPr lang="en-US" sz="2400" dirty="0"/>
              <a:t>Radiotherapy (radiation therapy) targets ionizing radiation at cancer cells, damaging the genetic material of these cells by </a:t>
            </a:r>
            <a:r>
              <a:rPr lang="en-US" sz="2400" dirty="0" err="1"/>
              <a:t>knowcking</a:t>
            </a:r>
            <a:r>
              <a:rPr lang="en-US" sz="2400" dirty="0"/>
              <a:t> off electrons and making it impossible for these cells to grow and divide.</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Content Placeholder 4"/>
          <p:cNvSpPr>
            <a:spLocks noGrp="1"/>
          </p:cNvSpPr>
          <p:nvPr>
            <p:ph sz="half" idx="2"/>
          </p:nvPr>
        </p:nvSpPr>
        <p:spPr>
          <a:xfrm>
            <a:off x="381000" y="4038600"/>
            <a:ext cx="8458200" cy="2471737"/>
          </a:xfrm>
        </p:spPr>
        <p:txBody>
          <a:bodyPr/>
          <a:lstStyle/>
          <a:p>
            <a:r>
              <a:rPr lang="en-US" sz="2400" dirty="0"/>
              <a:t>Co-60 is commonly used as it emits very penetrating gamma radiation when its protons an neutrons change their relative positions in the nucleus.</a:t>
            </a:r>
          </a:p>
          <a:p>
            <a:pPr lvl="0"/>
            <a:r>
              <a:rPr lang="en-US" sz="2400" dirty="0"/>
              <a:t>Although radiotherapy damages both cancer and normal cells, the normal cells are able to recover if the treatment is carefully controlled.</a:t>
            </a:r>
          </a:p>
        </p:txBody>
      </p:sp>
      <p:pic>
        <p:nvPicPr>
          <p:cNvPr id="203778" name="Picture 2" descr="http://www.mayo.edu/mshs/images/radiation_thera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249320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31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Iodine-131 as a medical tracer </a:t>
            </a:r>
          </a:p>
        </p:txBody>
      </p:sp>
      <p:sp>
        <p:nvSpPr>
          <p:cNvPr id="3" name="Content Placeholder 2"/>
          <p:cNvSpPr>
            <a:spLocks noGrp="1"/>
          </p:cNvSpPr>
          <p:nvPr>
            <p:ph sz="half" idx="1"/>
          </p:nvPr>
        </p:nvSpPr>
        <p:spPr>
          <a:xfrm>
            <a:off x="457200" y="2133600"/>
            <a:ext cx="6505575" cy="1023937"/>
          </a:xfrm>
        </p:spPr>
        <p:txBody>
          <a:bodyPr/>
          <a:lstStyle/>
          <a:p>
            <a:pPr lvl="0"/>
            <a:r>
              <a:rPr lang="en-US" sz="2400" dirty="0"/>
              <a:t>Emitter of both beta and gamma radiation.</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Content Placeholder 4"/>
          <p:cNvSpPr>
            <a:spLocks noGrp="1"/>
          </p:cNvSpPr>
          <p:nvPr>
            <p:ph sz="half" idx="2"/>
          </p:nvPr>
        </p:nvSpPr>
        <p:spPr>
          <a:xfrm>
            <a:off x="381000" y="4038600"/>
            <a:ext cx="8458200" cy="2471737"/>
          </a:xfrm>
        </p:spPr>
        <p:txBody>
          <a:bodyPr/>
          <a:lstStyle/>
          <a:p>
            <a:pPr lvl="0"/>
            <a:r>
              <a:rPr lang="en-US" sz="2400" dirty="0"/>
              <a:t>Radioisotopes have same chemical properties as any other atom of the same element and so they play the same roll in the body; however, their positions, unlike other isotopes, can be monitored by detecting radiation levels, making them suitable as medical tracers.</a:t>
            </a:r>
          </a:p>
        </p:txBody>
      </p:sp>
      <p:pic>
        <p:nvPicPr>
          <p:cNvPr id="204804" name="Picture 4" descr="http://las.perkinelmer.com/Content/Images/smallImages/I131Radionucl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52724"/>
            <a:ext cx="1628775" cy="1057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87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Iodine-131 as a medical tracer </a:t>
            </a:r>
          </a:p>
        </p:txBody>
      </p:sp>
      <p:sp>
        <p:nvSpPr>
          <p:cNvPr id="3" name="Content Placeholder 2"/>
          <p:cNvSpPr>
            <a:spLocks noGrp="1"/>
          </p:cNvSpPr>
          <p:nvPr>
            <p:ph sz="half" idx="1"/>
          </p:nvPr>
        </p:nvSpPr>
        <p:spPr>
          <a:xfrm>
            <a:off x="381000" y="1981200"/>
            <a:ext cx="4724400" cy="2286000"/>
          </a:xfrm>
        </p:spPr>
        <p:txBody>
          <a:bodyPr/>
          <a:lstStyle/>
          <a:p>
            <a:pPr lvl="0"/>
            <a:r>
              <a:rPr lang="en-US" sz="2400" dirty="0"/>
              <a:t>I-131 in the form of sodium iodide can be used to investigate activity of the thyroid gland and to diagnose and treat thyroid cancer.  </a:t>
            </a:r>
          </a:p>
          <a:p>
            <a:endParaRPr lang="en-US"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Content Placeholder 4"/>
          <p:cNvSpPr>
            <a:spLocks noGrp="1"/>
          </p:cNvSpPr>
          <p:nvPr>
            <p:ph sz="half" idx="2"/>
          </p:nvPr>
        </p:nvSpPr>
        <p:spPr>
          <a:xfrm>
            <a:off x="381000" y="4267200"/>
            <a:ext cx="8458200" cy="1676400"/>
          </a:xfrm>
        </p:spPr>
        <p:txBody>
          <a:bodyPr/>
          <a:lstStyle/>
          <a:p>
            <a:pPr lvl="0"/>
            <a:r>
              <a:rPr lang="en-US" sz="2400" dirty="0"/>
              <a:t>Half life for I-131 is short, 8 days, so it is quickly eliminated from the body.</a:t>
            </a:r>
            <a:br>
              <a:rPr lang="en-US" sz="2400" dirty="0"/>
            </a:br>
            <a:endParaRPr lang="en-US" sz="2400" dirty="0"/>
          </a:p>
          <a:p>
            <a:r>
              <a:rPr lang="en-US" sz="2400" dirty="0"/>
              <a:t>Another isotope, I-125 is used in treatment of prostate cancer (half-life=80 days).</a:t>
            </a:r>
          </a:p>
        </p:txBody>
      </p:sp>
      <p:pic>
        <p:nvPicPr>
          <p:cNvPr id="205826" name="Picture 2" descr="Radioactivity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760806"/>
            <a:ext cx="3048000"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405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5409535" cy="386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315913" y="466725"/>
            <a:ext cx="6781800" cy="1133475"/>
          </a:xfrm>
        </p:spPr>
        <p:txBody>
          <a:bodyPr/>
          <a:lstStyle/>
          <a:p>
            <a:r>
              <a:rPr lang="en-US" dirty="0"/>
              <a:t>Part 3</a:t>
            </a:r>
          </a:p>
        </p:txBody>
      </p:sp>
      <p:sp>
        <p:nvSpPr>
          <p:cNvPr id="3" name="Subtitle 2"/>
          <p:cNvSpPr>
            <a:spLocks noGrp="1"/>
          </p:cNvSpPr>
          <p:nvPr>
            <p:ph type="subTitle" idx="1"/>
          </p:nvPr>
        </p:nvSpPr>
        <p:spPr>
          <a:xfrm>
            <a:off x="849313" y="1752600"/>
            <a:ext cx="6248400" cy="989012"/>
          </a:xfrm>
        </p:spPr>
        <p:txBody>
          <a:bodyPr/>
          <a:lstStyle/>
          <a:p>
            <a:r>
              <a:rPr lang="en-US" sz="4400" dirty="0">
                <a:latin typeface="AbcBulletin" pitchFamily="2" charset="0"/>
              </a:rPr>
              <a:t>Emission Spectra</a:t>
            </a:r>
          </a:p>
        </p:txBody>
      </p:sp>
    </p:spTree>
    <p:extLst>
      <p:ext uri="{BB962C8B-B14F-4D97-AF65-F5344CB8AC3E}">
        <p14:creationId xmlns:p14="http://schemas.microsoft.com/office/powerpoint/2010/main" val="2055363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
            <a:ext cx="8839200" cy="66294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771" name="Picture 3" descr="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430215"/>
            <a:ext cx="6781800" cy="279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04900" y="3962400"/>
            <a:ext cx="7353300" cy="2133600"/>
          </a:xfrm>
        </p:spPr>
        <p:txBody>
          <a:bodyPr/>
          <a:lstStyle/>
          <a:p>
            <a:pPr algn="l"/>
            <a:r>
              <a:rPr lang="en-US" sz="3200" i="1" dirty="0">
                <a:solidFill>
                  <a:schemeClr val="accent4"/>
                </a:solidFill>
              </a:rPr>
              <a:t>You need to know this </a:t>
            </a:r>
            <a:br>
              <a:rPr lang="en-US" sz="3200" i="1" dirty="0">
                <a:solidFill>
                  <a:schemeClr val="accent4"/>
                </a:solidFill>
              </a:rPr>
            </a:br>
            <a:r>
              <a:rPr lang="en-US" sz="3200" b="0" i="1" dirty="0">
                <a:solidFill>
                  <a:schemeClr val="accent4"/>
                </a:solidFill>
              </a:rPr>
              <a:t>(don’t memorize numbers, but you need to know order of things and trends)</a:t>
            </a:r>
          </a:p>
        </p:txBody>
      </p:sp>
      <p:sp>
        <p:nvSpPr>
          <p:cNvPr id="4" name="Oval 3"/>
          <p:cNvSpPr/>
          <p:nvPr/>
        </p:nvSpPr>
        <p:spPr>
          <a:xfrm>
            <a:off x="1371600" y="1219200"/>
            <a:ext cx="1752600"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554394" y="1066800"/>
            <a:ext cx="313006"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791200" y="1070317"/>
            <a:ext cx="762000"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781800" y="1066800"/>
            <a:ext cx="381000"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086600" y="990600"/>
            <a:ext cx="381000"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971800" y="1219200"/>
            <a:ext cx="381000"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572000" y="1066800"/>
            <a:ext cx="982394" cy="1981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38200" y="3505200"/>
            <a:ext cx="22860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3352800" y="4000500"/>
            <a:ext cx="1938997" cy="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5791200" y="3505200"/>
            <a:ext cx="2286000"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267200" y="177225"/>
            <a:ext cx="2895600" cy="584775"/>
          </a:xfrm>
          <a:prstGeom prst="rect">
            <a:avLst/>
          </a:prstGeom>
          <a:noFill/>
        </p:spPr>
        <p:txBody>
          <a:bodyPr wrap="square" rtlCol="0">
            <a:spAutoFit/>
          </a:bodyPr>
          <a:lstStyle/>
          <a:p>
            <a:r>
              <a:rPr lang="en-US" sz="3200" b="1" dirty="0">
                <a:solidFill>
                  <a:srgbClr val="FF0000"/>
                </a:solidFill>
              </a:rPr>
              <a:t>R</a:t>
            </a:r>
            <a:r>
              <a:rPr lang="en-US" sz="3200" b="1" dirty="0"/>
              <a:t> </a:t>
            </a:r>
            <a:r>
              <a:rPr lang="en-US" sz="3200" b="1" dirty="0">
                <a:solidFill>
                  <a:srgbClr val="FFC000"/>
                </a:solidFill>
              </a:rPr>
              <a:t>O</a:t>
            </a:r>
            <a:r>
              <a:rPr lang="en-US" sz="3200" b="1" dirty="0"/>
              <a:t> </a:t>
            </a:r>
            <a:r>
              <a:rPr lang="en-US" sz="3200" b="1" dirty="0">
                <a:solidFill>
                  <a:srgbClr val="FFFF00"/>
                </a:solidFill>
              </a:rPr>
              <a:t>Y</a:t>
            </a:r>
            <a:r>
              <a:rPr lang="en-US" sz="3200" b="1" dirty="0"/>
              <a:t> </a:t>
            </a:r>
            <a:r>
              <a:rPr lang="en-US" sz="3200" b="1" dirty="0">
                <a:solidFill>
                  <a:srgbClr val="00B050"/>
                </a:solidFill>
              </a:rPr>
              <a:t>G</a:t>
            </a:r>
            <a:r>
              <a:rPr lang="en-US" sz="3200" b="1" dirty="0"/>
              <a:t> </a:t>
            </a:r>
            <a:r>
              <a:rPr lang="en-US" sz="3200" b="1" dirty="0">
                <a:solidFill>
                  <a:srgbClr val="0070C0"/>
                </a:solidFill>
              </a:rPr>
              <a:t>B</a:t>
            </a:r>
            <a:r>
              <a:rPr lang="en-US" sz="3200" b="1" dirty="0"/>
              <a:t> </a:t>
            </a:r>
            <a:r>
              <a:rPr lang="en-US" sz="3200" b="1" dirty="0">
                <a:solidFill>
                  <a:srgbClr val="0070C0"/>
                </a:solidFill>
              </a:rPr>
              <a:t>I </a:t>
            </a:r>
            <a:r>
              <a:rPr lang="en-US" sz="3200" b="1" dirty="0">
                <a:solidFill>
                  <a:srgbClr val="7030A0"/>
                </a:solidFill>
              </a:rPr>
              <a:t>V</a:t>
            </a:r>
          </a:p>
        </p:txBody>
      </p:sp>
      <p:cxnSp>
        <p:nvCxnSpPr>
          <p:cNvPr id="17" name="Straight Connector 16"/>
          <p:cNvCxnSpPr/>
          <p:nvPr/>
        </p:nvCxnSpPr>
        <p:spPr>
          <a:xfrm>
            <a:off x="4447149" y="609600"/>
            <a:ext cx="1232096" cy="4572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0"/>
          </p:cNvCxnSpPr>
          <p:nvPr/>
        </p:nvCxnSpPr>
        <p:spPr>
          <a:xfrm flipV="1">
            <a:off x="5710897" y="609600"/>
            <a:ext cx="1223303" cy="4572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33450" y="924580"/>
            <a:ext cx="1200150" cy="523220"/>
          </a:xfrm>
          <a:prstGeom prst="rect">
            <a:avLst/>
          </a:prstGeom>
          <a:noFill/>
        </p:spPr>
        <p:txBody>
          <a:bodyPr wrap="square" rtlCol="0">
            <a:spAutoFit/>
          </a:bodyPr>
          <a:lstStyle/>
          <a:p>
            <a:r>
              <a:rPr lang="en-US" sz="2800" dirty="0"/>
              <a:t>radio</a:t>
            </a:r>
          </a:p>
        </p:txBody>
      </p:sp>
      <p:sp>
        <p:nvSpPr>
          <p:cNvPr id="24" name="TextBox 23"/>
          <p:cNvSpPr txBox="1"/>
          <p:nvPr/>
        </p:nvSpPr>
        <p:spPr>
          <a:xfrm>
            <a:off x="2362200" y="762000"/>
            <a:ext cx="1962151" cy="523220"/>
          </a:xfrm>
          <a:prstGeom prst="rect">
            <a:avLst/>
          </a:prstGeom>
          <a:noFill/>
        </p:spPr>
        <p:txBody>
          <a:bodyPr wrap="square" rtlCol="0">
            <a:spAutoFit/>
          </a:bodyPr>
          <a:lstStyle/>
          <a:p>
            <a:r>
              <a:rPr lang="en-US" sz="2800" dirty="0"/>
              <a:t>microwave</a:t>
            </a:r>
          </a:p>
        </p:txBody>
      </p:sp>
      <p:sp>
        <p:nvSpPr>
          <p:cNvPr id="25" name="TextBox 24"/>
          <p:cNvSpPr txBox="1"/>
          <p:nvPr/>
        </p:nvSpPr>
        <p:spPr>
          <a:xfrm>
            <a:off x="4743450" y="1305580"/>
            <a:ext cx="1200150" cy="523220"/>
          </a:xfrm>
          <a:prstGeom prst="rect">
            <a:avLst/>
          </a:prstGeom>
          <a:noFill/>
        </p:spPr>
        <p:txBody>
          <a:bodyPr wrap="square" rtlCol="0">
            <a:spAutoFit/>
          </a:bodyPr>
          <a:lstStyle/>
          <a:p>
            <a:r>
              <a:rPr lang="en-US" sz="2800" dirty="0"/>
              <a:t>IR</a:t>
            </a:r>
          </a:p>
        </p:txBody>
      </p:sp>
      <p:sp>
        <p:nvSpPr>
          <p:cNvPr id="26" name="TextBox 25"/>
          <p:cNvSpPr txBox="1"/>
          <p:nvPr/>
        </p:nvSpPr>
        <p:spPr>
          <a:xfrm>
            <a:off x="5812302" y="1305580"/>
            <a:ext cx="817098" cy="523220"/>
          </a:xfrm>
          <a:prstGeom prst="rect">
            <a:avLst/>
          </a:prstGeom>
          <a:noFill/>
        </p:spPr>
        <p:txBody>
          <a:bodyPr wrap="square" rtlCol="0">
            <a:spAutoFit/>
          </a:bodyPr>
          <a:lstStyle/>
          <a:p>
            <a:r>
              <a:rPr lang="en-US" sz="2800" dirty="0"/>
              <a:t>UV</a:t>
            </a:r>
          </a:p>
        </p:txBody>
      </p:sp>
      <p:sp>
        <p:nvSpPr>
          <p:cNvPr id="27" name="TextBox 26"/>
          <p:cNvSpPr txBox="1"/>
          <p:nvPr/>
        </p:nvSpPr>
        <p:spPr>
          <a:xfrm>
            <a:off x="6334125" y="649704"/>
            <a:ext cx="1200150" cy="523220"/>
          </a:xfrm>
          <a:prstGeom prst="rect">
            <a:avLst/>
          </a:prstGeom>
          <a:noFill/>
        </p:spPr>
        <p:txBody>
          <a:bodyPr wrap="square" rtlCol="0">
            <a:spAutoFit/>
          </a:bodyPr>
          <a:lstStyle/>
          <a:p>
            <a:r>
              <a:rPr lang="en-US" sz="2800" dirty="0"/>
              <a:t>X-ray</a:t>
            </a:r>
          </a:p>
        </p:txBody>
      </p:sp>
      <p:sp>
        <p:nvSpPr>
          <p:cNvPr id="28" name="TextBox 27"/>
          <p:cNvSpPr txBox="1"/>
          <p:nvPr/>
        </p:nvSpPr>
        <p:spPr>
          <a:xfrm>
            <a:off x="7486650" y="1153180"/>
            <a:ext cx="1504950" cy="523220"/>
          </a:xfrm>
          <a:prstGeom prst="rect">
            <a:avLst/>
          </a:prstGeom>
          <a:noFill/>
        </p:spPr>
        <p:txBody>
          <a:bodyPr wrap="square" rtlCol="0">
            <a:spAutoFit/>
          </a:bodyPr>
          <a:lstStyle/>
          <a:p>
            <a:r>
              <a:rPr lang="en-US" sz="2800" dirty="0"/>
              <a:t>gamma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53" presetClass="entr" presetSubtype="16"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5" grpId="0" animBg="1"/>
      <p:bldP spid="16" grpId="0" animBg="1"/>
      <p:bldP spid="14" grpId="0"/>
      <p:bldP spid="21" grpId="0"/>
      <p:bldP spid="24" grpId="0"/>
      <p:bldP spid="25" grpId="0"/>
      <p:bldP spid="26" grpId="0"/>
      <p:bldP spid="27"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Electromagnetic Radiation</a:t>
            </a:r>
          </a:p>
        </p:txBody>
      </p:sp>
      <p:sp>
        <p:nvSpPr>
          <p:cNvPr id="33795" name="Rectangle 3"/>
          <p:cNvSpPr>
            <a:spLocks noGrp="1" noChangeArrowheads="1"/>
          </p:cNvSpPr>
          <p:nvPr>
            <p:ph type="body" idx="1"/>
          </p:nvPr>
        </p:nvSpPr>
        <p:spPr>
          <a:xfrm>
            <a:off x="304800" y="1600200"/>
            <a:ext cx="8153400" cy="2286000"/>
          </a:xfrm>
        </p:spPr>
        <p:txBody>
          <a:bodyPr/>
          <a:lstStyle/>
          <a:p>
            <a:pPr eaLnBrk="1" hangingPunct="1"/>
            <a:r>
              <a:rPr lang="en-US" dirty="0"/>
              <a:t>Electromagnetic radiation (radiant energy) is characterized by its wavelength, </a:t>
            </a:r>
            <a:r>
              <a:rPr lang="el-GR" dirty="0">
                <a:cs typeface="Arial" pitchFamily="34" charset="0"/>
              </a:rPr>
              <a:t>λ</a:t>
            </a:r>
            <a:r>
              <a:rPr lang="en-US" dirty="0">
                <a:cs typeface="Arial" pitchFamily="34" charset="0"/>
              </a:rPr>
              <a:t>, and </a:t>
            </a:r>
            <a:r>
              <a:rPr lang="en-US" dirty="0"/>
              <a:t>frequency, </a:t>
            </a:r>
            <a:r>
              <a:rPr lang="en-US" dirty="0">
                <a:cs typeface="Arial" pitchFamily="34" charset="0"/>
              </a:rPr>
              <a:t>f.</a:t>
            </a:r>
            <a:endParaRPr lang="en-US" dirty="0">
              <a:solidFill>
                <a:schemeClr val="bg2"/>
              </a:solidFill>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4292" y="3257550"/>
            <a:ext cx="4762500" cy="329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t>Electromagnetic Radiation</a:t>
            </a:r>
          </a:p>
        </p:txBody>
      </p:sp>
      <p:sp>
        <p:nvSpPr>
          <p:cNvPr id="33795" name="Rectangle 3"/>
          <p:cNvSpPr>
            <a:spLocks noGrp="1" noChangeArrowheads="1"/>
          </p:cNvSpPr>
          <p:nvPr>
            <p:ph type="body" idx="1"/>
          </p:nvPr>
        </p:nvSpPr>
        <p:spPr>
          <a:xfrm>
            <a:off x="304800" y="1600200"/>
            <a:ext cx="8153400" cy="685800"/>
          </a:xfrm>
        </p:spPr>
        <p:txBody>
          <a:bodyPr/>
          <a:lstStyle/>
          <a:p>
            <a:pPr eaLnBrk="1" hangingPunct="1"/>
            <a:r>
              <a:rPr lang="en-US" dirty="0"/>
              <a:t>Related by these equations:</a:t>
            </a:r>
          </a:p>
        </p:txBody>
      </p:sp>
      <p:sp>
        <p:nvSpPr>
          <p:cNvPr id="3" name="TextBox 2"/>
          <p:cNvSpPr txBox="1"/>
          <p:nvPr/>
        </p:nvSpPr>
        <p:spPr>
          <a:xfrm>
            <a:off x="990600" y="4777025"/>
            <a:ext cx="8077200" cy="1384995"/>
          </a:xfrm>
          <a:prstGeom prst="rect">
            <a:avLst/>
          </a:prstGeom>
          <a:noFill/>
        </p:spPr>
        <p:txBody>
          <a:bodyPr wrap="square" rtlCol="0">
            <a:spAutoFit/>
          </a:bodyPr>
          <a:lstStyle/>
          <a:p>
            <a:r>
              <a:rPr lang="en-US" sz="2800" dirty="0">
                <a:solidFill>
                  <a:srgbClr val="C00000"/>
                </a:solidFill>
              </a:rPr>
              <a:t>c =</a:t>
            </a:r>
            <a:r>
              <a:rPr lang="en-US" sz="2800" dirty="0"/>
              <a:t> 299 792 458 m/s, or approx.. </a:t>
            </a:r>
            <a:r>
              <a:rPr lang="en-US" sz="2800" dirty="0">
                <a:solidFill>
                  <a:srgbClr val="C00000"/>
                </a:solidFill>
              </a:rPr>
              <a:t>3.00 x 10</a:t>
            </a:r>
            <a:r>
              <a:rPr lang="en-US" sz="2800" baseline="30000" dirty="0">
                <a:solidFill>
                  <a:srgbClr val="C00000"/>
                </a:solidFill>
              </a:rPr>
              <a:t>8</a:t>
            </a:r>
            <a:r>
              <a:rPr lang="en-US" sz="2800" dirty="0">
                <a:solidFill>
                  <a:srgbClr val="C00000"/>
                </a:solidFill>
              </a:rPr>
              <a:t> m s</a:t>
            </a:r>
            <a:r>
              <a:rPr lang="en-US" sz="2800" baseline="30000" dirty="0">
                <a:solidFill>
                  <a:srgbClr val="C00000"/>
                </a:solidFill>
              </a:rPr>
              <a:t>-1</a:t>
            </a:r>
            <a:r>
              <a:rPr lang="en-US" sz="2800" dirty="0">
                <a:solidFill>
                  <a:srgbClr val="C00000"/>
                </a:solidFill>
              </a:rPr>
              <a:t> </a:t>
            </a:r>
          </a:p>
          <a:p>
            <a:r>
              <a:rPr lang="en-US" sz="2800" dirty="0"/>
              <a:t>      (the speed of light in a vacuum) and</a:t>
            </a:r>
            <a:br>
              <a:rPr lang="en-US" sz="2800" dirty="0"/>
            </a:br>
            <a:endParaRPr lang="en-US" sz="2800" dirty="0"/>
          </a:p>
        </p:txBody>
      </p:sp>
      <p:sp>
        <p:nvSpPr>
          <p:cNvPr id="4" name="TextBox 3"/>
          <p:cNvSpPr txBox="1"/>
          <p:nvPr/>
        </p:nvSpPr>
        <p:spPr>
          <a:xfrm>
            <a:off x="990600" y="5715000"/>
            <a:ext cx="6629400" cy="523220"/>
          </a:xfrm>
          <a:prstGeom prst="rect">
            <a:avLst/>
          </a:prstGeom>
          <a:noFill/>
        </p:spPr>
        <p:txBody>
          <a:bodyPr wrap="square" rtlCol="0">
            <a:spAutoFit/>
          </a:bodyPr>
          <a:lstStyle/>
          <a:p>
            <a:r>
              <a:rPr lang="en-US" sz="2800" dirty="0">
                <a:solidFill>
                  <a:srgbClr val="C00000"/>
                </a:solidFill>
              </a:rPr>
              <a:t>h =</a:t>
            </a:r>
            <a:r>
              <a:rPr lang="en-US" sz="2800" dirty="0"/>
              <a:t> </a:t>
            </a:r>
            <a:r>
              <a:rPr lang="en-US" sz="2800" dirty="0">
                <a:solidFill>
                  <a:srgbClr val="C00000"/>
                </a:solidFill>
              </a:rPr>
              <a:t>6.626 x 10</a:t>
            </a:r>
            <a:r>
              <a:rPr lang="en-US" sz="2800" baseline="30000" dirty="0">
                <a:solidFill>
                  <a:srgbClr val="C00000"/>
                </a:solidFill>
              </a:rPr>
              <a:t>-34</a:t>
            </a:r>
            <a:r>
              <a:rPr lang="en-US" sz="2800" dirty="0">
                <a:solidFill>
                  <a:srgbClr val="C00000"/>
                </a:solidFill>
              </a:rPr>
              <a:t> J s </a:t>
            </a:r>
            <a:r>
              <a:rPr lang="en-US" sz="2800" dirty="0"/>
              <a:t>(Plank’s constant)</a:t>
            </a:r>
          </a:p>
        </p:txBody>
      </p:sp>
      <p:sp>
        <p:nvSpPr>
          <p:cNvPr id="6" name="Rectangle 5"/>
          <p:cNvSpPr/>
          <p:nvPr/>
        </p:nvSpPr>
        <p:spPr>
          <a:xfrm>
            <a:off x="228600" y="4191000"/>
            <a:ext cx="1165704" cy="523220"/>
          </a:xfrm>
          <a:prstGeom prst="rect">
            <a:avLst/>
          </a:prstGeom>
        </p:spPr>
        <p:txBody>
          <a:bodyPr wrap="none">
            <a:spAutoFit/>
          </a:bodyPr>
          <a:lstStyle/>
          <a:p>
            <a:r>
              <a:rPr lang="en-US" sz="2800"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2269334744"/>
              </p:ext>
            </p:extLst>
          </p:nvPr>
        </p:nvGraphicFramePr>
        <p:xfrm>
          <a:off x="1062111" y="2438400"/>
          <a:ext cx="1949450" cy="1635125"/>
        </p:xfrm>
        <a:graphic>
          <a:graphicData uri="http://schemas.openxmlformats.org/presentationml/2006/ole">
            <mc:AlternateContent xmlns:mc="http://schemas.openxmlformats.org/markup-compatibility/2006">
              <mc:Choice xmlns:v="urn:schemas-microsoft-com:vml" Requires="v">
                <p:oleObj spid="_x0000_s200739" name="Equation" r:id="rId4" imgW="393480" imgH="330120" progId="Equation.3">
                  <p:embed/>
                </p:oleObj>
              </mc:Choice>
              <mc:Fallback>
                <p:oleObj name="Equation" r:id="rId4" imgW="393480" imgH="330120" progId="Equation.3">
                  <p:embed/>
                  <p:pic>
                    <p:nvPicPr>
                      <p:cNvPr id="0" name="Object 4"/>
                      <p:cNvPicPr>
                        <a:picLocks noChangeAspect="1" noChangeArrowheads="1"/>
                      </p:cNvPicPr>
                      <p:nvPr/>
                    </p:nvPicPr>
                    <p:blipFill>
                      <a:blip r:embed="rId5"/>
                      <a:srcRect/>
                      <a:stretch>
                        <a:fillRect/>
                      </a:stretch>
                    </p:blipFill>
                    <p:spPr bwMode="auto">
                      <a:xfrm>
                        <a:off x="1062111" y="2438400"/>
                        <a:ext cx="1949450" cy="1635125"/>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95729182"/>
              </p:ext>
            </p:extLst>
          </p:nvPr>
        </p:nvGraphicFramePr>
        <p:xfrm>
          <a:off x="4302125" y="2371725"/>
          <a:ext cx="2705100" cy="1698625"/>
        </p:xfrm>
        <a:graphic>
          <a:graphicData uri="http://schemas.openxmlformats.org/presentationml/2006/ole">
            <mc:AlternateContent xmlns:mc="http://schemas.openxmlformats.org/markup-compatibility/2006">
              <mc:Choice xmlns:v="urn:schemas-microsoft-com:vml" Requires="v">
                <p:oleObj spid="_x0000_s200740" name="Equation" r:id="rId6" imgW="545760" imgH="342720" progId="Equation.3">
                  <p:embed/>
                </p:oleObj>
              </mc:Choice>
              <mc:Fallback>
                <p:oleObj name="Equation" r:id="rId6" imgW="545760" imgH="342720" progId="Equation.3">
                  <p:embed/>
                  <p:pic>
                    <p:nvPicPr>
                      <p:cNvPr id="0" name="Object 6"/>
                      <p:cNvPicPr>
                        <a:picLocks noChangeAspect="1" noChangeArrowheads="1"/>
                      </p:cNvPicPr>
                      <p:nvPr/>
                    </p:nvPicPr>
                    <p:blipFill>
                      <a:blip r:embed="rId7"/>
                      <a:srcRect/>
                      <a:stretch>
                        <a:fillRect/>
                      </a:stretch>
                    </p:blipFill>
                    <p:spPr bwMode="auto">
                      <a:xfrm>
                        <a:off x="4302125" y="2371725"/>
                        <a:ext cx="27051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0894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7848600" cy="1143000"/>
          </a:xfrm>
        </p:spPr>
        <p:txBody>
          <a:bodyPr/>
          <a:lstStyle/>
          <a:p>
            <a:pPr eaLnBrk="1" hangingPunct="1"/>
            <a:r>
              <a:rPr lang="en-US" sz="3500" dirty="0">
                <a:latin typeface="Comic Sans MS" pitchFamily="66" charset="0"/>
              </a:rPr>
              <a:t>Cultural bias in scientific history?</a:t>
            </a:r>
          </a:p>
        </p:txBody>
      </p:sp>
      <p:sp>
        <p:nvSpPr>
          <p:cNvPr id="62467" name="AutoShape 3"/>
          <p:cNvSpPr>
            <a:spLocks noGrp="1" noChangeAspect="1" noChangeArrowheads="1"/>
          </p:cNvSpPr>
          <p:nvPr>
            <p:ph type="body" idx="1"/>
          </p:nvPr>
        </p:nvSpPr>
        <p:spPr>
          <a:xfrm>
            <a:off x="228600" y="2971800"/>
            <a:ext cx="5943600" cy="3352800"/>
          </a:xfrm>
        </p:spPr>
        <p:txBody>
          <a:bodyPr/>
          <a:lstStyle/>
          <a:p>
            <a:pPr eaLnBrk="1" hangingPunct="1">
              <a:lnSpc>
                <a:spcPct val="80000"/>
              </a:lnSpc>
            </a:pPr>
            <a:r>
              <a:rPr lang="en-US" sz="2300" dirty="0">
                <a:latin typeface="Comic Sans MS" pitchFamily="66" charset="0"/>
              </a:rPr>
              <a:t>“Atom” – Greek word meaning “indivisible”</a:t>
            </a:r>
          </a:p>
          <a:p>
            <a:pPr eaLnBrk="1" hangingPunct="1">
              <a:lnSpc>
                <a:spcPct val="80000"/>
              </a:lnSpc>
            </a:pPr>
            <a:endParaRPr lang="en-US" sz="2300" dirty="0">
              <a:latin typeface="Comic Sans MS" pitchFamily="66" charset="0"/>
            </a:endParaRPr>
          </a:p>
          <a:p>
            <a:pPr eaLnBrk="1" hangingPunct="1">
              <a:lnSpc>
                <a:spcPct val="80000"/>
              </a:lnSpc>
            </a:pPr>
            <a:r>
              <a:rPr lang="en-US" sz="2300" dirty="0">
                <a:latin typeface="Comic Sans MS" pitchFamily="66" charset="0"/>
              </a:rPr>
              <a:t>In 420 BCE, the Greek philosopher, Democritus,  suggested that the universe was made of indivisible units…</a:t>
            </a:r>
          </a:p>
          <a:p>
            <a:pPr eaLnBrk="1" hangingPunct="1">
              <a:lnSpc>
                <a:spcPct val="80000"/>
              </a:lnSpc>
            </a:pPr>
            <a:endParaRPr lang="en-US" sz="2300" dirty="0">
              <a:latin typeface="Comic Sans MS" pitchFamily="66" charset="0"/>
            </a:endParaRPr>
          </a:p>
          <a:p>
            <a:pPr eaLnBrk="1" hangingPunct="1">
              <a:lnSpc>
                <a:spcPct val="80000"/>
              </a:lnSpc>
              <a:buFont typeface="Wingdings" pitchFamily="2" charset="2"/>
              <a:buNone/>
            </a:pPr>
            <a:endParaRPr lang="en-US" sz="2700" dirty="0">
              <a:latin typeface="Comic Sans MS" pitchFamily="66" charset="0"/>
            </a:endParaRPr>
          </a:p>
          <a:p>
            <a:pPr eaLnBrk="1" hangingPunct="1">
              <a:lnSpc>
                <a:spcPct val="80000"/>
              </a:lnSpc>
              <a:buFont typeface="Wingdings" pitchFamily="2" charset="2"/>
              <a:buNone/>
            </a:pPr>
            <a:r>
              <a:rPr lang="en-US" sz="2700" dirty="0">
                <a:latin typeface="Comic Sans MS" pitchFamily="66" charset="0"/>
              </a:rPr>
              <a:t>			…or so we’ve heard.</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981200"/>
            <a:ext cx="272573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144712" y="5562600"/>
            <a:ext cx="3227888" cy="923330"/>
          </a:xfrm>
          <a:prstGeom prst="rect">
            <a:avLst/>
          </a:prstGeom>
        </p:spPr>
        <p:txBody>
          <a:bodyPr wrap="square">
            <a:spAutoFit/>
          </a:bodyPr>
          <a:lstStyle/>
          <a:p>
            <a:r>
              <a:rPr lang="en-US" dirty="0" err="1">
                <a:solidFill>
                  <a:srgbClr val="000000"/>
                </a:solidFill>
                <a:latin typeface="Arial"/>
              </a:rPr>
              <a:t>Δημόκριτος</a:t>
            </a:r>
            <a:r>
              <a:rPr lang="en-US" dirty="0">
                <a:solidFill>
                  <a:srgbClr val="000000"/>
                </a:solidFill>
                <a:latin typeface="Arial"/>
              </a:rPr>
              <a:t>, </a:t>
            </a:r>
            <a:r>
              <a:rPr lang="en-US" i="1" dirty="0" err="1">
                <a:solidFill>
                  <a:srgbClr val="000000"/>
                </a:solidFill>
                <a:latin typeface="Arial"/>
              </a:rPr>
              <a:t>Dēmokritos</a:t>
            </a:r>
            <a:r>
              <a:rPr lang="en-US" dirty="0">
                <a:solidFill>
                  <a:srgbClr val="000000"/>
                </a:solidFill>
                <a:latin typeface="Arial"/>
              </a:rPr>
              <a:t>, </a:t>
            </a:r>
          </a:p>
          <a:p>
            <a:r>
              <a:rPr lang="en-US" dirty="0">
                <a:solidFill>
                  <a:srgbClr val="000000"/>
                </a:solidFill>
                <a:latin typeface="Arial"/>
              </a:rPr>
              <a:t>"chosen of the people“</a:t>
            </a:r>
          </a:p>
          <a:p>
            <a:r>
              <a:rPr lang="en-US" dirty="0">
                <a:solidFill>
                  <a:srgbClr val="000000"/>
                </a:solidFill>
                <a:latin typeface="Arial"/>
              </a:rPr>
              <a:t>(460 – 370 BCE)</a:t>
            </a:r>
            <a:endParaRPr lang="en-US" dirty="0"/>
          </a:p>
        </p:txBody>
      </p:sp>
      <p:sp>
        <p:nvSpPr>
          <p:cNvPr id="3" name="Rounded Rectangular Callout 2"/>
          <p:cNvSpPr/>
          <p:nvPr/>
        </p:nvSpPr>
        <p:spPr>
          <a:xfrm>
            <a:off x="609600" y="1447800"/>
            <a:ext cx="5867400" cy="838200"/>
          </a:xfrm>
          <a:prstGeom prst="wedgeRoundRectCallout">
            <a:avLst>
              <a:gd name="adj1" fmla="val 47259"/>
              <a:gd name="adj2" fmla="val 21019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“Nothing exists but atoms and empty space; everything else is opinion.”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p:cTn id="13" dur="500" fill="hold"/>
                                        <p:tgtEl>
                                          <p:spTgt spid="6246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246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2467">
                                            <p:txEl>
                                              <p:pRg st="5" end="5"/>
                                            </p:txEl>
                                          </p:spTgt>
                                        </p:tgtEl>
                                        <p:attrNameLst>
                                          <p:attrName>style.visibility</p:attrName>
                                        </p:attrNameLst>
                                      </p:cBhvr>
                                      <p:to>
                                        <p:strVal val="visible"/>
                                      </p:to>
                                    </p:set>
                                    <p:anim calcmode="lin" valueType="num">
                                      <p:cBhvr>
                                        <p:cTn id="19" dur="500" fill="hold"/>
                                        <p:tgtEl>
                                          <p:spTgt spid="62467">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6246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1000"/>
                                        <p:tgtEl>
                                          <p:spTgt spid="5122"/>
                                        </p:tgtEl>
                                      </p:cBhvr>
                                    </p:animEffect>
                                    <p:anim calcmode="lin" valueType="num">
                                      <p:cBhvr>
                                        <p:cTn id="26" dur="1000" fill="hold"/>
                                        <p:tgtEl>
                                          <p:spTgt spid="5122"/>
                                        </p:tgtEl>
                                        <p:attrNameLst>
                                          <p:attrName>ppt_x</p:attrName>
                                        </p:attrNameLst>
                                      </p:cBhvr>
                                      <p:tavLst>
                                        <p:tav tm="0">
                                          <p:val>
                                            <p:strVal val="#ppt_x"/>
                                          </p:val>
                                        </p:tav>
                                        <p:tav tm="100000">
                                          <p:val>
                                            <p:strVal val="#ppt_x"/>
                                          </p:val>
                                        </p:tav>
                                      </p:tavLst>
                                    </p:anim>
                                    <p:anim calcmode="lin" valueType="num">
                                      <p:cBhvr>
                                        <p:cTn id="27"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246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t>Waves</a:t>
            </a:r>
          </a:p>
        </p:txBody>
      </p:sp>
      <p:sp>
        <p:nvSpPr>
          <p:cNvPr id="35843" name="Rectangle 3"/>
          <p:cNvSpPr>
            <a:spLocks noGrp="1" noChangeArrowheads="1"/>
          </p:cNvSpPr>
          <p:nvPr>
            <p:ph type="body" idx="1"/>
          </p:nvPr>
        </p:nvSpPr>
        <p:spPr>
          <a:xfrm>
            <a:off x="990600" y="1524000"/>
            <a:ext cx="7543800" cy="2209800"/>
          </a:xfrm>
        </p:spPr>
        <p:txBody>
          <a:bodyPr/>
          <a:lstStyle/>
          <a:p>
            <a:pPr eaLnBrk="1" hangingPunct="1"/>
            <a:r>
              <a:rPr lang="en-US" b="1" u="sng" dirty="0"/>
              <a:t>Wavelength</a:t>
            </a:r>
            <a:r>
              <a:rPr lang="en-US" dirty="0"/>
              <a:t> = distance between successive “crests”</a:t>
            </a:r>
            <a:endParaRPr lang="en-US" b="1" u="sng" dirty="0"/>
          </a:p>
          <a:p>
            <a:pPr eaLnBrk="1" hangingPunct="1"/>
            <a:r>
              <a:rPr lang="en-US" b="1" u="sng" dirty="0"/>
              <a:t>Frequency</a:t>
            </a:r>
            <a:r>
              <a:rPr lang="en-US" dirty="0"/>
              <a:t> = the # of crests passing a given point per second (unit Hz = s</a:t>
            </a:r>
            <a:r>
              <a:rPr lang="en-US" baseline="30000" dirty="0"/>
              <a:t>-1</a:t>
            </a:r>
            <a:r>
              <a:rPr lang="en-US" dirty="0"/>
              <a:t>)</a:t>
            </a:r>
          </a:p>
        </p:txBody>
      </p:sp>
      <p:pic>
        <p:nvPicPr>
          <p:cNvPr id="35844" name="Picture 4" descr="1D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3752850"/>
            <a:ext cx="42862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Atomic Emission Spectra</a:t>
            </a:r>
          </a:p>
        </p:txBody>
      </p:sp>
      <p:sp>
        <p:nvSpPr>
          <p:cNvPr id="130051" name="Rectangle 3"/>
          <p:cNvSpPr>
            <a:spLocks noGrp="1" noChangeArrowheads="1"/>
          </p:cNvSpPr>
          <p:nvPr>
            <p:ph type="body" idx="1"/>
          </p:nvPr>
        </p:nvSpPr>
        <p:spPr>
          <a:xfrm>
            <a:off x="-1" y="1600200"/>
            <a:ext cx="8915401" cy="4800600"/>
          </a:xfrm>
        </p:spPr>
        <p:txBody>
          <a:bodyPr/>
          <a:lstStyle/>
          <a:p>
            <a:pPr lvl="0"/>
            <a:r>
              <a:rPr lang="en-US" sz="2800" dirty="0"/>
              <a:t>When sunlight or white light is passed through a prism, it gives the </a:t>
            </a:r>
            <a:r>
              <a:rPr lang="en-US" sz="2800" b="1" u="sng" dirty="0"/>
              <a:t>continuous spectrum</a:t>
            </a:r>
            <a:r>
              <a:rPr lang="en-US" sz="2800" dirty="0"/>
              <a:t> observed in a rainbow.</a:t>
            </a:r>
            <a:br>
              <a:rPr lang="en-US" sz="2800" dirty="0"/>
            </a:br>
            <a:endParaRPr lang="en-US" sz="2800" dirty="0"/>
          </a:p>
          <a:p>
            <a:pPr lvl="0"/>
            <a:r>
              <a:rPr lang="en-US" sz="2800" dirty="0"/>
              <a:t>When energy is supplied to individual elements, they emit a spectrum which only contains emissions at particular wavelengths.</a:t>
            </a:r>
          </a:p>
        </p:txBody>
      </p:sp>
      <p:pic>
        <p:nvPicPr>
          <p:cNvPr id="201732" name="Picture 4" descr="http://www.astro.columbia.edu/~archung/labs/spring2002/images/spectrum_li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953000"/>
            <a:ext cx="3571875" cy="1695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Atomic Emission Spectra</a:t>
            </a:r>
          </a:p>
        </p:txBody>
      </p:sp>
      <p:sp>
        <p:nvSpPr>
          <p:cNvPr id="130051" name="Rectangle 3"/>
          <p:cNvSpPr>
            <a:spLocks noGrp="1" noChangeArrowheads="1"/>
          </p:cNvSpPr>
          <p:nvPr>
            <p:ph type="body" idx="1"/>
          </p:nvPr>
        </p:nvSpPr>
        <p:spPr>
          <a:xfrm>
            <a:off x="-1" y="1600200"/>
            <a:ext cx="9067801" cy="5105400"/>
          </a:xfrm>
        </p:spPr>
        <p:txBody>
          <a:bodyPr/>
          <a:lstStyle/>
          <a:p>
            <a:pPr lvl="0"/>
            <a:r>
              <a:rPr lang="en-US" sz="2800" dirty="0"/>
              <a:t>Each element has its own characteristic spectrum known as a </a:t>
            </a:r>
            <a:r>
              <a:rPr lang="en-US" sz="2800" b="1" u="sng" dirty="0"/>
              <a:t>line spectrum</a:t>
            </a:r>
            <a:r>
              <a:rPr lang="en-US" sz="2800" dirty="0"/>
              <a:t> as it is not continuous.</a:t>
            </a:r>
          </a:p>
          <a:p>
            <a:r>
              <a:rPr lang="en-US" sz="2800" dirty="0"/>
              <a:t>Example: Hydrogen (H)</a:t>
            </a:r>
          </a:p>
          <a:p>
            <a:endParaRPr lang="en-US" sz="2800" dirty="0"/>
          </a:p>
          <a:p>
            <a:endParaRPr lang="en-US" sz="2800" dirty="0"/>
          </a:p>
          <a:p>
            <a:endParaRPr lang="en-US" sz="2800" dirty="0"/>
          </a:p>
          <a:p>
            <a:pPr marL="0" indent="0">
              <a:buNone/>
            </a:pPr>
            <a:endParaRPr lang="en-US" sz="2800" dirty="0"/>
          </a:p>
          <a:p>
            <a:pPr lvl="1"/>
            <a:r>
              <a:rPr lang="en-US" sz="2000" i="1" dirty="0"/>
              <a:t>NOTE: the line spectrum consists of discrete lines that </a:t>
            </a:r>
            <a:r>
              <a:rPr lang="en-US" sz="2000" i="1" u="sng" dirty="0"/>
              <a:t>converge toward the high energy</a:t>
            </a:r>
            <a:r>
              <a:rPr lang="en-US" sz="2000" i="1" dirty="0"/>
              <a:t> (violet) end of the spectrum.  A similar series of lines at higher energies (UV) and several other series of lines at lower energy can be found in the IR region of the spectrum.</a:t>
            </a:r>
          </a:p>
          <a:p>
            <a:pPr lvl="0"/>
            <a:endParaRPr lang="en-US" sz="2800" dirty="0"/>
          </a:p>
        </p:txBody>
      </p:sp>
      <p:pic>
        <p:nvPicPr>
          <p:cNvPr id="2027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352800"/>
            <a:ext cx="710258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8294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1357818"/>
            <a:ext cx="6429375" cy="450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29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a:t>Explanation of emission spectra</a:t>
            </a:r>
          </a:p>
        </p:txBody>
      </p:sp>
      <p:sp>
        <p:nvSpPr>
          <p:cNvPr id="130051" name="Rectangle 3"/>
          <p:cNvSpPr>
            <a:spLocks noGrp="1" noChangeArrowheads="1"/>
          </p:cNvSpPr>
          <p:nvPr>
            <p:ph type="body" idx="1"/>
          </p:nvPr>
        </p:nvSpPr>
        <p:spPr>
          <a:xfrm>
            <a:off x="457200" y="1752600"/>
            <a:ext cx="7848600" cy="4648200"/>
          </a:xfrm>
        </p:spPr>
        <p:txBody>
          <a:bodyPr/>
          <a:lstStyle/>
          <a:p>
            <a:pPr lvl="0"/>
            <a:r>
              <a:rPr lang="en-US" sz="2800" dirty="0"/>
              <a:t>Electrons can only exist in certain fixed energy levels.</a:t>
            </a:r>
          </a:p>
        </p:txBody>
      </p:sp>
      <p:pic>
        <p:nvPicPr>
          <p:cNvPr id="203780" name="Picture 4" descr="http://image.wistatutor.com/content/atom/bohr-bury-schem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048000"/>
            <a:ext cx="4495800" cy="2868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5604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a:t>Explanation of emission spectra</a:t>
            </a:r>
          </a:p>
        </p:txBody>
      </p:sp>
      <p:sp>
        <p:nvSpPr>
          <p:cNvPr id="130051" name="Rectangle 3"/>
          <p:cNvSpPr>
            <a:spLocks noGrp="1" noChangeArrowheads="1"/>
          </p:cNvSpPr>
          <p:nvPr>
            <p:ph type="body" idx="1"/>
          </p:nvPr>
        </p:nvSpPr>
        <p:spPr>
          <a:xfrm>
            <a:off x="-1" y="1600200"/>
            <a:ext cx="8915401" cy="4800600"/>
          </a:xfrm>
        </p:spPr>
        <p:txBody>
          <a:bodyPr/>
          <a:lstStyle/>
          <a:p>
            <a:pPr lvl="0"/>
            <a:r>
              <a:rPr lang="en-US" sz="2800" dirty="0"/>
              <a:t>When all electrons are in the lowest possible energy levels, an atom is said to be in its </a:t>
            </a:r>
            <a:r>
              <a:rPr lang="en-US" sz="2800" b="1" u="sng" dirty="0"/>
              <a:t>GROUND STATE</a:t>
            </a:r>
            <a:r>
              <a:rPr lang="en-US" sz="2800" dirty="0"/>
              <a:t>.</a:t>
            </a:r>
          </a:p>
          <a:p>
            <a:pPr lvl="0"/>
            <a:endParaRPr lang="en-US" sz="2800" dirty="0"/>
          </a:p>
          <a:p>
            <a:pPr lvl="0"/>
            <a:endParaRPr lang="en-US" sz="2800" dirty="0"/>
          </a:p>
          <a:p>
            <a:pPr lvl="0"/>
            <a:endParaRPr lang="en-US" sz="2800" dirty="0"/>
          </a:p>
          <a:p>
            <a:pPr lvl="0"/>
            <a:endParaRPr lang="en-US" sz="2800" dirty="0"/>
          </a:p>
          <a:p>
            <a:pPr lvl="0"/>
            <a:endParaRPr lang="en-US" sz="2800" dirty="0"/>
          </a:p>
          <a:p>
            <a:pPr lvl="0"/>
            <a:r>
              <a:rPr lang="en-US" sz="2800" dirty="0"/>
              <a:t>When an atom absorbs energy so that its electrons are “boosted” to higher energy levels, the atom is said to be in an </a:t>
            </a:r>
            <a:r>
              <a:rPr lang="en-US" sz="2800" b="1" u="sng" dirty="0"/>
              <a:t>EXCITED STATE.</a:t>
            </a:r>
            <a:endParaRPr lang="en-US" sz="2800" dirty="0"/>
          </a:p>
        </p:txBody>
      </p:sp>
      <p:pic>
        <p:nvPicPr>
          <p:cNvPr id="204802" name="Picture 2" descr="http://imagine.gsfc.nasa.gov/docs/teachers/lessons/xray_spectra/images/excite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43200"/>
            <a:ext cx="3048000" cy="219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44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3600" dirty="0"/>
              <a:t>Explanation of emission spectra</a:t>
            </a:r>
          </a:p>
        </p:txBody>
      </p:sp>
      <p:sp>
        <p:nvSpPr>
          <p:cNvPr id="130051" name="Rectangle 3"/>
          <p:cNvSpPr>
            <a:spLocks noGrp="1" noChangeArrowheads="1"/>
          </p:cNvSpPr>
          <p:nvPr>
            <p:ph type="body" idx="1"/>
          </p:nvPr>
        </p:nvSpPr>
        <p:spPr>
          <a:xfrm>
            <a:off x="152400" y="1828800"/>
            <a:ext cx="6477000" cy="4800600"/>
          </a:xfrm>
        </p:spPr>
        <p:txBody>
          <a:bodyPr/>
          <a:lstStyle/>
          <a:p>
            <a:pPr lvl="0"/>
            <a:r>
              <a:rPr lang="en-US" sz="2400" dirty="0"/>
              <a:t>When an electron moves from a lower energy level to a higher energy level in an atom, energy of a characteristic frequency (and corresponding wavelength) is </a:t>
            </a:r>
            <a:r>
              <a:rPr lang="en-US" sz="2400" b="1" u="sng" dirty="0"/>
              <a:t>absorbed</a:t>
            </a:r>
            <a:r>
              <a:rPr lang="en-US" sz="2400" dirty="0"/>
              <a:t>.</a:t>
            </a:r>
            <a:br>
              <a:rPr lang="en-US" sz="2400" dirty="0"/>
            </a:br>
            <a:endParaRPr lang="en-US" sz="2400" dirty="0"/>
          </a:p>
          <a:p>
            <a:pPr lvl="0"/>
            <a:r>
              <a:rPr lang="en-US" sz="2400" dirty="0"/>
              <a:t>When an electron falls from a higher energy level back to the lower energy level, then radiation of the same frequency (and corresponding wavelength) is </a:t>
            </a:r>
            <a:r>
              <a:rPr lang="en-US" sz="2400" b="1" u="sng" dirty="0"/>
              <a:t>emitted</a:t>
            </a:r>
            <a:r>
              <a:rPr lang="en-US" sz="2400" dirty="0"/>
              <a:t>. </a:t>
            </a:r>
          </a:p>
        </p:txBody>
      </p:sp>
      <p:pic>
        <p:nvPicPr>
          <p:cNvPr id="203778" name="Picture 2" descr="http://library.thinkquest.org/C006669/media/Chem/img/boh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048000"/>
            <a:ext cx="236220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3281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300"/>
              <a:t>Bright Line Emission Spectrum</a:t>
            </a:r>
          </a:p>
        </p:txBody>
      </p:sp>
      <p:sp>
        <p:nvSpPr>
          <p:cNvPr id="44035" name="Rectangle 3"/>
          <p:cNvSpPr>
            <a:spLocks noGrp="1" noChangeArrowheads="1"/>
          </p:cNvSpPr>
          <p:nvPr>
            <p:ph type="body" idx="1"/>
          </p:nvPr>
        </p:nvSpPr>
        <p:spPr>
          <a:xfrm>
            <a:off x="685800" y="1752600"/>
            <a:ext cx="4191000" cy="4114800"/>
          </a:xfrm>
        </p:spPr>
        <p:txBody>
          <a:bodyPr/>
          <a:lstStyle/>
          <a:p>
            <a:pPr eaLnBrk="1" hangingPunct="1"/>
            <a:r>
              <a:rPr lang="en-US"/>
              <a:t>The light emitted by an element when its electrons return to a lower energy state can be viewed as a bright line emission spectrum. </a:t>
            </a:r>
          </a:p>
        </p:txBody>
      </p:sp>
      <p:pic>
        <p:nvPicPr>
          <p:cNvPr id="44036" name="Picture 4" descr="emissi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5181600"/>
            <a:ext cx="32289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spectra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700" y="1828800"/>
            <a:ext cx="3340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example: transition to n=2 </a:t>
            </a:r>
          </a:p>
        </p:txBody>
      </p:sp>
      <p:sp>
        <p:nvSpPr>
          <p:cNvPr id="3" name="Content Placeholder 2"/>
          <p:cNvSpPr>
            <a:spLocks noGrp="1"/>
          </p:cNvSpPr>
          <p:nvPr>
            <p:ph idx="1"/>
          </p:nvPr>
        </p:nvSpPr>
        <p:spPr>
          <a:xfrm>
            <a:off x="457200" y="5257800"/>
            <a:ext cx="8229600" cy="873124"/>
          </a:xfrm>
        </p:spPr>
        <p:txBody>
          <a:bodyPr/>
          <a:lstStyle/>
          <a:p>
            <a:pPr marL="0" indent="0">
              <a:buNone/>
            </a:pPr>
            <a:r>
              <a:rPr lang="en-US" sz="2600" i="1" dirty="0"/>
              <a:t>Note: the lines in the spectrum converge because the energy levels themselves converge.</a:t>
            </a:r>
          </a:p>
        </p:txBody>
      </p:sp>
      <p:pic>
        <p:nvPicPr>
          <p:cNvPr id="2058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33600"/>
            <a:ext cx="420774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5105400" y="1905000"/>
            <a:ext cx="2590800" cy="2209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What portion of the EM spectrum is this?</a:t>
            </a:r>
          </a:p>
        </p:txBody>
      </p:sp>
      <p:sp>
        <p:nvSpPr>
          <p:cNvPr id="6" name="Rounded Rectangle 5"/>
          <p:cNvSpPr/>
          <p:nvPr/>
        </p:nvSpPr>
        <p:spPr>
          <a:xfrm>
            <a:off x="6400800" y="3733800"/>
            <a:ext cx="2133600" cy="7620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rPr>
              <a:t>visible light</a:t>
            </a:r>
          </a:p>
        </p:txBody>
      </p:sp>
    </p:spTree>
    <p:extLst>
      <p:ext uri="{BB962C8B-B14F-4D97-AF65-F5344CB8AC3E}">
        <p14:creationId xmlns:p14="http://schemas.microsoft.com/office/powerpoint/2010/main" val="5502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6" name="Picture 6" descr="Balmer ser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082" y="915696"/>
            <a:ext cx="6480517" cy="527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69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28600" y="152400"/>
            <a:ext cx="7848600" cy="1143000"/>
          </a:xfrm>
        </p:spPr>
        <p:txBody>
          <a:bodyPr/>
          <a:lstStyle/>
          <a:p>
            <a:pPr eaLnBrk="1" hangingPunct="1"/>
            <a:r>
              <a:rPr lang="en-US" sz="3500">
                <a:latin typeface="Comic Sans MS" pitchFamily="66" charset="0"/>
              </a:rPr>
              <a:t>Cultural bias in scientific history?</a:t>
            </a:r>
          </a:p>
        </p:txBody>
      </p:sp>
      <p:sp>
        <p:nvSpPr>
          <p:cNvPr id="6147" name="AutoShape 3"/>
          <p:cNvSpPr>
            <a:spLocks noGrp="1" noChangeAspect="1" noChangeArrowheads="1"/>
          </p:cNvSpPr>
          <p:nvPr>
            <p:ph type="body" idx="1"/>
          </p:nvPr>
        </p:nvSpPr>
        <p:spPr>
          <a:xfrm>
            <a:off x="6172200" y="6248400"/>
            <a:ext cx="1752600" cy="457200"/>
          </a:xfrm>
        </p:spPr>
        <p:txBody>
          <a:bodyPr/>
          <a:lstStyle/>
          <a:p>
            <a:pPr algn="ctr" eaLnBrk="1" hangingPunct="1">
              <a:lnSpc>
                <a:spcPct val="80000"/>
              </a:lnSpc>
              <a:buFont typeface="Wingdings" pitchFamily="2" charset="2"/>
              <a:buNone/>
            </a:pPr>
            <a:r>
              <a:rPr lang="en-US" sz="1800">
                <a:latin typeface="Comic Sans MS" pitchFamily="66" charset="0"/>
              </a:rPr>
              <a:t>Eddie Izzard </a:t>
            </a:r>
          </a:p>
          <a:p>
            <a:pPr algn="ctr" eaLnBrk="1" hangingPunct="1">
              <a:lnSpc>
                <a:spcPct val="80000"/>
              </a:lnSpc>
              <a:buFont typeface="Wingdings" pitchFamily="2" charset="2"/>
              <a:buNone/>
            </a:pPr>
            <a:r>
              <a:rPr lang="en-US" sz="1200" i="1">
                <a:latin typeface="Comic Sans MS" pitchFamily="66" charset="0"/>
              </a:rPr>
              <a:t>(Dress to Kill)</a:t>
            </a:r>
          </a:p>
          <a:p>
            <a:pPr eaLnBrk="1" hangingPunct="1">
              <a:lnSpc>
                <a:spcPct val="80000"/>
              </a:lnSpc>
              <a:buFont typeface="Wingdings" pitchFamily="2" charset="2"/>
              <a:buNone/>
            </a:pPr>
            <a:endParaRPr lang="en-US" sz="1200" i="1">
              <a:latin typeface="Comic Sans MS" pitchFamily="66" charset="0"/>
            </a:endParaRPr>
          </a:p>
        </p:txBody>
      </p:sp>
      <p:pic>
        <p:nvPicPr>
          <p:cNvPr id="6148" name="Picture 6" descr="eddie izzard,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19400"/>
            <a:ext cx="23336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AutoShape 7"/>
          <p:cNvSpPr>
            <a:spLocks noChangeArrowheads="1"/>
          </p:cNvSpPr>
          <p:nvPr/>
        </p:nvSpPr>
        <p:spPr bwMode="auto">
          <a:xfrm>
            <a:off x="685800" y="1447800"/>
            <a:ext cx="5715000" cy="1143000"/>
          </a:xfrm>
          <a:prstGeom prst="wedgeRoundRectCallout">
            <a:avLst>
              <a:gd name="adj1" fmla="val 50417"/>
              <a:gd name="adj2" fmla="val 19847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dirty="0"/>
              <a:t>“I grew up in Europe, </a:t>
            </a:r>
          </a:p>
          <a:p>
            <a:pPr algn="ctr"/>
            <a:r>
              <a:rPr lang="en-US" sz="2800" dirty="0"/>
              <a:t>where the history comes from.”</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1420118"/>
              </p:ext>
            </p:extLst>
          </p:nvPr>
        </p:nvGraphicFramePr>
        <p:xfrm>
          <a:off x="304800" y="2438400"/>
          <a:ext cx="4419600" cy="2971799"/>
        </p:xfrm>
        <a:graphic>
          <a:graphicData uri="http://schemas.openxmlformats.org/drawingml/2006/table">
            <a:tbl>
              <a:tblPr firstRow="1" firstCol="1" bandRow="1">
                <a:tableStyleId>{5C22544A-7EE6-4342-B048-85BDC9FD1C3A}</a:tableStyleId>
              </a:tblPr>
              <a:tblGrid>
                <a:gridCol w="2169622">
                  <a:extLst>
                    <a:ext uri="{9D8B030D-6E8A-4147-A177-3AD203B41FA5}">
                      <a16:colId xmlns:a16="http://schemas.microsoft.com/office/drawing/2014/main" val="20000"/>
                    </a:ext>
                  </a:extLst>
                </a:gridCol>
                <a:gridCol w="2249978">
                  <a:extLst>
                    <a:ext uri="{9D8B030D-6E8A-4147-A177-3AD203B41FA5}">
                      <a16:colId xmlns:a16="http://schemas.microsoft.com/office/drawing/2014/main" val="20001"/>
                    </a:ext>
                  </a:extLst>
                </a:gridCol>
              </a:tblGrid>
              <a:tr h="1519136">
                <a:tc>
                  <a:txBody>
                    <a:bodyPr/>
                    <a:lstStyle/>
                    <a:p>
                      <a:pPr marL="0" marR="0">
                        <a:lnSpc>
                          <a:spcPct val="115000"/>
                        </a:lnSpc>
                        <a:spcBef>
                          <a:spcPts val="0"/>
                        </a:spcBef>
                        <a:spcAft>
                          <a:spcPts val="1000"/>
                        </a:spcAft>
                      </a:pPr>
                      <a:r>
                        <a:rPr lang="en-US" sz="2000" dirty="0">
                          <a:solidFill>
                            <a:schemeClr val="tx1"/>
                          </a:solidFill>
                          <a:effectLst/>
                        </a:rPr>
                        <a:t>Energy level (n) electrons are returning to…</a:t>
                      </a:r>
                      <a:endParaRPr lang="en-US" sz="2000" dirty="0">
                        <a:solidFill>
                          <a:schemeClr val="tx1"/>
                        </a:solidFill>
                        <a:effectLst/>
                        <a:latin typeface="Calibri"/>
                        <a:ea typeface="Calibri"/>
                        <a:cs typeface="Times New Roman"/>
                      </a:endParaRPr>
                    </a:p>
                  </a:txBody>
                  <a:tcPr marL="68580" marR="68580" marT="0" marB="0"/>
                </a:tc>
                <a:tc>
                  <a:txBody>
                    <a:bodyPr/>
                    <a:lstStyle/>
                    <a:p>
                      <a:pPr marL="0" marR="0">
                        <a:lnSpc>
                          <a:spcPct val="115000"/>
                        </a:lnSpc>
                        <a:spcBef>
                          <a:spcPts val="0"/>
                        </a:spcBef>
                        <a:spcAft>
                          <a:spcPts val="1000"/>
                        </a:spcAft>
                      </a:pPr>
                      <a:r>
                        <a:rPr lang="en-US" sz="2000" dirty="0">
                          <a:solidFill>
                            <a:schemeClr val="tx1"/>
                          </a:solidFill>
                          <a:effectLst/>
                        </a:rPr>
                        <a:t>Part of the spectrum the series of lines will show up in…</a:t>
                      </a:r>
                      <a:endParaRPr lang="en-US" sz="2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84221">
                <a:tc>
                  <a:txBody>
                    <a:bodyPr/>
                    <a:lstStyle/>
                    <a:p>
                      <a:pPr marL="0" marR="0" algn="ctr">
                        <a:lnSpc>
                          <a:spcPct val="115000"/>
                        </a:lnSpc>
                        <a:spcBef>
                          <a:spcPts val="0"/>
                        </a:spcBef>
                        <a:spcAft>
                          <a:spcPts val="1000"/>
                        </a:spcAft>
                      </a:pPr>
                      <a:r>
                        <a:rPr lang="en-US" sz="2000">
                          <a:solidFill>
                            <a:schemeClr val="tx1"/>
                          </a:solidFill>
                          <a:effectLst/>
                        </a:rPr>
                        <a:t>n=1</a:t>
                      </a:r>
                      <a:endParaRPr lang="en-US" sz="2000">
                        <a:solidFill>
                          <a:schemeClr val="tx1"/>
                        </a:solidFill>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1000"/>
                        </a:spcAft>
                      </a:pPr>
                      <a:endParaRPr lang="en-US" sz="20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484221">
                <a:tc>
                  <a:txBody>
                    <a:bodyPr/>
                    <a:lstStyle/>
                    <a:p>
                      <a:pPr marL="0" marR="0" algn="ctr">
                        <a:lnSpc>
                          <a:spcPct val="115000"/>
                        </a:lnSpc>
                        <a:spcBef>
                          <a:spcPts val="0"/>
                        </a:spcBef>
                        <a:spcAft>
                          <a:spcPts val="1000"/>
                        </a:spcAft>
                      </a:pPr>
                      <a:r>
                        <a:rPr lang="en-US" sz="2000">
                          <a:solidFill>
                            <a:schemeClr val="tx1"/>
                          </a:solidFill>
                          <a:effectLst/>
                        </a:rPr>
                        <a:t>n=2</a:t>
                      </a:r>
                      <a:endParaRPr lang="en-US" sz="2000">
                        <a:solidFill>
                          <a:schemeClr val="tx1"/>
                        </a:solidFill>
                        <a:effectLst/>
                        <a:latin typeface="Calibri"/>
                        <a:ea typeface="Calibri"/>
                        <a:cs typeface="Times New Roman"/>
                      </a:endParaRP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2"/>
                  </a:ext>
                </a:extLst>
              </a:tr>
              <a:tr h="484221">
                <a:tc>
                  <a:txBody>
                    <a:bodyPr/>
                    <a:lstStyle/>
                    <a:p>
                      <a:pPr marL="0" marR="0" algn="ctr">
                        <a:lnSpc>
                          <a:spcPct val="115000"/>
                        </a:lnSpc>
                        <a:spcBef>
                          <a:spcPts val="0"/>
                        </a:spcBef>
                        <a:spcAft>
                          <a:spcPts val="1000"/>
                        </a:spcAft>
                      </a:pPr>
                      <a:r>
                        <a:rPr lang="en-US" sz="2000">
                          <a:solidFill>
                            <a:schemeClr val="tx1"/>
                          </a:solidFill>
                          <a:effectLst/>
                        </a:rPr>
                        <a:t>n=3</a:t>
                      </a:r>
                      <a:endParaRPr lang="en-US" sz="2000">
                        <a:solidFill>
                          <a:schemeClr val="tx1"/>
                        </a:solidFill>
                        <a:effectLst/>
                        <a:latin typeface="Calibri"/>
                        <a:ea typeface="Calibri"/>
                        <a:cs typeface="Times New Roman"/>
                      </a:endParaRPr>
                    </a:p>
                  </a:txBody>
                  <a:tcPr marL="68580" marR="68580" marT="0" marB="0"/>
                </a:tc>
                <a:tc>
                  <a:txBody>
                    <a:bodyPr/>
                    <a:lstStyle/>
                    <a:p>
                      <a:endParaRPr lang="en-US" dirty="0"/>
                    </a:p>
                  </a:txBody>
                  <a:tcPr marL="68580" marR="68580" marT="0" marB="0"/>
                </a:tc>
                <a:extLst>
                  <a:ext uri="{0D108BD9-81ED-4DB2-BD59-A6C34878D82A}">
                    <a16:rowId xmlns:a16="http://schemas.microsoft.com/office/drawing/2014/main" val="10003"/>
                  </a:ext>
                </a:extLst>
              </a:tr>
            </a:tbl>
          </a:graphicData>
        </a:graphic>
      </p:graphicFrame>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724" y="1828800"/>
            <a:ext cx="4046876"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00400" y="3886200"/>
            <a:ext cx="762000" cy="523220"/>
          </a:xfrm>
          <a:prstGeom prst="rect">
            <a:avLst/>
          </a:prstGeom>
          <a:noFill/>
        </p:spPr>
        <p:txBody>
          <a:bodyPr wrap="square" rtlCol="0">
            <a:spAutoFit/>
          </a:bodyPr>
          <a:lstStyle/>
          <a:p>
            <a:r>
              <a:rPr lang="en-US" sz="2800" b="1" dirty="0">
                <a:solidFill>
                  <a:srgbClr val="7030A0"/>
                </a:solidFill>
              </a:rPr>
              <a:t>UV</a:t>
            </a:r>
          </a:p>
        </p:txBody>
      </p:sp>
      <p:sp>
        <p:nvSpPr>
          <p:cNvPr id="7" name="TextBox 6"/>
          <p:cNvSpPr txBox="1"/>
          <p:nvPr/>
        </p:nvSpPr>
        <p:spPr>
          <a:xfrm>
            <a:off x="2895600" y="4429780"/>
            <a:ext cx="1447800" cy="523220"/>
          </a:xfrm>
          <a:prstGeom prst="rect">
            <a:avLst/>
          </a:prstGeom>
          <a:noFill/>
        </p:spPr>
        <p:txBody>
          <a:bodyPr wrap="square" rtlCol="0">
            <a:spAutoFit/>
          </a:bodyPr>
          <a:lstStyle/>
          <a:p>
            <a:r>
              <a:rPr lang="en-US" sz="2800" b="1" dirty="0">
                <a:solidFill>
                  <a:srgbClr val="7030A0"/>
                </a:solidFill>
              </a:rPr>
              <a:t>v</a:t>
            </a:r>
            <a:r>
              <a:rPr lang="en-US" sz="2800" b="1" dirty="0">
                <a:solidFill>
                  <a:srgbClr val="1911AF"/>
                </a:solidFill>
              </a:rPr>
              <a:t>i</a:t>
            </a:r>
            <a:r>
              <a:rPr lang="en-US" sz="2800" b="1" dirty="0">
                <a:solidFill>
                  <a:srgbClr val="0070C0"/>
                </a:solidFill>
              </a:rPr>
              <a:t>s</a:t>
            </a:r>
            <a:r>
              <a:rPr lang="en-US" sz="2800" b="1" dirty="0">
                <a:solidFill>
                  <a:srgbClr val="00B050"/>
                </a:solidFill>
              </a:rPr>
              <a:t>i</a:t>
            </a:r>
            <a:r>
              <a:rPr lang="en-US" sz="2800" b="1" dirty="0">
                <a:solidFill>
                  <a:srgbClr val="FFFF00"/>
                </a:solidFill>
              </a:rPr>
              <a:t>b</a:t>
            </a:r>
            <a:r>
              <a:rPr lang="en-US" sz="2800" b="1" dirty="0">
                <a:solidFill>
                  <a:srgbClr val="FFC000"/>
                </a:solidFill>
              </a:rPr>
              <a:t>l</a:t>
            </a:r>
            <a:r>
              <a:rPr lang="en-US" sz="2800" b="1" dirty="0">
                <a:solidFill>
                  <a:srgbClr val="C00000"/>
                </a:solidFill>
              </a:rPr>
              <a:t>e</a:t>
            </a:r>
          </a:p>
        </p:txBody>
      </p:sp>
      <p:sp>
        <p:nvSpPr>
          <p:cNvPr id="8" name="TextBox 7"/>
          <p:cNvSpPr txBox="1"/>
          <p:nvPr/>
        </p:nvSpPr>
        <p:spPr>
          <a:xfrm>
            <a:off x="3200400" y="4886980"/>
            <a:ext cx="762000" cy="523220"/>
          </a:xfrm>
          <a:prstGeom prst="rect">
            <a:avLst/>
          </a:prstGeom>
          <a:noFill/>
        </p:spPr>
        <p:txBody>
          <a:bodyPr wrap="square" rtlCol="0">
            <a:spAutoFit/>
          </a:bodyPr>
          <a:lstStyle/>
          <a:p>
            <a:r>
              <a:rPr lang="en-US" sz="2800" b="1" dirty="0">
                <a:solidFill>
                  <a:srgbClr val="C00000"/>
                </a:solidFill>
              </a:rPr>
              <a:t>IR</a:t>
            </a:r>
          </a:p>
        </p:txBody>
      </p:sp>
    </p:spTree>
    <p:extLst>
      <p:ext uri="{BB962C8B-B14F-4D97-AF65-F5344CB8AC3E}">
        <p14:creationId xmlns:p14="http://schemas.microsoft.com/office/powerpoint/2010/main" val="23570567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5913" y="466725"/>
            <a:ext cx="6781800" cy="1133475"/>
          </a:xfrm>
        </p:spPr>
        <p:txBody>
          <a:bodyPr/>
          <a:lstStyle/>
          <a:p>
            <a:r>
              <a:rPr lang="en-US" dirty="0"/>
              <a:t>Part 4</a:t>
            </a:r>
          </a:p>
        </p:txBody>
      </p:sp>
      <p:sp>
        <p:nvSpPr>
          <p:cNvPr id="3" name="Subtitle 2"/>
          <p:cNvSpPr>
            <a:spLocks noGrp="1"/>
          </p:cNvSpPr>
          <p:nvPr>
            <p:ph type="subTitle" idx="1"/>
          </p:nvPr>
        </p:nvSpPr>
        <p:spPr>
          <a:xfrm>
            <a:off x="457200" y="1905000"/>
            <a:ext cx="6792913" cy="1371600"/>
          </a:xfrm>
        </p:spPr>
        <p:txBody>
          <a:bodyPr/>
          <a:lstStyle/>
          <a:p>
            <a:r>
              <a:rPr lang="en-US" sz="4200" dirty="0">
                <a:latin typeface="AbcBulletin" pitchFamily="2" charset="0"/>
              </a:rPr>
              <a:t>Electron Arrangement</a:t>
            </a:r>
          </a:p>
        </p:txBody>
      </p:sp>
      <p:pic>
        <p:nvPicPr>
          <p:cNvPr id="7" name="Picture 6" descr="Boh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419600"/>
            <a:ext cx="19050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381000" y="6262688"/>
            <a:ext cx="1981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800">
                <a:latin typeface="Comic Sans MS" pitchFamily="66" charset="0"/>
              </a:rPr>
              <a:t>Niels Bohr</a:t>
            </a:r>
          </a:p>
        </p:txBody>
      </p:sp>
      <p:sp>
        <p:nvSpPr>
          <p:cNvPr id="9" name="AutoShape 8"/>
          <p:cNvSpPr>
            <a:spLocks noChangeArrowheads="1"/>
          </p:cNvSpPr>
          <p:nvPr/>
        </p:nvSpPr>
        <p:spPr bwMode="auto">
          <a:xfrm>
            <a:off x="2209800" y="2971800"/>
            <a:ext cx="4953000" cy="1447800"/>
          </a:xfrm>
          <a:prstGeom prst="wedgeRoundRectCallout">
            <a:avLst>
              <a:gd name="adj1" fmla="val -59713"/>
              <a:gd name="adj2" fmla="val 119190"/>
              <a:gd name="adj3" fmla="val 16667"/>
            </a:avLst>
          </a:prstGeom>
          <a:solidFill>
            <a:schemeClr val="accent1"/>
          </a:solidFill>
          <a:ln w="254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r>
              <a:rPr lang="en-US" sz="2800" dirty="0">
                <a:latin typeface="Comic Sans MS" pitchFamily="66" charset="0"/>
              </a:rPr>
              <a:t>“Any one who is not shocked </a:t>
            </a:r>
          </a:p>
          <a:p>
            <a:pPr eaLnBrk="0" hangingPunct="0"/>
            <a:r>
              <a:rPr lang="en-US" sz="2800" dirty="0">
                <a:latin typeface="Comic Sans MS" pitchFamily="66" charset="0"/>
              </a:rPr>
              <a:t>by Quantum theory does </a:t>
            </a:r>
          </a:p>
          <a:p>
            <a:pPr eaLnBrk="0" hangingPunct="0"/>
            <a:r>
              <a:rPr lang="en-US" sz="2800" dirty="0">
                <a:latin typeface="Comic Sans MS" pitchFamily="66" charset="0"/>
              </a:rPr>
              <a:t>not understand it.”</a:t>
            </a:r>
          </a:p>
        </p:txBody>
      </p:sp>
      <p:pic>
        <p:nvPicPr>
          <p:cNvPr id="10" name="Picture 5" descr="table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4478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363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914400"/>
            <a:ext cx="5334000" cy="1447800"/>
          </a:xfrm>
        </p:spPr>
        <p:txBody>
          <a:bodyPr/>
          <a:lstStyle/>
          <a:p>
            <a:pPr eaLnBrk="1" hangingPunct="1"/>
            <a:r>
              <a:rPr lang="en-US">
                <a:latin typeface="Comic Sans MS" pitchFamily="66" charset="0"/>
              </a:rPr>
              <a:t>NIELS BOHR</a:t>
            </a:r>
          </a:p>
        </p:txBody>
      </p:sp>
      <p:sp>
        <p:nvSpPr>
          <p:cNvPr id="72707" name="AutoShape 3"/>
          <p:cNvSpPr>
            <a:spLocks noGrp="1" noChangeAspect="1" noChangeArrowheads="1"/>
          </p:cNvSpPr>
          <p:nvPr>
            <p:ph type="body" idx="1"/>
          </p:nvPr>
        </p:nvSpPr>
        <p:spPr>
          <a:xfrm>
            <a:off x="762000" y="3124200"/>
            <a:ext cx="7772400" cy="3124200"/>
          </a:xfrm>
        </p:spPr>
        <p:txBody>
          <a:bodyPr/>
          <a:lstStyle/>
          <a:p>
            <a:pPr eaLnBrk="1" hangingPunct="1"/>
            <a:r>
              <a:rPr lang="en-US">
                <a:latin typeface="Comic Sans MS" pitchFamily="66" charset="0"/>
              </a:rPr>
              <a:t>In 1913, this Danish scientist suggested that electrons “orbit” the nucleus.</a:t>
            </a:r>
          </a:p>
          <a:p>
            <a:pPr eaLnBrk="1" hangingPunct="1"/>
            <a:r>
              <a:rPr lang="en-US">
                <a:latin typeface="Comic Sans MS" pitchFamily="66" charset="0"/>
              </a:rPr>
              <a:t>In Bohr’s model, electrons are placed in different energy levels based on their distance from the nucleus.  </a:t>
            </a:r>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
            <a:ext cx="18843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Text Box 5"/>
          <p:cNvSpPr txBox="1">
            <a:spLocks noChangeArrowheads="1"/>
          </p:cNvSpPr>
          <p:nvPr/>
        </p:nvSpPr>
        <p:spPr bwMode="auto">
          <a:xfrm>
            <a:off x="5181600" y="2362200"/>
            <a:ext cx="22860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a:latin typeface="Comic Sans MS" pitchFamily="66" charset="0"/>
              </a:rPr>
              <a:t>Neils Bohr</a:t>
            </a:r>
          </a:p>
          <a:p>
            <a:pPr algn="ctr" eaLnBrk="1" hangingPunct="1"/>
            <a:r>
              <a:rPr lang="en-US" sz="1600">
                <a:latin typeface="Comic Sans MS" pitchFamily="66" charset="0"/>
              </a:rPr>
              <a:t>(1885 - 1962)</a:t>
            </a:r>
          </a:p>
          <a:p>
            <a:pPr algn="ctr" eaLnBrk="1" hangingPunct="1"/>
            <a:r>
              <a:rPr lang="en-US" sz="1400">
                <a:latin typeface="Comic Sans MS" pitchFamily="66" charset="0"/>
              </a:rPr>
              <a:t>1922 Nobel</a:t>
            </a:r>
            <a:endParaRPr lang="en-US" sz="1400">
              <a:latin typeface="Comic Sans MS" pitchFamily="66" charset="0"/>
              <a:hlinkClick r:id="rId4"/>
            </a:endParaRPr>
          </a:p>
        </p:txBody>
      </p:sp>
    </p:spTree>
    <p:extLst>
      <p:ext uri="{BB962C8B-B14F-4D97-AF65-F5344CB8AC3E}">
        <p14:creationId xmlns:p14="http://schemas.microsoft.com/office/powerpoint/2010/main" val="7106216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strVal val="(6*min(max(#ppt_w*#ppt_h,.3),1)-7.4)/-.7*#ppt_w"/>
                                          </p:val>
                                        </p:tav>
                                        <p:tav tm="100000">
                                          <p:val>
                                            <p:strVal val="#ppt_w"/>
                                          </p:val>
                                        </p:tav>
                                      </p:tavLst>
                                    </p:anim>
                                    <p:anim calcmode="lin" valueType="num">
                                      <p:cBhvr>
                                        <p:cTn id="8" dur="500" fill="hold"/>
                                        <p:tgtEl>
                                          <p:spTgt spid="72707">
                                            <p:txEl>
                                              <p:pRg st="0" end="0"/>
                                            </p:txEl>
                                          </p:spTgt>
                                        </p:tgtEl>
                                        <p:attrNameLst>
                                          <p:attrName>ppt_h</p:attrName>
                                        </p:attrNameLst>
                                      </p:cBhvr>
                                      <p:tavLst>
                                        <p:tav tm="0">
                                          <p:val>
                                            <p:strVal val="(6*min(max(#ppt_w*#ppt_h,.3),1)-7.4)/-.7*#ppt_h"/>
                                          </p:val>
                                        </p:tav>
                                        <p:tav tm="100000">
                                          <p:val>
                                            <p:strVal val="#ppt_h"/>
                                          </p:val>
                                        </p:tav>
                                      </p:tavLst>
                                    </p:anim>
                                    <p:anim calcmode="lin" valueType="num">
                                      <p:cBhvr>
                                        <p:cTn id="9" dur="500" fill="hold"/>
                                        <p:tgtEl>
                                          <p:spTgt spid="7270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72707">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grpId="0" nodeType="clickEffect">
                                  <p:stCondLst>
                                    <p:cond delay="0"/>
                                  </p:stCondLst>
                                  <p:childTnLst>
                                    <p:set>
                                      <p:cBhvr>
                                        <p:cTn id="14" dur="1" fill="hold">
                                          <p:stCondLst>
                                            <p:cond delay="0"/>
                                          </p:stCondLst>
                                        </p:cTn>
                                        <p:tgtEl>
                                          <p:spTgt spid="72707">
                                            <p:txEl>
                                              <p:pRg st="1" end="1"/>
                                            </p:txEl>
                                          </p:spTgt>
                                        </p:tgtEl>
                                        <p:attrNameLst>
                                          <p:attrName>style.visibility</p:attrName>
                                        </p:attrNameLst>
                                      </p:cBhvr>
                                      <p:to>
                                        <p:strVal val="visible"/>
                                      </p:to>
                                    </p:set>
                                    <p:anim calcmode="lin" valueType="num">
                                      <p:cBhvr>
                                        <p:cTn id="15" dur="500" fill="hold"/>
                                        <p:tgtEl>
                                          <p:spTgt spid="72707">
                                            <p:txEl>
                                              <p:pRg st="1" end="1"/>
                                            </p:txEl>
                                          </p:spTgt>
                                        </p:tgtEl>
                                        <p:attrNameLst>
                                          <p:attrName>ppt_w</p:attrName>
                                        </p:attrNameLst>
                                      </p:cBhvr>
                                      <p:tavLst>
                                        <p:tav tm="0">
                                          <p:val>
                                            <p:strVal val="(6*min(max(#ppt_w*#ppt_h,.3),1)-7.4)/-.7*#ppt_w"/>
                                          </p:val>
                                        </p:tav>
                                        <p:tav tm="100000">
                                          <p:val>
                                            <p:strVal val="#ppt_w"/>
                                          </p:val>
                                        </p:tav>
                                      </p:tavLst>
                                    </p:anim>
                                    <p:anim calcmode="lin" valueType="num">
                                      <p:cBhvr>
                                        <p:cTn id="16" dur="500" fill="hold"/>
                                        <p:tgtEl>
                                          <p:spTgt spid="72707">
                                            <p:txEl>
                                              <p:pRg st="1" end="1"/>
                                            </p:txEl>
                                          </p:spTgt>
                                        </p:tgtEl>
                                        <p:attrNameLst>
                                          <p:attrName>ppt_h</p:attrName>
                                        </p:attrNameLst>
                                      </p:cBhvr>
                                      <p:tavLst>
                                        <p:tav tm="0">
                                          <p:val>
                                            <p:strVal val="(6*min(max(#ppt_w*#ppt_h,.3),1)-7.4)/-.7*#ppt_h"/>
                                          </p:val>
                                        </p:tav>
                                        <p:tav tm="100000">
                                          <p:val>
                                            <p:strVal val="#ppt_h"/>
                                          </p:val>
                                        </p:tav>
                                      </p:tavLst>
                                    </p:anim>
                                    <p:anim calcmode="lin" valueType="num">
                                      <p:cBhvr>
                                        <p:cTn id="17" dur="500" fill="hold"/>
                                        <p:tgtEl>
                                          <p:spTgt spid="7270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72707">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2290" name="Picture 2" descr="bookc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133600"/>
            <a:ext cx="2752725"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bookcase 2"/>
          <p:cNvPicPr>
            <a:picLocks noChangeAspect="1" noChangeArrowheads="1"/>
          </p:cNvPicPr>
          <p:nvPr/>
        </p:nvPicPr>
        <p:blipFill>
          <a:blip r:embed="rId4">
            <a:extLst>
              <a:ext uri="{28A0092B-C50C-407E-A947-70E740481C1C}">
                <a14:useLocalDpi xmlns:a14="http://schemas.microsoft.com/office/drawing/2010/main" val="0"/>
              </a:ext>
            </a:extLst>
          </a:blip>
          <a:srcRect l="18919" t="13513" r="8109" b="13513"/>
          <a:stretch>
            <a:fillRect/>
          </a:stretch>
        </p:blipFill>
        <p:spPr bwMode="auto">
          <a:xfrm>
            <a:off x="4876800" y="1981200"/>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1066800" y="4800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latin typeface="Comic Sans MS" pitchFamily="66" charset="0"/>
              </a:rPr>
              <a:t>Electrons are like books in a book case. They can only exist on certain levels. </a:t>
            </a:r>
          </a:p>
        </p:txBody>
      </p:sp>
    </p:spTree>
    <p:extLst>
      <p:ext uri="{BB962C8B-B14F-4D97-AF65-F5344CB8AC3E}">
        <p14:creationId xmlns:p14="http://schemas.microsoft.com/office/powerpoint/2010/main" val="41793981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3314" name="Oval 2"/>
          <p:cNvSpPr>
            <a:spLocks noChangeArrowheads="1"/>
          </p:cNvSpPr>
          <p:nvPr/>
        </p:nvSpPr>
        <p:spPr bwMode="auto">
          <a:xfrm>
            <a:off x="2514600" y="1981200"/>
            <a:ext cx="4191000" cy="4191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Oval 3"/>
          <p:cNvSpPr>
            <a:spLocks noChangeArrowheads="1"/>
          </p:cNvSpPr>
          <p:nvPr/>
        </p:nvSpPr>
        <p:spPr bwMode="auto">
          <a:xfrm>
            <a:off x="3581400" y="3124200"/>
            <a:ext cx="2057400" cy="1981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Oval 4"/>
          <p:cNvSpPr>
            <a:spLocks noChangeArrowheads="1"/>
          </p:cNvSpPr>
          <p:nvPr/>
        </p:nvSpPr>
        <p:spPr bwMode="auto">
          <a:xfrm>
            <a:off x="3962400" y="3505200"/>
            <a:ext cx="1295400" cy="12192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7" name="Oval 5"/>
          <p:cNvSpPr>
            <a:spLocks noChangeArrowheads="1"/>
          </p:cNvSpPr>
          <p:nvPr/>
        </p:nvSpPr>
        <p:spPr bwMode="auto">
          <a:xfrm>
            <a:off x="3048000" y="2590800"/>
            <a:ext cx="3200400" cy="3048000"/>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8" name="Text Box 6"/>
          <p:cNvSpPr txBox="1">
            <a:spLocks noChangeArrowheads="1"/>
          </p:cNvSpPr>
          <p:nvPr/>
        </p:nvSpPr>
        <p:spPr bwMode="auto">
          <a:xfrm>
            <a:off x="990600" y="381000"/>
            <a:ext cx="7086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dirty="0">
                <a:latin typeface="Comic Sans MS" pitchFamily="66" charset="0"/>
              </a:rPr>
              <a:t>Only certain “orbits” are allowed</a:t>
            </a:r>
          </a:p>
        </p:txBody>
      </p:sp>
    </p:spTree>
    <p:extLst>
      <p:ext uri="{BB962C8B-B14F-4D97-AF65-F5344CB8AC3E}">
        <p14:creationId xmlns:p14="http://schemas.microsoft.com/office/powerpoint/2010/main" val="2718250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381000"/>
            <a:ext cx="5867400" cy="762000"/>
          </a:xfrm>
        </p:spPr>
        <p:txBody>
          <a:bodyPr/>
          <a:lstStyle/>
          <a:p>
            <a:pPr eaLnBrk="1" hangingPunct="1"/>
            <a:r>
              <a:rPr lang="en-US" sz="3200">
                <a:latin typeface="Comic Sans MS" pitchFamily="66" charset="0"/>
              </a:rPr>
              <a:t>MODERN ATOMIC MODEL</a:t>
            </a:r>
          </a:p>
        </p:txBody>
      </p:sp>
      <p:sp>
        <p:nvSpPr>
          <p:cNvPr id="84995" name="Rectangle 3"/>
          <p:cNvSpPr>
            <a:spLocks noGrp="1" noChangeArrowheads="1"/>
          </p:cNvSpPr>
          <p:nvPr>
            <p:ph type="body" idx="1"/>
          </p:nvPr>
        </p:nvSpPr>
        <p:spPr>
          <a:xfrm>
            <a:off x="685800" y="1600200"/>
            <a:ext cx="7924800" cy="4724400"/>
          </a:xfrm>
        </p:spPr>
        <p:txBody>
          <a:bodyPr/>
          <a:lstStyle/>
          <a:p>
            <a:pPr eaLnBrk="1" hangingPunct="1"/>
            <a:r>
              <a:rPr lang="en-US" sz="2600">
                <a:latin typeface="Comic Sans MS" pitchFamily="66" charset="0"/>
              </a:rPr>
              <a:t>By 1925, Bohr’s model of the atom no longer explained all observations.  Bohr was correct about energy levels, but wrong about electron movement. </a:t>
            </a:r>
          </a:p>
          <a:p>
            <a:pPr eaLnBrk="1" hangingPunct="1"/>
            <a:r>
              <a:rPr lang="en-US" sz="2600">
                <a:latin typeface="Comic Sans MS" pitchFamily="66" charset="0"/>
              </a:rPr>
              <a:t>Electrons occupy the lowest energy levels available.</a:t>
            </a:r>
          </a:p>
          <a:p>
            <a:pPr eaLnBrk="1" hangingPunct="1"/>
            <a:r>
              <a:rPr lang="en-US" sz="2600">
                <a:latin typeface="Comic Sans MS" pitchFamily="66" charset="0"/>
              </a:rPr>
              <a:t>Energy increases as distance from the nucleus increases.</a:t>
            </a:r>
          </a:p>
          <a:p>
            <a:pPr eaLnBrk="1" hangingPunct="1"/>
            <a:r>
              <a:rPr lang="en-US" sz="2600">
                <a:latin typeface="Comic Sans MS" pitchFamily="66" charset="0"/>
              </a:rPr>
              <a:t>Electrons move in patterns of “wave functions” around the nucleus.</a:t>
            </a:r>
          </a:p>
        </p:txBody>
      </p:sp>
      <p:pic>
        <p:nvPicPr>
          <p:cNvPr id="17412" name="Picture 4" descr="at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28600"/>
            <a:ext cx="11826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atom">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04800"/>
            <a:ext cx="11826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04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500" fill="hold"/>
                                        <p:tgtEl>
                                          <p:spTgt spid="84995">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4995">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p:cTn id="13" dur="500" fill="hold"/>
                                        <p:tgtEl>
                                          <p:spTgt spid="84995">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4995">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p:cTn id="19" dur="500" fill="hold"/>
                                        <p:tgtEl>
                                          <p:spTgt spid="84995">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84995">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p:cTn id="25" dur="500" fill="hold"/>
                                        <p:tgtEl>
                                          <p:spTgt spid="84995">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84995">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solidFill>
          <a:schemeClr val="accent5"/>
        </a:solidFill>
        <a:effectLst/>
      </p:bgPr>
    </p:bg>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228600" y="1600200"/>
            <a:ext cx="6324600" cy="4724400"/>
          </a:xfrm>
        </p:spPr>
        <p:txBody>
          <a:bodyPr/>
          <a:lstStyle/>
          <a:p>
            <a:pPr eaLnBrk="1" hangingPunct="1">
              <a:buFont typeface="Wingdings" pitchFamily="2" charset="2"/>
              <a:buNone/>
            </a:pPr>
            <a:r>
              <a:rPr lang="en-US" sz="2600" u="sng">
                <a:latin typeface="Comic Sans MS" pitchFamily="66" charset="0"/>
              </a:rPr>
              <a:t>Heisenberg’s Uncertainty Principle:</a:t>
            </a:r>
            <a:r>
              <a:rPr lang="en-US" sz="2600">
                <a:latin typeface="Comic Sans MS" pitchFamily="66" charset="0"/>
              </a:rPr>
              <a:t> </a:t>
            </a:r>
          </a:p>
          <a:p>
            <a:pPr eaLnBrk="1" hangingPunct="1"/>
            <a:r>
              <a:rPr lang="en-US" sz="2600">
                <a:latin typeface="Comic Sans MS" pitchFamily="66" charset="0"/>
              </a:rPr>
              <a:t>It has been mathematically proven that it is impossible to know an electron’s momentum and position in space at any moment in time.  </a:t>
            </a:r>
          </a:p>
          <a:p>
            <a:pPr eaLnBrk="1" hangingPunct="1"/>
            <a:endParaRPr lang="en-US" sz="2600">
              <a:latin typeface="Comic Sans MS" pitchFamily="66" charset="0"/>
            </a:endParaRPr>
          </a:p>
          <a:p>
            <a:pPr eaLnBrk="1" hangingPunct="1"/>
            <a:r>
              <a:rPr lang="en-US" sz="2600">
                <a:latin typeface="Comic Sans MS" pitchFamily="66" charset="0"/>
              </a:rPr>
              <a:t>As uncertainty of position decreases, uncertainty of momentum increases, and vice versa.</a:t>
            </a:r>
          </a:p>
        </p:txBody>
      </p:sp>
      <p:pic>
        <p:nvPicPr>
          <p:cNvPr id="18435" name="Picture 6" descr="heisen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9238" y="3276600"/>
            <a:ext cx="2239962"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7"/>
          <p:cNvSpPr txBox="1">
            <a:spLocks noChangeArrowheads="1"/>
          </p:cNvSpPr>
          <p:nvPr/>
        </p:nvSpPr>
        <p:spPr bwMode="auto">
          <a:xfrm>
            <a:off x="6629400" y="6019800"/>
            <a:ext cx="2209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600">
                <a:latin typeface="Comic Sans MS" pitchFamily="66" charset="0"/>
              </a:rPr>
              <a:t>Werner Heisenberg</a:t>
            </a:r>
          </a:p>
          <a:p>
            <a:pPr eaLnBrk="1" hangingPunct="1"/>
            <a:r>
              <a:rPr lang="en-US" sz="1600">
                <a:latin typeface="Comic Sans MS" pitchFamily="66" charset="0"/>
              </a:rPr>
              <a:t>(1901 - 1976)</a:t>
            </a:r>
          </a:p>
        </p:txBody>
      </p:sp>
      <p:sp>
        <p:nvSpPr>
          <p:cNvPr id="18437" name="Rectangle 9"/>
          <p:cNvSpPr>
            <a:spLocks noChangeArrowheads="1"/>
          </p:cNvSpPr>
          <p:nvPr/>
        </p:nvSpPr>
        <p:spPr bwMode="auto">
          <a:xfrm>
            <a:off x="1143000" y="381000"/>
            <a:ext cx="586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3200" b="1">
                <a:solidFill>
                  <a:schemeClr val="tx2"/>
                </a:solidFill>
                <a:latin typeface="Comic Sans MS" pitchFamily="66" charset="0"/>
              </a:rPr>
              <a:t>MODERN ATOMIC MODEL</a:t>
            </a:r>
          </a:p>
        </p:txBody>
      </p:sp>
      <p:pic>
        <p:nvPicPr>
          <p:cNvPr id="18438" name="Picture 10" descr="at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228600"/>
            <a:ext cx="11826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descr="ato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04800"/>
            <a:ext cx="118268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2202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87043">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p:cTn id="13" dur="500" fill="hold"/>
                                        <p:tgtEl>
                                          <p:spTgt spid="87043">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87043">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anim calcmode="lin" valueType="num">
                                      <p:cBhvr>
                                        <p:cTn id="19" dur="500" fill="hold"/>
                                        <p:tgtEl>
                                          <p:spTgt spid="87043">
                                            <p:txEl>
                                              <p:pRg st="3" end="3"/>
                                            </p:txEl>
                                          </p:spTgt>
                                        </p:tgtEl>
                                        <p:attrNameLst>
                                          <p:attrName>ppt_w</p:attrName>
                                        </p:attrNameLst>
                                      </p:cBhvr>
                                      <p:tavLst>
                                        <p:tav tm="0">
                                          <p:val>
                                            <p:strVal val="4/3*#ppt_w"/>
                                          </p:val>
                                        </p:tav>
                                        <p:tav tm="100000">
                                          <p:val>
                                            <p:strVal val="#ppt_w"/>
                                          </p:val>
                                        </p:tav>
                                      </p:tavLst>
                                    </p:anim>
                                    <p:anim calcmode="lin" valueType="num">
                                      <p:cBhvr>
                                        <p:cTn id="20" dur="500" fill="hold"/>
                                        <p:tgtEl>
                                          <p:spTgt spid="87043">
                                            <p:txEl>
                                              <p:pRg st="3" end="3"/>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dirty="0"/>
          </a:p>
        </p:txBody>
      </p:sp>
      <p:pic>
        <p:nvPicPr>
          <p:cNvPr id="1945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2057400"/>
            <a:ext cx="8469313" cy="3124200"/>
          </a:xfrm>
        </p:spPr>
      </p:pic>
    </p:spTree>
    <p:extLst>
      <p:ext uri="{BB962C8B-B14F-4D97-AF65-F5344CB8AC3E}">
        <p14:creationId xmlns:p14="http://schemas.microsoft.com/office/powerpoint/2010/main" val="3552665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685800"/>
            <a:ext cx="3810000" cy="609600"/>
          </a:xfrm>
        </p:spPr>
        <p:txBody>
          <a:bodyPr/>
          <a:lstStyle/>
          <a:p>
            <a:pPr eaLnBrk="1" hangingPunct="1"/>
            <a:r>
              <a:rPr lang="en-US" sz="3500">
                <a:solidFill>
                  <a:schemeClr val="accent2"/>
                </a:solidFill>
                <a:latin typeface="Comic Sans MS" pitchFamily="66" charset="0"/>
              </a:rPr>
              <a:t>Schrödinger</a:t>
            </a:r>
          </a:p>
        </p:txBody>
      </p:sp>
      <p:sp>
        <p:nvSpPr>
          <p:cNvPr id="89091" name="Text Box 3"/>
          <p:cNvSpPr txBox="1">
            <a:spLocks noChangeArrowheads="1"/>
          </p:cNvSpPr>
          <p:nvPr/>
        </p:nvSpPr>
        <p:spPr bwMode="auto">
          <a:xfrm>
            <a:off x="533400" y="4191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3200">
              <a:latin typeface="Comic Sans MS" pitchFamily="66" charset="0"/>
            </a:endParaRPr>
          </a:p>
        </p:txBody>
      </p:sp>
      <p:graphicFrame>
        <p:nvGraphicFramePr>
          <p:cNvPr id="89092" name="Object 4"/>
          <p:cNvGraphicFramePr>
            <a:graphicFrameLocks noChangeAspect="1"/>
          </p:cNvGraphicFramePr>
          <p:nvPr/>
        </p:nvGraphicFramePr>
        <p:xfrm>
          <a:off x="914400" y="4343400"/>
          <a:ext cx="6858000" cy="1562100"/>
        </p:xfrm>
        <a:graphic>
          <a:graphicData uri="http://schemas.openxmlformats.org/presentationml/2006/ole">
            <mc:AlternateContent xmlns:mc="http://schemas.openxmlformats.org/markup-compatibility/2006">
              <mc:Choice xmlns:v="urn:schemas-microsoft-com:vml" Requires="v">
                <p:oleObj spid="_x0000_s184346" name="Equation" r:id="rId6" imgW="1663700" imgH="419100" progId="Equation.3">
                  <p:embed/>
                </p:oleObj>
              </mc:Choice>
              <mc:Fallback>
                <p:oleObj name="Equation" r:id="rId6" imgW="16637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4343400"/>
                        <a:ext cx="68580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9093" name="Rectangle 5"/>
          <p:cNvSpPr>
            <a:spLocks noChangeArrowheads="1"/>
          </p:cNvSpPr>
          <p:nvPr/>
        </p:nvSpPr>
        <p:spPr bwMode="auto">
          <a:xfrm>
            <a:off x="609600" y="4267200"/>
            <a:ext cx="7848600" cy="1981200"/>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486" name="Picture 6" descr="schroding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00" y="0"/>
            <a:ext cx="27940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 Box 7"/>
          <p:cNvSpPr txBox="1">
            <a:spLocks noChangeArrowheads="1"/>
          </p:cNvSpPr>
          <p:nvPr/>
        </p:nvSpPr>
        <p:spPr bwMode="auto">
          <a:xfrm>
            <a:off x="609600" y="1676400"/>
            <a:ext cx="6172200"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3200">
                <a:latin typeface="Comic Sans MS" pitchFamily="66" charset="0"/>
              </a:rPr>
              <a:t>In 1926 Schrodinger proposes an equation that gives the probability of finding an electron at any place in the atom.</a:t>
            </a:r>
          </a:p>
        </p:txBody>
      </p:sp>
      <p:sp>
        <p:nvSpPr>
          <p:cNvPr id="20488" name="AutoShape 8"/>
          <p:cNvSpPr>
            <a:spLocks noChangeArrowheads="1"/>
          </p:cNvSpPr>
          <p:nvPr/>
        </p:nvSpPr>
        <p:spPr bwMode="auto">
          <a:xfrm>
            <a:off x="4267200" y="228600"/>
            <a:ext cx="2514600" cy="990600"/>
          </a:xfrm>
          <a:prstGeom prst="wedgeRoundRectCallout">
            <a:avLst>
              <a:gd name="adj1" fmla="val 70644"/>
              <a:gd name="adj2" fmla="val 77403"/>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a:latin typeface="Comic Sans MS" pitchFamily="66" charset="0"/>
              </a:rPr>
              <a:t>This is very difficult stuff!</a:t>
            </a:r>
          </a:p>
        </p:txBody>
      </p:sp>
      <p:sp>
        <p:nvSpPr>
          <p:cNvPr id="89097" name="AutoShape 9"/>
          <p:cNvSpPr>
            <a:spLocks noChangeArrowheads="1"/>
          </p:cNvSpPr>
          <p:nvPr/>
        </p:nvSpPr>
        <p:spPr bwMode="auto">
          <a:xfrm>
            <a:off x="5943600" y="2743200"/>
            <a:ext cx="2743200" cy="1371600"/>
          </a:xfrm>
          <a:prstGeom prst="wedgeRoundRectCallout">
            <a:avLst>
              <a:gd name="adj1" fmla="val 14528"/>
              <a:gd name="adj2" fmla="val -136806"/>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r>
              <a:rPr lang="en-US" sz="2400">
                <a:latin typeface="Comic Sans MS" pitchFamily="66" charset="0"/>
              </a:rPr>
              <a:t>Don’t worry, this won’t be on the test.</a:t>
            </a:r>
          </a:p>
        </p:txBody>
      </p:sp>
    </p:spTree>
    <p:extLst>
      <p:ext uri="{BB962C8B-B14F-4D97-AF65-F5344CB8AC3E}">
        <p14:creationId xmlns:p14="http://schemas.microsoft.com/office/powerpoint/2010/main" val="625110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90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0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909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Exsqueez me baking powder.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097"/>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5" name="Inconceivab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p:bldP spid="89093" grpId="0" animBg="1"/>
      <p:bldP spid="8909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5638800" cy="1295400"/>
          </a:xfrm>
        </p:spPr>
        <p:txBody>
          <a:bodyPr/>
          <a:lstStyle/>
          <a:p>
            <a:r>
              <a:rPr lang="en-US" dirty="0"/>
              <a:t>Evidence from Ionization Energies</a:t>
            </a:r>
          </a:p>
        </p:txBody>
      </p:sp>
      <p:sp>
        <p:nvSpPr>
          <p:cNvPr id="3" name="Content Placeholder 2"/>
          <p:cNvSpPr>
            <a:spLocks noGrp="1"/>
          </p:cNvSpPr>
          <p:nvPr>
            <p:ph idx="1"/>
          </p:nvPr>
        </p:nvSpPr>
        <p:spPr/>
        <p:txBody>
          <a:bodyPr/>
          <a:lstStyle/>
          <a:p>
            <a:r>
              <a:rPr lang="en-US" dirty="0"/>
              <a:t>Much of our understanding of electron arrangement comes from ionization energy data…</a:t>
            </a:r>
          </a:p>
        </p:txBody>
      </p:sp>
    </p:spTree>
    <p:extLst>
      <p:ext uri="{BB962C8B-B14F-4D97-AF65-F5344CB8AC3E}">
        <p14:creationId xmlns:p14="http://schemas.microsoft.com/office/powerpoint/2010/main" val="65149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609600"/>
            <a:ext cx="8458200" cy="1143000"/>
          </a:xfrm>
        </p:spPr>
        <p:txBody>
          <a:bodyPr/>
          <a:lstStyle/>
          <a:p>
            <a:pPr eaLnBrk="1" hangingPunct="1"/>
            <a:r>
              <a:rPr lang="en-US" sz="3500">
                <a:latin typeface="Comic Sans MS" pitchFamily="66" charset="0"/>
              </a:rPr>
              <a:t>Cultural bias in scientific history?</a:t>
            </a:r>
          </a:p>
        </p:txBody>
      </p:sp>
      <p:sp>
        <p:nvSpPr>
          <p:cNvPr id="7171" name="AutoShape 3"/>
          <p:cNvSpPr>
            <a:spLocks noGrp="1" noChangeAspect="1" noChangeArrowheads="1"/>
          </p:cNvSpPr>
          <p:nvPr>
            <p:ph type="body" idx="1"/>
          </p:nvPr>
        </p:nvSpPr>
        <p:spPr>
          <a:xfrm>
            <a:off x="228600" y="1981200"/>
            <a:ext cx="5943600" cy="4191000"/>
          </a:xfrm>
        </p:spPr>
        <p:txBody>
          <a:bodyPr/>
          <a:lstStyle/>
          <a:p>
            <a:pPr eaLnBrk="1" hangingPunct="1">
              <a:lnSpc>
                <a:spcPct val="80000"/>
              </a:lnSpc>
            </a:pPr>
            <a:r>
              <a:rPr lang="en-US" sz="2600">
                <a:latin typeface="Comic Sans MS" pitchFamily="66" charset="0"/>
              </a:rPr>
              <a:t>Many historians believe the idea was first proposed at least a century earlier in the Indian subcontinent.  </a:t>
            </a:r>
          </a:p>
          <a:p>
            <a:pPr eaLnBrk="1" hangingPunct="1">
              <a:lnSpc>
                <a:spcPct val="80000"/>
              </a:lnSpc>
            </a:pPr>
            <a:endParaRPr lang="en-US" sz="2600">
              <a:latin typeface="Comic Sans MS" pitchFamily="66" charset="0"/>
            </a:endParaRPr>
          </a:p>
          <a:p>
            <a:pPr eaLnBrk="1" hangingPunct="1">
              <a:lnSpc>
                <a:spcPct val="80000"/>
              </a:lnSpc>
            </a:pPr>
            <a:r>
              <a:rPr lang="en-US" sz="2600">
                <a:latin typeface="Comic Sans MS" pitchFamily="66" charset="0"/>
              </a:rPr>
              <a:t>The theory of atomism was also much developed in both Chinese and Arabic culture during the Dark Ages in Europe, when the teachings of the church dictated much of Western thought.</a:t>
            </a:r>
            <a:r>
              <a:rPr lang="en-US" sz="2300">
                <a:latin typeface="Comic Sans MS" pitchFamily="66" charset="0"/>
              </a:rPr>
              <a:t>  </a:t>
            </a:r>
          </a:p>
        </p:txBody>
      </p:sp>
      <p:pic>
        <p:nvPicPr>
          <p:cNvPr id="7172" name="Picture 4" descr="animated atom 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30517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6" descr="salute"/>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descr="ionization-energy-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1828800"/>
            <a:ext cx="6853237" cy="45656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bwMode="auto">
          <a:xfrm>
            <a:off x="381000" y="76200"/>
            <a:ext cx="5638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US" dirty="0"/>
              <a:t>First Ionization Energy</a:t>
            </a:r>
          </a:p>
        </p:txBody>
      </p:sp>
    </p:spTree>
    <p:extLst>
      <p:ext uri="{BB962C8B-B14F-4D97-AF65-F5344CB8AC3E}">
        <p14:creationId xmlns:p14="http://schemas.microsoft.com/office/powerpoint/2010/main" val="10242524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152400" y="2057400"/>
            <a:ext cx="8610600" cy="990600"/>
          </a:xfrm>
        </p:spPr>
        <p:txBody>
          <a:bodyPr/>
          <a:lstStyle/>
          <a:p>
            <a:pPr>
              <a:lnSpc>
                <a:spcPct val="90000"/>
              </a:lnSpc>
            </a:pPr>
            <a:r>
              <a:rPr lang="en-US" u="sng" dirty="0"/>
              <a:t>Definition: </a:t>
            </a:r>
            <a:r>
              <a:rPr lang="en-US" dirty="0"/>
              <a:t>energy required to remove one electron from an atom in its gaseous state.</a:t>
            </a:r>
          </a:p>
        </p:txBody>
      </p:sp>
      <p:sp>
        <p:nvSpPr>
          <p:cNvPr id="64517" name="Oval 5"/>
          <p:cNvSpPr>
            <a:spLocks noChangeArrowheads="1"/>
          </p:cNvSpPr>
          <p:nvPr/>
        </p:nvSpPr>
        <p:spPr bwMode="auto">
          <a:xfrm>
            <a:off x="4953000" y="5580062"/>
            <a:ext cx="914400" cy="914400"/>
          </a:xfrm>
          <a:prstGeom prst="ellipse">
            <a:avLst/>
          </a:prstGeom>
          <a:solidFill>
            <a:srgbClr val="000000"/>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18" name="Oval 6"/>
          <p:cNvSpPr>
            <a:spLocks noChangeArrowheads="1"/>
          </p:cNvSpPr>
          <p:nvPr/>
        </p:nvSpPr>
        <p:spPr bwMode="auto">
          <a:xfrm>
            <a:off x="762000" y="5427662"/>
            <a:ext cx="990600" cy="914400"/>
          </a:xfrm>
          <a:prstGeom prst="ellipse">
            <a:avLst/>
          </a:prstGeom>
          <a:solidFill>
            <a:schemeClr val="tx1"/>
          </a:solidFill>
          <a:ln w="254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4519" name="Picture 7" descr="evil-smiley-face"/>
          <p:cNvPicPr>
            <a:picLocks noChangeAspect="1" noChangeArrowheads="1"/>
          </p:cNvPicPr>
          <p:nvPr/>
        </p:nvPicPr>
        <p:blipFill>
          <a:blip r:embed="rId4" cstate="print">
            <a:clrChange>
              <a:clrFrom>
                <a:srgbClr val="010101"/>
              </a:clrFrom>
              <a:clrTo>
                <a:srgbClr val="010101">
                  <a:alpha val="0"/>
                </a:srgbClr>
              </a:clrTo>
            </a:clrChange>
            <a:extLst>
              <a:ext uri="{28A0092B-C50C-407E-A947-70E740481C1C}">
                <a14:useLocalDpi xmlns:a14="http://schemas.microsoft.com/office/drawing/2010/main" val="0"/>
              </a:ext>
            </a:extLst>
          </a:blip>
          <a:srcRect l="31000" t="8000" r="8000" b="10667"/>
          <a:stretch>
            <a:fillRect/>
          </a:stretch>
        </p:blipFill>
        <p:spPr bwMode="auto">
          <a:xfrm>
            <a:off x="642938" y="5365750"/>
            <a:ext cx="1185862" cy="1117600"/>
          </a:xfrm>
          <a:prstGeom prst="rect">
            <a:avLst/>
          </a:prstGeom>
          <a:noFill/>
          <a:extLst>
            <a:ext uri="{909E8E84-426E-40DD-AFC4-6F175D3DCCD1}">
              <a14:hiddenFill xmlns:a14="http://schemas.microsoft.com/office/drawing/2010/main">
                <a:solidFill>
                  <a:srgbClr val="FFFFFF"/>
                </a:solidFill>
              </a14:hiddenFill>
            </a:ext>
          </a:extLst>
        </p:spPr>
      </p:pic>
      <p:sp>
        <p:nvSpPr>
          <p:cNvPr id="64520" name="AutoShape 8"/>
          <p:cNvSpPr>
            <a:spLocks noChangeArrowheads="1"/>
          </p:cNvSpPr>
          <p:nvPr/>
        </p:nvSpPr>
        <p:spPr bwMode="auto">
          <a:xfrm>
            <a:off x="2362200" y="5732462"/>
            <a:ext cx="1828800" cy="609600"/>
          </a:xfrm>
          <a:prstGeom prst="rightArrow">
            <a:avLst>
              <a:gd name="adj1" fmla="val 50000"/>
              <a:gd name="adj2" fmla="val 75000"/>
            </a:avLst>
          </a:prstGeom>
          <a:solidFill>
            <a:srgbClr val="FFFF00"/>
          </a:solidFill>
          <a:ln w="254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atin typeface="Comic Sans MS" pitchFamily="66" charset="0"/>
              </a:rPr>
              <a:t>Ionization</a:t>
            </a:r>
          </a:p>
        </p:txBody>
      </p:sp>
      <p:pic>
        <p:nvPicPr>
          <p:cNvPr id="64521" name="Picture 9" descr="evil-smiley-face"/>
          <p:cNvPicPr>
            <a:picLocks noChangeAspect="1" noChangeArrowheads="1"/>
          </p:cNvPicPr>
          <p:nvPr/>
        </p:nvPicPr>
        <p:blipFill>
          <a:blip r:embed="rId5" cstate="print">
            <a:clrChange>
              <a:clrFrom>
                <a:srgbClr val="010101"/>
              </a:clrFrom>
              <a:clrTo>
                <a:srgbClr val="010101">
                  <a:alpha val="0"/>
                </a:srgbClr>
              </a:clrTo>
            </a:clrChange>
            <a:extLst>
              <a:ext uri="{28A0092B-C50C-407E-A947-70E740481C1C}">
                <a14:useLocalDpi xmlns:a14="http://schemas.microsoft.com/office/drawing/2010/main" val="0"/>
              </a:ext>
            </a:extLst>
          </a:blip>
          <a:srcRect l="31000" t="8000" r="8000" b="10667"/>
          <a:stretch>
            <a:fillRect/>
          </a:stretch>
        </p:blipFill>
        <p:spPr bwMode="auto">
          <a:xfrm>
            <a:off x="4876800" y="5548312"/>
            <a:ext cx="1066800" cy="1004888"/>
          </a:xfrm>
          <a:prstGeom prst="rect">
            <a:avLst/>
          </a:prstGeom>
          <a:noFill/>
          <a:extLst>
            <a:ext uri="{909E8E84-426E-40DD-AFC4-6F175D3DCCD1}">
              <a14:hiddenFill xmlns:a14="http://schemas.microsoft.com/office/drawing/2010/main">
                <a:solidFill>
                  <a:srgbClr val="FFFFFF"/>
                </a:solidFill>
              </a14:hiddenFill>
            </a:ext>
          </a:extLst>
        </p:spPr>
      </p:pic>
      <p:sp>
        <p:nvSpPr>
          <p:cNvPr id="64522" name="Text Box 10"/>
          <p:cNvSpPr txBox="1">
            <a:spLocks noChangeArrowheads="1"/>
          </p:cNvSpPr>
          <p:nvPr/>
        </p:nvSpPr>
        <p:spPr bwMode="auto">
          <a:xfrm>
            <a:off x="5867400" y="4894262"/>
            <a:ext cx="609600" cy="10064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6000">
                <a:latin typeface="Comic Sans MS" pitchFamily="66" charset="0"/>
              </a:rPr>
              <a:t>+</a:t>
            </a:r>
          </a:p>
        </p:txBody>
      </p:sp>
      <p:sp>
        <p:nvSpPr>
          <p:cNvPr id="64523" name="Text Box 11"/>
          <p:cNvSpPr txBox="1">
            <a:spLocks noChangeArrowheads="1"/>
          </p:cNvSpPr>
          <p:nvPr/>
        </p:nvSpPr>
        <p:spPr bwMode="auto">
          <a:xfrm>
            <a:off x="6705600" y="5580062"/>
            <a:ext cx="19050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54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4400">
                <a:latin typeface="Comic Sans MS" pitchFamily="66" charset="0"/>
              </a:rPr>
              <a:t>+    e</a:t>
            </a:r>
            <a:r>
              <a:rPr lang="en-US" sz="4400" baseline="30000">
                <a:latin typeface="Comic Sans MS" pitchFamily="66" charset="0"/>
              </a:rPr>
              <a:t>-</a:t>
            </a:r>
          </a:p>
        </p:txBody>
      </p:sp>
      <p:sp>
        <p:nvSpPr>
          <p:cNvPr id="3" name="Title 2"/>
          <p:cNvSpPr>
            <a:spLocks noGrp="1"/>
          </p:cNvSpPr>
          <p:nvPr>
            <p:ph type="title"/>
          </p:nvPr>
        </p:nvSpPr>
        <p:spPr/>
        <p:txBody>
          <a:bodyPr/>
          <a:lstStyle/>
          <a:p>
            <a:r>
              <a:rPr lang="en-US" dirty="0"/>
              <a:t>First Ionization Energy</a:t>
            </a:r>
          </a:p>
        </p:txBody>
      </p:sp>
      <p:graphicFrame>
        <p:nvGraphicFramePr>
          <p:cNvPr id="4" name="Object 3"/>
          <p:cNvGraphicFramePr>
            <a:graphicFrameLocks noChangeAspect="1"/>
          </p:cNvGraphicFramePr>
          <p:nvPr>
            <p:extLst>
              <p:ext uri="{D42A27DB-BD31-4B8C-83A1-F6EECF244321}">
                <p14:modId xmlns:p14="http://schemas.microsoft.com/office/powerpoint/2010/main" val="4197523417"/>
              </p:ext>
            </p:extLst>
          </p:nvPr>
        </p:nvGraphicFramePr>
        <p:xfrm>
          <a:off x="1182688" y="3629025"/>
          <a:ext cx="4835525" cy="942975"/>
        </p:xfrm>
        <a:graphic>
          <a:graphicData uri="http://schemas.openxmlformats.org/presentationml/2006/ole">
            <mc:AlternateContent xmlns:mc="http://schemas.openxmlformats.org/markup-compatibility/2006">
              <mc:Choice xmlns:v="urn:schemas-microsoft-com:vml" Requires="v">
                <p:oleObj spid="_x0000_s214032" name="Equation" r:id="rId6" imgW="1041120" imgH="203040" progId="Equation.3">
                  <p:embed/>
                </p:oleObj>
              </mc:Choice>
              <mc:Fallback>
                <p:oleObj name="Equation" r:id="rId6" imgW="1041120" imgH="203040" progId="Equation.3">
                  <p:embed/>
                  <p:pic>
                    <p:nvPicPr>
                      <p:cNvPr id="0" name=""/>
                      <p:cNvPicPr/>
                      <p:nvPr/>
                    </p:nvPicPr>
                    <p:blipFill>
                      <a:blip r:embed="rId7"/>
                      <a:stretch>
                        <a:fillRect/>
                      </a:stretch>
                    </p:blipFill>
                    <p:spPr>
                      <a:xfrm>
                        <a:off x="1182688" y="3629025"/>
                        <a:ext cx="4835525" cy="942975"/>
                      </a:xfrm>
                      <a:prstGeom prst="rect">
                        <a:avLst/>
                      </a:prstGeom>
                    </p:spPr>
                  </p:pic>
                </p:oleObj>
              </mc:Fallback>
            </mc:AlternateContent>
          </a:graphicData>
        </a:graphic>
      </p:graphicFrame>
    </p:spTree>
    <p:extLst>
      <p:ext uri="{BB962C8B-B14F-4D97-AF65-F5344CB8AC3E}">
        <p14:creationId xmlns:p14="http://schemas.microsoft.com/office/powerpoint/2010/main" val="31428031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4" name="Picture 6" descr="electron%20loss"/>
          <p:cNvPicPr>
            <a:picLocks noChangeAspect="1" noChangeArrowheads="1"/>
          </p:cNvPicPr>
          <p:nvPr/>
        </p:nvPicPr>
        <p:blipFill>
          <a:blip r:embed="rId3">
            <a:extLst>
              <a:ext uri="{28A0092B-C50C-407E-A947-70E740481C1C}">
                <a14:useLocalDpi xmlns:a14="http://schemas.microsoft.com/office/drawing/2010/main" val="0"/>
              </a:ext>
            </a:extLst>
          </a:blip>
          <a:srcRect b="14925"/>
          <a:stretch>
            <a:fillRect/>
          </a:stretch>
        </p:blipFill>
        <p:spPr bwMode="auto">
          <a:xfrm>
            <a:off x="1447800" y="1563688"/>
            <a:ext cx="6248400" cy="52181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First Ionization Energy</a:t>
            </a:r>
          </a:p>
        </p:txBody>
      </p:sp>
    </p:spTree>
    <p:extLst>
      <p:ext uri="{BB962C8B-B14F-4D97-AF65-F5344CB8AC3E}">
        <p14:creationId xmlns:p14="http://schemas.microsoft.com/office/powerpoint/2010/main" val="1722025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7" name="Picture 3" descr="ionization-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125" y="2286000"/>
            <a:ext cx="6467475" cy="3911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First Ionization Energy</a:t>
            </a:r>
          </a:p>
        </p:txBody>
      </p:sp>
    </p:spTree>
    <p:extLst>
      <p:ext uri="{BB962C8B-B14F-4D97-AF65-F5344CB8AC3E}">
        <p14:creationId xmlns:p14="http://schemas.microsoft.com/office/powerpoint/2010/main" val="42449590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3" name="Object 7"/>
          <p:cNvGraphicFramePr>
            <a:graphicFrameLocks noChangeAspect="1"/>
          </p:cNvGraphicFramePr>
          <p:nvPr>
            <p:extLst>
              <p:ext uri="{D42A27DB-BD31-4B8C-83A1-F6EECF244321}">
                <p14:modId xmlns:p14="http://schemas.microsoft.com/office/powerpoint/2010/main" val="1237182826"/>
              </p:ext>
            </p:extLst>
          </p:nvPr>
        </p:nvGraphicFramePr>
        <p:xfrm>
          <a:off x="608013" y="1524000"/>
          <a:ext cx="5945187" cy="3686938"/>
        </p:xfrm>
        <a:graphic>
          <a:graphicData uri="http://schemas.openxmlformats.org/presentationml/2006/ole">
            <mc:AlternateContent xmlns:mc="http://schemas.openxmlformats.org/markup-compatibility/2006">
              <mc:Choice xmlns:v="urn:schemas-microsoft-com:vml" Requires="v">
                <p:oleObj spid="_x0000_s213009" name="Chart" r:id="rId4" imgW="4915092" imgH="2991304" progId="Excel.Chart.8">
                  <p:embed/>
                </p:oleObj>
              </mc:Choice>
              <mc:Fallback>
                <p:oleObj name="Chart" r:id="rId4" imgW="4915092" imgH="299130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013" y="1524000"/>
                        <a:ext cx="5945187" cy="3686938"/>
                      </a:xfrm>
                      <a:prstGeom prst="rect">
                        <a:avLst/>
                      </a:prstGeom>
                      <a:noFill/>
                      <a:ln>
                        <a:noFill/>
                      </a:ln>
                      <a:effectLst/>
                    </p:spPr>
                  </p:pic>
                </p:oleObj>
              </mc:Fallback>
            </mc:AlternateContent>
          </a:graphicData>
        </a:graphic>
      </p:graphicFrame>
      <p:sp>
        <p:nvSpPr>
          <p:cNvPr id="65544" name="Text Box 8"/>
          <p:cNvSpPr txBox="1">
            <a:spLocks noChangeArrowheads="1"/>
          </p:cNvSpPr>
          <p:nvPr/>
        </p:nvSpPr>
        <p:spPr bwMode="auto">
          <a:xfrm>
            <a:off x="5541962" y="3998912"/>
            <a:ext cx="477838"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3200" b="1" dirty="0"/>
              <a:t>K</a:t>
            </a:r>
          </a:p>
        </p:txBody>
      </p:sp>
      <p:sp>
        <p:nvSpPr>
          <p:cNvPr id="65545" name="Text Box 9"/>
          <p:cNvSpPr txBox="1">
            <a:spLocks noChangeArrowheads="1"/>
          </p:cNvSpPr>
          <p:nvPr/>
        </p:nvSpPr>
        <p:spPr bwMode="auto">
          <a:xfrm>
            <a:off x="3657600" y="3886200"/>
            <a:ext cx="70326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3200" b="1" dirty="0"/>
              <a:t>Na</a:t>
            </a:r>
          </a:p>
        </p:txBody>
      </p:sp>
      <p:sp>
        <p:nvSpPr>
          <p:cNvPr id="65546" name="Text Box 10"/>
          <p:cNvSpPr txBox="1">
            <a:spLocks noChangeArrowheads="1"/>
          </p:cNvSpPr>
          <p:nvPr/>
        </p:nvSpPr>
        <p:spPr bwMode="auto">
          <a:xfrm>
            <a:off x="1906454" y="3886200"/>
            <a:ext cx="544512"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3200" b="1" dirty="0"/>
              <a:t>Li</a:t>
            </a:r>
          </a:p>
        </p:txBody>
      </p:sp>
      <p:sp>
        <p:nvSpPr>
          <p:cNvPr id="65547" name="Text Box 11"/>
          <p:cNvSpPr txBox="1">
            <a:spLocks noChangeArrowheads="1"/>
          </p:cNvSpPr>
          <p:nvPr/>
        </p:nvSpPr>
        <p:spPr bwMode="auto">
          <a:xfrm>
            <a:off x="5334000" y="2286000"/>
            <a:ext cx="636588"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3200" b="1" dirty="0" err="1"/>
              <a:t>Ar</a:t>
            </a:r>
            <a:endParaRPr kumimoji="1" lang="en-US" sz="3200" b="1" dirty="0"/>
          </a:p>
        </p:txBody>
      </p:sp>
      <p:sp>
        <p:nvSpPr>
          <p:cNvPr id="65548" name="Text Box 12"/>
          <p:cNvSpPr txBox="1">
            <a:spLocks noChangeArrowheads="1"/>
          </p:cNvSpPr>
          <p:nvPr/>
        </p:nvSpPr>
        <p:spPr bwMode="auto">
          <a:xfrm>
            <a:off x="3505200" y="1600200"/>
            <a:ext cx="70326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3200" b="1" dirty="0"/>
              <a:t>Ne</a:t>
            </a:r>
          </a:p>
        </p:txBody>
      </p:sp>
      <p:sp>
        <p:nvSpPr>
          <p:cNvPr id="2" name="Title 1"/>
          <p:cNvSpPr>
            <a:spLocks noGrp="1"/>
          </p:cNvSpPr>
          <p:nvPr>
            <p:ph type="title"/>
          </p:nvPr>
        </p:nvSpPr>
        <p:spPr/>
        <p:txBody>
          <a:bodyPr/>
          <a:lstStyle/>
          <a:p>
            <a:r>
              <a:rPr lang="en-US" sz="2800" dirty="0"/>
              <a:t>This graph provides evidence that the levels can contain different numbers of electrons before they become full.</a:t>
            </a:r>
          </a:p>
        </p:txBody>
      </p:sp>
      <p:graphicFrame>
        <p:nvGraphicFramePr>
          <p:cNvPr id="3" name="Table 2"/>
          <p:cNvGraphicFramePr>
            <a:graphicFrameLocks noGrp="1"/>
          </p:cNvGraphicFramePr>
          <p:nvPr>
            <p:extLst>
              <p:ext uri="{D42A27DB-BD31-4B8C-83A1-F6EECF244321}">
                <p14:modId xmlns:p14="http://schemas.microsoft.com/office/powerpoint/2010/main" val="1689052502"/>
              </p:ext>
            </p:extLst>
          </p:nvPr>
        </p:nvGraphicFramePr>
        <p:xfrm>
          <a:off x="4693310" y="5262372"/>
          <a:ext cx="4298290" cy="1443228"/>
        </p:xfrm>
        <a:graphic>
          <a:graphicData uri="http://schemas.openxmlformats.org/drawingml/2006/table">
            <a:tbl>
              <a:tblPr firstRow="1" firstCol="1" bandRow="1">
                <a:tableStyleId>{5C22544A-7EE6-4342-B048-85BDC9FD1C3A}</a:tableStyleId>
              </a:tblPr>
              <a:tblGrid>
                <a:gridCol w="1762032">
                  <a:extLst>
                    <a:ext uri="{9D8B030D-6E8A-4147-A177-3AD203B41FA5}">
                      <a16:colId xmlns:a16="http://schemas.microsoft.com/office/drawing/2014/main" val="20000"/>
                    </a:ext>
                  </a:extLst>
                </a:gridCol>
                <a:gridCol w="2536258">
                  <a:extLst>
                    <a:ext uri="{9D8B030D-6E8A-4147-A177-3AD203B41FA5}">
                      <a16:colId xmlns:a16="http://schemas.microsoft.com/office/drawing/2014/main" val="20001"/>
                    </a:ext>
                  </a:extLst>
                </a:gridCol>
              </a:tblGrid>
              <a:tr h="0">
                <a:tc>
                  <a:txBody>
                    <a:bodyPr/>
                    <a:lstStyle/>
                    <a:p>
                      <a:pPr marL="0" marR="0" algn="l">
                        <a:lnSpc>
                          <a:spcPct val="115000"/>
                        </a:lnSpc>
                        <a:spcBef>
                          <a:spcPts val="0"/>
                        </a:spcBef>
                        <a:spcAft>
                          <a:spcPts val="0"/>
                        </a:spcAft>
                      </a:pPr>
                      <a:r>
                        <a:rPr lang="en-US" sz="2200" dirty="0">
                          <a:solidFill>
                            <a:schemeClr val="tx1"/>
                          </a:solidFill>
                          <a:effectLst/>
                        </a:rPr>
                        <a:t>Level</a:t>
                      </a:r>
                      <a:endParaRPr lang="en-US" sz="22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200">
                          <a:solidFill>
                            <a:schemeClr val="tx1"/>
                          </a:solidFill>
                          <a:effectLst/>
                        </a:rPr>
                        <a:t>Max # electrons</a:t>
                      </a:r>
                      <a:endParaRPr lang="en-US" sz="220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gn="l">
                        <a:lnSpc>
                          <a:spcPct val="115000"/>
                        </a:lnSpc>
                        <a:spcBef>
                          <a:spcPts val="0"/>
                        </a:spcBef>
                        <a:spcAft>
                          <a:spcPts val="0"/>
                        </a:spcAft>
                      </a:pPr>
                      <a:r>
                        <a:rPr lang="en-US" sz="2200" dirty="0">
                          <a:solidFill>
                            <a:schemeClr val="tx1"/>
                          </a:solidFill>
                          <a:effectLst/>
                        </a:rPr>
                        <a:t>1 (K shell)</a:t>
                      </a:r>
                      <a:endParaRPr lang="en-US" sz="22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200" dirty="0">
                          <a:solidFill>
                            <a:schemeClr val="tx1"/>
                          </a:solidFill>
                          <a:effectLst/>
                        </a:rPr>
                        <a:t> </a:t>
                      </a:r>
                      <a:endParaRPr lang="en-US" sz="2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gn="l">
                        <a:lnSpc>
                          <a:spcPct val="115000"/>
                        </a:lnSpc>
                        <a:spcBef>
                          <a:spcPts val="0"/>
                        </a:spcBef>
                        <a:spcAft>
                          <a:spcPts val="0"/>
                        </a:spcAft>
                      </a:pPr>
                      <a:r>
                        <a:rPr lang="en-US" sz="2200" dirty="0">
                          <a:solidFill>
                            <a:schemeClr val="tx1"/>
                          </a:solidFill>
                          <a:effectLst/>
                        </a:rPr>
                        <a:t>2 (L shell)</a:t>
                      </a:r>
                      <a:endParaRPr lang="en-US" sz="22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200" dirty="0">
                          <a:solidFill>
                            <a:schemeClr val="tx1"/>
                          </a:solidFill>
                          <a:effectLst/>
                        </a:rPr>
                        <a:t> </a:t>
                      </a:r>
                      <a:endParaRPr lang="en-US" sz="2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gn="l">
                        <a:lnSpc>
                          <a:spcPct val="115000"/>
                        </a:lnSpc>
                        <a:spcBef>
                          <a:spcPts val="0"/>
                        </a:spcBef>
                        <a:spcAft>
                          <a:spcPts val="0"/>
                        </a:spcAft>
                      </a:pPr>
                      <a:r>
                        <a:rPr lang="en-US" sz="2200" dirty="0">
                          <a:solidFill>
                            <a:schemeClr val="tx1"/>
                          </a:solidFill>
                          <a:effectLst/>
                        </a:rPr>
                        <a:t>3 (M shell)</a:t>
                      </a:r>
                      <a:endParaRPr lang="en-US" sz="2200" dirty="0">
                        <a:solidFill>
                          <a:schemeClr val="tx1"/>
                        </a:solidFill>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200" dirty="0">
                          <a:solidFill>
                            <a:schemeClr val="tx1"/>
                          </a:solidFill>
                          <a:effectLst/>
                        </a:rPr>
                        <a:t> </a:t>
                      </a:r>
                      <a:endParaRPr lang="en-US" sz="2200" dirty="0">
                        <a:solidFill>
                          <a:schemeClr val="tx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
        <p:nvSpPr>
          <p:cNvPr id="11" name="Text Box 10"/>
          <p:cNvSpPr txBox="1">
            <a:spLocks noChangeArrowheads="1"/>
          </p:cNvSpPr>
          <p:nvPr/>
        </p:nvSpPr>
        <p:spPr bwMode="auto">
          <a:xfrm>
            <a:off x="7467600" y="5486400"/>
            <a:ext cx="370614" cy="55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2600" b="1" dirty="0"/>
              <a:t>2</a:t>
            </a:r>
          </a:p>
        </p:txBody>
      </p:sp>
      <p:sp>
        <p:nvSpPr>
          <p:cNvPr id="12" name="Text Box 10"/>
          <p:cNvSpPr txBox="1">
            <a:spLocks noChangeArrowheads="1"/>
          </p:cNvSpPr>
          <p:nvPr/>
        </p:nvSpPr>
        <p:spPr bwMode="auto">
          <a:xfrm>
            <a:off x="7051302" y="6245525"/>
            <a:ext cx="1483098" cy="61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2600" b="1" dirty="0"/>
              <a:t>8 (or 18)</a:t>
            </a:r>
          </a:p>
        </p:txBody>
      </p:sp>
      <p:sp>
        <p:nvSpPr>
          <p:cNvPr id="13" name="Text Box 10"/>
          <p:cNvSpPr txBox="1">
            <a:spLocks noChangeArrowheads="1"/>
          </p:cNvSpPr>
          <p:nvPr/>
        </p:nvSpPr>
        <p:spPr bwMode="auto">
          <a:xfrm>
            <a:off x="7477986" y="5842442"/>
            <a:ext cx="370614" cy="558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lnSpc>
                <a:spcPct val="130000"/>
              </a:lnSpc>
              <a:spcBef>
                <a:spcPct val="20000"/>
              </a:spcBef>
              <a:buClr>
                <a:schemeClr val="accent2"/>
              </a:buClr>
              <a:buFont typeface="Monotype Sorts" pitchFamily="-96" charset="2"/>
              <a:buNone/>
            </a:pPr>
            <a:r>
              <a:rPr kumimoji="1" lang="en-US" sz="2600" b="1" dirty="0"/>
              <a:t>8</a:t>
            </a:r>
          </a:p>
        </p:txBody>
      </p:sp>
      <p:sp>
        <p:nvSpPr>
          <p:cNvPr id="4" name="Oval 3"/>
          <p:cNvSpPr/>
          <p:nvPr/>
        </p:nvSpPr>
        <p:spPr>
          <a:xfrm rot="805073">
            <a:off x="1600200" y="1600200"/>
            <a:ext cx="578510" cy="1828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2476122">
            <a:off x="2834541" y="1631408"/>
            <a:ext cx="578510" cy="30647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3120912">
            <a:off x="4487497" y="2161126"/>
            <a:ext cx="578510" cy="27025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303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4" grpId="0" animBg="1"/>
      <p:bldP spid="15"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ionization energy</a:t>
            </a:r>
          </a:p>
        </p:txBody>
      </p:sp>
      <p:sp>
        <p:nvSpPr>
          <p:cNvPr id="3" name="Content Placeholder 2"/>
          <p:cNvSpPr>
            <a:spLocks noGrp="1"/>
          </p:cNvSpPr>
          <p:nvPr>
            <p:ph idx="1"/>
          </p:nvPr>
        </p:nvSpPr>
        <p:spPr>
          <a:xfrm>
            <a:off x="457200" y="1719263"/>
            <a:ext cx="8229600" cy="2014537"/>
          </a:xfrm>
        </p:spPr>
        <p:txBody>
          <a:bodyPr/>
          <a:lstStyle/>
          <a:p>
            <a:r>
              <a:rPr lang="en-US" dirty="0"/>
              <a:t>energy required to remove the second electron.</a:t>
            </a:r>
          </a:p>
          <a:p>
            <a:endParaRPr lang="en-US" dirty="0"/>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445738664"/>
              </p:ext>
            </p:extLst>
          </p:nvPr>
        </p:nvGraphicFramePr>
        <p:xfrm>
          <a:off x="1263650" y="3600450"/>
          <a:ext cx="5365750" cy="1001713"/>
        </p:xfrm>
        <a:graphic>
          <a:graphicData uri="http://schemas.openxmlformats.org/presentationml/2006/ole">
            <mc:AlternateContent xmlns:mc="http://schemas.openxmlformats.org/markup-compatibility/2006">
              <mc:Choice xmlns:v="urn:schemas-microsoft-com:vml" Requires="v">
                <p:oleObj spid="_x0000_s215056" name="Equation" r:id="rId3" imgW="1155600" imgH="215640" progId="Equation.3">
                  <p:embed/>
                </p:oleObj>
              </mc:Choice>
              <mc:Fallback>
                <p:oleObj name="Equation" r:id="rId3" imgW="1155600" imgH="215640" progId="Equation.3">
                  <p:embed/>
                  <p:pic>
                    <p:nvPicPr>
                      <p:cNvPr id="0" name="Object 3"/>
                      <p:cNvPicPr>
                        <a:picLocks noChangeAspect="1" noChangeArrowheads="1"/>
                      </p:cNvPicPr>
                      <p:nvPr/>
                    </p:nvPicPr>
                    <p:blipFill>
                      <a:blip r:embed="rId4"/>
                      <a:srcRect/>
                      <a:stretch>
                        <a:fillRect/>
                      </a:stretch>
                    </p:blipFill>
                    <p:spPr bwMode="auto">
                      <a:xfrm>
                        <a:off x="1263650" y="3600450"/>
                        <a:ext cx="536575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036465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04800" y="1057008"/>
            <a:ext cx="7620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200" dirty="0">
                <a:latin typeface="Comic Sans MS" pitchFamily="66" charset="0"/>
              </a:rPr>
              <a:t>Successive ionization energies…</a:t>
            </a:r>
          </a:p>
        </p:txBody>
      </p:sp>
      <p:sp>
        <p:nvSpPr>
          <p:cNvPr id="78851" name="Text Box 3"/>
          <p:cNvSpPr txBox="1">
            <a:spLocks noChangeArrowheads="1"/>
          </p:cNvSpPr>
          <p:nvPr/>
        </p:nvSpPr>
        <p:spPr bwMode="auto">
          <a:xfrm>
            <a:off x="609600" y="2286000"/>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Al </a:t>
            </a:r>
            <a:r>
              <a:rPr lang="en-US" sz="2400" baseline="-25000">
                <a:latin typeface="Comic Sans MS" pitchFamily="66" charset="0"/>
              </a:rPr>
              <a:t>(g)</a:t>
            </a:r>
            <a:r>
              <a:rPr lang="en-US" sz="2400">
                <a:latin typeface="Comic Sans MS" pitchFamily="66" charset="0"/>
              </a:rPr>
              <a:t> </a:t>
            </a:r>
            <a:r>
              <a:rPr lang="en-US" sz="2400">
                <a:latin typeface="Comic Sans MS" pitchFamily="66" charset="0"/>
                <a:sym typeface="Wingdings" pitchFamily="2" charset="2"/>
              </a:rPr>
              <a:t>  Al</a:t>
            </a:r>
            <a:r>
              <a:rPr lang="en-US" sz="2400" baseline="30000">
                <a:latin typeface="Comic Sans MS" pitchFamily="66" charset="0"/>
                <a:sym typeface="Wingdings" pitchFamily="2" charset="2"/>
              </a:rPr>
              <a:t>+</a:t>
            </a:r>
            <a:r>
              <a:rPr lang="en-US" sz="2400" baseline="-25000">
                <a:latin typeface="Comic Sans MS" pitchFamily="66" charset="0"/>
                <a:sym typeface="Wingdings" pitchFamily="2" charset="2"/>
              </a:rPr>
              <a:t>(g)</a:t>
            </a:r>
            <a:r>
              <a:rPr lang="en-US" sz="2400">
                <a:latin typeface="Comic Sans MS" pitchFamily="66" charset="0"/>
                <a:sym typeface="Wingdings" pitchFamily="2" charset="2"/>
              </a:rPr>
              <a:t> +  e</a:t>
            </a:r>
            <a:r>
              <a:rPr lang="en-US" sz="2400" baseline="30000">
                <a:latin typeface="Comic Sans MS" pitchFamily="66" charset="0"/>
                <a:sym typeface="Wingdings" pitchFamily="2" charset="2"/>
              </a:rPr>
              <a:t>-</a:t>
            </a:r>
            <a:r>
              <a:rPr lang="en-US">
                <a:latin typeface="Comic Sans MS" pitchFamily="66" charset="0"/>
                <a:sym typeface="Wingdings" pitchFamily="2" charset="2"/>
              </a:rPr>
              <a:t>         </a:t>
            </a:r>
            <a:endParaRPr lang="en-US">
              <a:latin typeface="Comic Sans MS" pitchFamily="66" charset="0"/>
            </a:endParaRPr>
          </a:p>
        </p:txBody>
      </p:sp>
      <p:sp>
        <p:nvSpPr>
          <p:cNvPr id="78852" name="Text Box 4"/>
          <p:cNvSpPr txBox="1">
            <a:spLocks noChangeArrowheads="1"/>
          </p:cNvSpPr>
          <p:nvPr/>
        </p:nvSpPr>
        <p:spPr bwMode="auto">
          <a:xfrm>
            <a:off x="5181600" y="23622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I</a:t>
            </a:r>
            <a:r>
              <a:rPr lang="en-US" sz="2400" baseline="-25000">
                <a:latin typeface="Comic Sans MS" pitchFamily="66" charset="0"/>
              </a:rPr>
              <a:t>1</a:t>
            </a:r>
            <a:r>
              <a:rPr lang="en-US" sz="2400">
                <a:latin typeface="Comic Sans MS" pitchFamily="66" charset="0"/>
              </a:rPr>
              <a:t> = 580 kj/mol</a:t>
            </a:r>
          </a:p>
        </p:txBody>
      </p:sp>
      <p:sp>
        <p:nvSpPr>
          <p:cNvPr id="78853" name="Text Box 5"/>
          <p:cNvSpPr txBox="1">
            <a:spLocks noChangeArrowheads="1"/>
          </p:cNvSpPr>
          <p:nvPr/>
        </p:nvSpPr>
        <p:spPr bwMode="auto">
          <a:xfrm>
            <a:off x="533400" y="31242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Al</a:t>
            </a:r>
            <a:r>
              <a:rPr lang="en-US" sz="2400" baseline="30000">
                <a:latin typeface="Comic Sans MS" pitchFamily="66" charset="0"/>
              </a:rPr>
              <a:t>+</a:t>
            </a:r>
            <a:r>
              <a:rPr lang="en-US" sz="2400">
                <a:latin typeface="Comic Sans MS" pitchFamily="66" charset="0"/>
              </a:rPr>
              <a:t> </a:t>
            </a:r>
            <a:r>
              <a:rPr lang="en-US" sz="2400" baseline="-25000">
                <a:latin typeface="Comic Sans MS" pitchFamily="66" charset="0"/>
              </a:rPr>
              <a:t>(g)</a:t>
            </a:r>
            <a:r>
              <a:rPr lang="en-US" sz="2400">
                <a:latin typeface="Comic Sans MS" pitchFamily="66" charset="0"/>
              </a:rPr>
              <a:t> </a:t>
            </a:r>
            <a:r>
              <a:rPr lang="en-US" sz="2400">
                <a:latin typeface="Comic Sans MS" pitchFamily="66" charset="0"/>
                <a:sym typeface="Wingdings" pitchFamily="2" charset="2"/>
              </a:rPr>
              <a:t>  Al</a:t>
            </a:r>
            <a:r>
              <a:rPr lang="en-US" sz="2400" baseline="30000">
                <a:latin typeface="Comic Sans MS" pitchFamily="66" charset="0"/>
                <a:sym typeface="Wingdings" pitchFamily="2" charset="2"/>
              </a:rPr>
              <a:t>2+</a:t>
            </a:r>
            <a:r>
              <a:rPr lang="en-US" sz="2400" baseline="-25000">
                <a:latin typeface="Comic Sans MS" pitchFamily="66" charset="0"/>
                <a:sym typeface="Wingdings" pitchFamily="2" charset="2"/>
              </a:rPr>
              <a:t>(g)</a:t>
            </a:r>
            <a:r>
              <a:rPr lang="en-US" sz="2400">
                <a:latin typeface="Comic Sans MS" pitchFamily="66" charset="0"/>
                <a:sym typeface="Wingdings" pitchFamily="2" charset="2"/>
              </a:rPr>
              <a:t> + e</a:t>
            </a:r>
            <a:r>
              <a:rPr lang="en-US" sz="2400" baseline="30000">
                <a:latin typeface="Comic Sans MS" pitchFamily="66" charset="0"/>
                <a:sym typeface="Wingdings" pitchFamily="2" charset="2"/>
              </a:rPr>
              <a:t>-</a:t>
            </a:r>
            <a:r>
              <a:rPr lang="en-US">
                <a:latin typeface="Comic Sans MS" pitchFamily="66" charset="0"/>
                <a:sym typeface="Wingdings" pitchFamily="2" charset="2"/>
              </a:rPr>
              <a:t>         </a:t>
            </a:r>
            <a:endParaRPr lang="en-US">
              <a:latin typeface="Comic Sans MS" pitchFamily="66" charset="0"/>
            </a:endParaRPr>
          </a:p>
        </p:txBody>
      </p:sp>
      <p:sp>
        <p:nvSpPr>
          <p:cNvPr id="78854" name="Text Box 6"/>
          <p:cNvSpPr txBox="1">
            <a:spLocks noChangeArrowheads="1"/>
          </p:cNvSpPr>
          <p:nvPr/>
        </p:nvSpPr>
        <p:spPr bwMode="auto">
          <a:xfrm>
            <a:off x="533400" y="39624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Al</a:t>
            </a:r>
            <a:r>
              <a:rPr lang="en-US" sz="2400" baseline="30000">
                <a:latin typeface="Comic Sans MS" pitchFamily="66" charset="0"/>
              </a:rPr>
              <a:t>2+</a:t>
            </a:r>
            <a:r>
              <a:rPr lang="en-US" sz="2400">
                <a:latin typeface="Comic Sans MS" pitchFamily="66" charset="0"/>
              </a:rPr>
              <a:t> </a:t>
            </a:r>
            <a:r>
              <a:rPr lang="en-US" sz="2400" baseline="-25000">
                <a:latin typeface="Comic Sans MS" pitchFamily="66" charset="0"/>
              </a:rPr>
              <a:t>(g)</a:t>
            </a:r>
            <a:r>
              <a:rPr lang="en-US" sz="2400">
                <a:latin typeface="Comic Sans MS" pitchFamily="66" charset="0"/>
              </a:rPr>
              <a:t> </a:t>
            </a:r>
            <a:r>
              <a:rPr lang="en-US" sz="2400">
                <a:latin typeface="Comic Sans MS" pitchFamily="66" charset="0"/>
                <a:sym typeface="Wingdings" pitchFamily="2" charset="2"/>
              </a:rPr>
              <a:t>  Al</a:t>
            </a:r>
            <a:r>
              <a:rPr lang="en-US" sz="2400" baseline="30000">
                <a:latin typeface="Comic Sans MS" pitchFamily="66" charset="0"/>
                <a:sym typeface="Wingdings" pitchFamily="2" charset="2"/>
              </a:rPr>
              <a:t>3+</a:t>
            </a:r>
            <a:r>
              <a:rPr lang="en-US" sz="2400" baseline="-25000">
                <a:latin typeface="Comic Sans MS" pitchFamily="66" charset="0"/>
                <a:sym typeface="Wingdings" pitchFamily="2" charset="2"/>
              </a:rPr>
              <a:t>(g)</a:t>
            </a:r>
            <a:r>
              <a:rPr lang="en-US" sz="2400">
                <a:latin typeface="Comic Sans MS" pitchFamily="66" charset="0"/>
                <a:sym typeface="Wingdings" pitchFamily="2" charset="2"/>
              </a:rPr>
              <a:t> + e</a:t>
            </a:r>
            <a:r>
              <a:rPr lang="en-US" sz="2400" baseline="30000">
                <a:latin typeface="Comic Sans MS" pitchFamily="66" charset="0"/>
                <a:sym typeface="Wingdings" pitchFamily="2" charset="2"/>
              </a:rPr>
              <a:t>-</a:t>
            </a:r>
            <a:r>
              <a:rPr lang="en-US">
                <a:latin typeface="Comic Sans MS" pitchFamily="66" charset="0"/>
                <a:sym typeface="Wingdings" pitchFamily="2" charset="2"/>
              </a:rPr>
              <a:t>         </a:t>
            </a:r>
            <a:endParaRPr lang="en-US">
              <a:latin typeface="Comic Sans MS" pitchFamily="66" charset="0"/>
            </a:endParaRPr>
          </a:p>
        </p:txBody>
      </p:sp>
      <p:sp>
        <p:nvSpPr>
          <p:cNvPr id="78855" name="Text Box 7"/>
          <p:cNvSpPr txBox="1">
            <a:spLocks noChangeArrowheads="1"/>
          </p:cNvSpPr>
          <p:nvPr/>
        </p:nvSpPr>
        <p:spPr bwMode="auto">
          <a:xfrm>
            <a:off x="381000" y="48006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Al</a:t>
            </a:r>
            <a:r>
              <a:rPr lang="en-US" sz="2400" baseline="30000">
                <a:latin typeface="Comic Sans MS" pitchFamily="66" charset="0"/>
              </a:rPr>
              <a:t>3+</a:t>
            </a:r>
            <a:r>
              <a:rPr lang="en-US" sz="2400">
                <a:latin typeface="Comic Sans MS" pitchFamily="66" charset="0"/>
              </a:rPr>
              <a:t> </a:t>
            </a:r>
            <a:r>
              <a:rPr lang="en-US" sz="2400" baseline="-25000">
                <a:latin typeface="Comic Sans MS" pitchFamily="66" charset="0"/>
              </a:rPr>
              <a:t>(g)</a:t>
            </a:r>
            <a:r>
              <a:rPr lang="en-US" sz="2400">
                <a:latin typeface="Comic Sans MS" pitchFamily="66" charset="0"/>
              </a:rPr>
              <a:t> </a:t>
            </a:r>
            <a:r>
              <a:rPr lang="en-US" sz="2400">
                <a:latin typeface="Comic Sans MS" pitchFamily="66" charset="0"/>
                <a:sym typeface="Wingdings" pitchFamily="2" charset="2"/>
              </a:rPr>
              <a:t>  Al</a:t>
            </a:r>
            <a:r>
              <a:rPr lang="en-US" sz="2400" baseline="30000">
                <a:latin typeface="Comic Sans MS" pitchFamily="66" charset="0"/>
                <a:sym typeface="Wingdings" pitchFamily="2" charset="2"/>
              </a:rPr>
              <a:t>4+</a:t>
            </a:r>
            <a:r>
              <a:rPr lang="en-US" sz="2400" baseline="-25000">
                <a:latin typeface="Comic Sans MS" pitchFamily="66" charset="0"/>
                <a:sym typeface="Wingdings" pitchFamily="2" charset="2"/>
              </a:rPr>
              <a:t>(g)</a:t>
            </a:r>
            <a:r>
              <a:rPr lang="en-US" sz="2400">
                <a:latin typeface="Comic Sans MS" pitchFamily="66" charset="0"/>
                <a:sym typeface="Wingdings" pitchFamily="2" charset="2"/>
              </a:rPr>
              <a:t> + e</a:t>
            </a:r>
            <a:r>
              <a:rPr lang="en-US" sz="2400" baseline="30000">
                <a:latin typeface="Comic Sans MS" pitchFamily="66" charset="0"/>
                <a:sym typeface="Wingdings" pitchFamily="2" charset="2"/>
              </a:rPr>
              <a:t>-</a:t>
            </a:r>
            <a:r>
              <a:rPr lang="en-US">
                <a:latin typeface="Comic Sans MS" pitchFamily="66" charset="0"/>
                <a:sym typeface="Wingdings" pitchFamily="2" charset="2"/>
              </a:rPr>
              <a:t>         </a:t>
            </a:r>
            <a:endParaRPr lang="en-US">
              <a:latin typeface="Comic Sans MS" pitchFamily="66" charset="0"/>
            </a:endParaRPr>
          </a:p>
        </p:txBody>
      </p:sp>
      <p:sp>
        <p:nvSpPr>
          <p:cNvPr id="78856" name="Text Box 8"/>
          <p:cNvSpPr txBox="1">
            <a:spLocks noChangeArrowheads="1"/>
          </p:cNvSpPr>
          <p:nvPr/>
        </p:nvSpPr>
        <p:spPr bwMode="auto">
          <a:xfrm>
            <a:off x="5105400" y="32004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I</a:t>
            </a:r>
            <a:r>
              <a:rPr lang="en-US" sz="2400" baseline="-25000">
                <a:latin typeface="Comic Sans MS" pitchFamily="66" charset="0"/>
              </a:rPr>
              <a:t>2</a:t>
            </a:r>
            <a:r>
              <a:rPr lang="en-US" sz="2400">
                <a:latin typeface="Comic Sans MS" pitchFamily="66" charset="0"/>
              </a:rPr>
              <a:t> = 1815 kj/mol</a:t>
            </a:r>
          </a:p>
        </p:txBody>
      </p:sp>
      <p:sp>
        <p:nvSpPr>
          <p:cNvPr id="78857" name="Text Box 9"/>
          <p:cNvSpPr txBox="1">
            <a:spLocks noChangeArrowheads="1"/>
          </p:cNvSpPr>
          <p:nvPr/>
        </p:nvSpPr>
        <p:spPr bwMode="auto">
          <a:xfrm>
            <a:off x="5181600" y="40386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I</a:t>
            </a:r>
            <a:r>
              <a:rPr lang="en-US" sz="2400" baseline="-25000">
                <a:latin typeface="Comic Sans MS" pitchFamily="66" charset="0"/>
              </a:rPr>
              <a:t>3</a:t>
            </a:r>
            <a:r>
              <a:rPr lang="en-US" sz="2400">
                <a:latin typeface="Comic Sans MS" pitchFamily="66" charset="0"/>
              </a:rPr>
              <a:t> = 2740 kj/mol</a:t>
            </a:r>
          </a:p>
        </p:txBody>
      </p:sp>
      <p:sp>
        <p:nvSpPr>
          <p:cNvPr id="78858" name="Text Box 10"/>
          <p:cNvSpPr txBox="1">
            <a:spLocks noChangeArrowheads="1"/>
          </p:cNvSpPr>
          <p:nvPr/>
        </p:nvSpPr>
        <p:spPr bwMode="auto">
          <a:xfrm>
            <a:off x="5257800" y="4953000"/>
            <a:ext cx="327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latin typeface="Comic Sans MS" pitchFamily="66" charset="0"/>
              </a:rPr>
              <a:t>I</a:t>
            </a:r>
            <a:r>
              <a:rPr lang="en-US" sz="2400" baseline="-25000">
                <a:latin typeface="Comic Sans MS" pitchFamily="66" charset="0"/>
              </a:rPr>
              <a:t>4</a:t>
            </a:r>
            <a:r>
              <a:rPr lang="en-US" sz="2400">
                <a:latin typeface="Comic Sans MS" pitchFamily="66" charset="0"/>
              </a:rPr>
              <a:t> = 11,600 kj/mol</a:t>
            </a:r>
          </a:p>
        </p:txBody>
      </p:sp>
    </p:spTree>
    <p:extLst>
      <p:ext uri="{BB962C8B-B14F-4D97-AF65-F5344CB8AC3E}">
        <p14:creationId xmlns:p14="http://schemas.microsoft.com/office/powerpoint/2010/main" val="2185085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checkerboard(across)">
                                      <p:cBhvr>
                                        <p:cTn id="7" dur="500"/>
                                        <p:tgtEl>
                                          <p:spTgt spid="78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8852"/>
                                        </p:tgtEl>
                                        <p:attrNameLst>
                                          <p:attrName>style.visibility</p:attrName>
                                        </p:attrNameLst>
                                      </p:cBhvr>
                                      <p:to>
                                        <p:strVal val="visible"/>
                                      </p:to>
                                    </p:set>
                                    <p:anim calcmode="lin" valueType="num">
                                      <p:cBhvr additive="base">
                                        <p:cTn id="12" dur="500" fill="hold"/>
                                        <p:tgtEl>
                                          <p:spTgt spid="78852"/>
                                        </p:tgtEl>
                                        <p:attrNameLst>
                                          <p:attrName>ppt_x</p:attrName>
                                        </p:attrNameLst>
                                      </p:cBhvr>
                                      <p:tavLst>
                                        <p:tav tm="0">
                                          <p:val>
                                            <p:strVal val="#ppt_x"/>
                                          </p:val>
                                        </p:tav>
                                        <p:tav tm="100000">
                                          <p:val>
                                            <p:strVal val="#ppt_x"/>
                                          </p:val>
                                        </p:tav>
                                      </p:tavLst>
                                    </p:anim>
                                    <p:anim calcmode="lin" valueType="num">
                                      <p:cBhvr additive="base">
                                        <p:cTn id="13"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78853"/>
                                        </p:tgtEl>
                                        <p:attrNameLst>
                                          <p:attrName>style.visibility</p:attrName>
                                        </p:attrNameLst>
                                      </p:cBhvr>
                                      <p:to>
                                        <p:strVal val="visible"/>
                                      </p:to>
                                    </p:set>
                                    <p:anim to="" calcmode="lin" valueType="num">
                                      <p:cBhvr>
                                        <p:cTn id="18" dur="1" fill="hold"/>
                                        <p:tgtEl>
                                          <p:spTgt spid="78853"/>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78856"/>
                                        </p:tgtEl>
                                        <p:attrNameLst>
                                          <p:attrName>style.visibility</p:attrName>
                                        </p:attrNameLst>
                                      </p:cBhvr>
                                      <p:to>
                                        <p:strVal val="visible"/>
                                      </p:to>
                                    </p:set>
                                    <p:anim to="" calcmode="lin" valueType="num">
                                      <p:cBhvr>
                                        <p:cTn id="23" dur="1" fill="hold"/>
                                        <p:tgtEl>
                                          <p:spTgt spid="78856"/>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78854"/>
                                        </p:tgtEl>
                                        <p:attrNameLst>
                                          <p:attrName>style.visibility</p:attrName>
                                        </p:attrNameLst>
                                      </p:cBhvr>
                                      <p:to>
                                        <p:strVal val="visible"/>
                                      </p:to>
                                    </p:set>
                                    <p:animEffect transition="in" filter="randombar(horizontal)">
                                      <p:cBhvr>
                                        <p:cTn id="28" dur="500"/>
                                        <p:tgtEl>
                                          <p:spTgt spid="7885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78857"/>
                                        </p:tgtEl>
                                        <p:attrNameLst>
                                          <p:attrName>style.visibility</p:attrName>
                                        </p:attrNameLst>
                                      </p:cBhvr>
                                      <p:to>
                                        <p:strVal val="visible"/>
                                      </p:to>
                                    </p:set>
                                    <p:anim to="" calcmode="lin" valueType="num">
                                      <p:cBhvr>
                                        <p:cTn id="33" dur="1" fill="hold"/>
                                        <p:tgtEl>
                                          <p:spTgt spid="78857"/>
                                        </p:tgtEl>
                                        <p:attrNameLst>
                                          <p:attrName/>
                                        </p:attrNameLst>
                                      </p:cBhvr>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78855"/>
                                        </p:tgtEl>
                                        <p:attrNameLst>
                                          <p:attrName>style.visibility</p:attrName>
                                        </p:attrNameLst>
                                      </p:cBhvr>
                                      <p:to>
                                        <p:strVal val="visible"/>
                                      </p:to>
                                    </p:set>
                                    <p:anim to="" calcmode="lin" valueType="num">
                                      <p:cBhvr>
                                        <p:cTn id="38" dur="1" fill="hold"/>
                                        <p:tgtEl>
                                          <p:spTgt spid="78855"/>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78858"/>
                                        </p:tgtEl>
                                        <p:attrNameLst>
                                          <p:attrName>style.visibility</p:attrName>
                                        </p:attrNameLst>
                                      </p:cBhvr>
                                      <p:to>
                                        <p:strVal val="visible"/>
                                      </p:to>
                                    </p:set>
                                    <p:anim to="" calcmode="lin" valueType="num">
                                      <p:cBhvr>
                                        <p:cTn id="43" dur="1" fill="hold"/>
                                        <p:tgtEl>
                                          <p:spTgt spid="7885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p:bldP spid="78852" grpId="0"/>
      <p:bldP spid="78853" grpId="0"/>
      <p:bldP spid="78854" grpId="0"/>
      <p:bldP spid="78855" grpId="0"/>
      <p:bldP spid="78856" grpId="0"/>
      <p:bldP spid="78857" grpId="0"/>
      <p:bldP spid="7885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3111"/>
            <a:ext cx="5105400" cy="2452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22238"/>
            <a:ext cx="7772400" cy="1096962"/>
          </a:xfrm>
        </p:spPr>
        <p:txBody>
          <a:bodyPr/>
          <a:lstStyle/>
          <a:p>
            <a:r>
              <a:rPr lang="en-US" sz="3000" dirty="0"/>
              <a:t>Graph of successive ionization energies</a:t>
            </a:r>
          </a:p>
        </p:txBody>
      </p:sp>
      <p:sp>
        <p:nvSpPr>
          <p:cNvPr id="3" name="Content Placeholder 2"/>
          <p:cNvSpPr>
            <a:spLocks noGrp="1"/>
          </p:cNvSpPr>
          <p:nvPr>
            <p:ph idx="1"/>
          </p:nvPr>
        </p:nvSpPr>
        <p:spPr>
          <a:xfrm>
            <a:off x="228600" y="4114800"/>
            <a:ext cx="8610600" cy="1558925"/>
          </a:xfrm>
        </p:spPr>
        <p:txBody>
          <a:bodyPr/>
          <a:lstStyle/>
          <a:p>
            <a:r>
              <a:rPr lang="en-US" sz="2600" dirty="0"/>
              <a:t>As e</a:t>
            </a:r>
            <a:r>
              <a:rPr lang="en-US" sz="2600" baseline="30000" dirty="0"/>
              <a:t>-</a:t>
            </a:r>
            <a:r>
              <a:rPr lang="en-US" sz="2600" dirty="0"/>
              <a:t>’s are removed, nucleus holds remaining more tightly (less shielding, outer e</a:t>
            </a:r>
            <a:r>
              <a:rPr lang="en-US" sz="2600" baseline="30000" dirty="0"/>
              <a:t>-</a:t>
            </a:r>
            <a:r>
              <a:rPr lang="en-US" sz="2600" dirty="0"/>
              <a:t>’s first) </a:t>
            </a:r>
          </a:p>
          <a:p>
            <a:r>
              <a:rPr lang="en-US" sz="2600" dirty="0"/>
              <a:t>First “large jump” reveals # valence e</a:t>
            </a:r>
            <a:r>
              <a:rPr lang="en-US" sz="2600" baseline="30000" dirty="0"/>
              <a:t>-</a:t>
            </a:r>
            <a:r>
              <a:rPr lang="en-US" sz="2600" dirty="0"/>
              <a:t>’s of element (group)</a:t>
            </a:r>
          </a:p>
          <a:p>
            <a:r>
              <a:rPr lang="en-US" sz="2600" dirty="0"/>
              <a:t>Does not increase regularly (evidence for sublevels)</a:t>
            </a:r>
          </a:p>
        </p:txBody>
      </p:sp>
      <p:sp>
        <p:nvSpPr>
          <p:cNvPr id="4" name="TextBox 3"/>
          <p:cNvSpPr txBox="1"/>
          <p:nvPr/>
        </p:nvSpPr>
        <p:spPr>
          <a:xfrm>
            <a:off x="6019800" y="2133600"/>
            <a:ext cx="2286000" cy="830997"/>
          </a:xfrm>
          <a:prstGeom prst="rect">
            <a:avLst/>
          </a:prstGeom>
          <a:noFill/>
        </p:spPr>
        <p:txBody>
          <a:bodyPr wrap="square" rtlCol="0">
            <a:spAutoFit/>
          </a:bodyPr>
          <a:lstStyle/>
          <a:p>
            <a:r>
              <a:rPr lang="en-US" sz="2400" dirty="0"/>
              <a:t>What does this graph show?</a:t>
            </a:r>
          </a:p>
        </p:txBody>
      </p:sp>
    </p:spTree>
    <p:extLst>
      <p:ext uri="{BB962C8B-B14F-4D97-AF65-F5344CB8AC3E}">
        <p14:creationId xmlns:p14="http://schemas.microsoft.com/office/powerpoint/2010/main" val="42811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t>Electron Configurations</a:t>
            </a:r>
          </a:p>
        </p:txBody>
      </p:sp>
      <p:sp>
        <p:nvSpPr>
          <p:cNvPr id="50179" name="Rectangle 3"/>
          <p:cNvSpPr>
            <a:spLocks noGrp="1" noChangeArrowheads="1"/>
          </p:cNvSpPr>
          <p:nvPr>
            <p:ph type="body" idx="1"/>
          </p:nvPr>
        </p:nvSpPr>
        <p:spPr>
          <a:xfrm>
            <a:off x="457200" y="1719263"/>
            <a:ext cx="8229600" cy="2166937"/>
          </a:xfrm>
        </p:spPr>
        <p:txBody>
          <a:bodyPr/>
          <a:lstStyle/>
          <a:p>
            <a:pPr eaLnBrk="1" hangingPunct="1"/>
            <a:r>
              <a:rPr lang="en-US"/>
              <a:t>The quantum mechanical model of the atom predicts energy levels for electrons; it is concerned with probability, or likelihood, of finding electrons in a certain position.</a:t>
            </a:r>
          </a:p>
        </p:txBody>
      </p:sp>
      <p:pic>
        <p:nvPicPr>
          <p:cNvPr id="50180" name="Picture 5" descr="Electron She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657600"/>
            <a:ext cx="38100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533400" y="990600"/>
            <a:ext cx="7848600" cy="5638800"/>
          </a:xfrm>
        </p:spPr>
        <p:txBody>
          <a:bodyPr/>
          <a:lstStyle/>
          <a:p>
            <a:pPr eaLnBrk="1" hangingPunct="1">
              <a:lnSpc>
                <a:spcPct val="90000"/>
              </a:lnSpc>
            </a:pPr>
            <a:r>
              <a:rPr lang="en-US" sz="2100">
                <a:latin typeface="Comic Sans MS" pitchFamily="66" charset="0"/>
              </a:rPr>
              <a:t>ORBITAL: the regions in an atom where there is a high probability of finding electrons.</a:t>
            </a:r>
          </a:p>
          <a:p>
            <a:pPr eaLnBrk="1" hangingPunct="1">
              <a:lnSpc>
                <a:spcPct val="90000"/>
              </a:lnSpc>
            </a:pPr>
            <a:r>
              <a:rPr lang="en-US" sz="2100" i="1">
                <a:latin typeface="Comic Sans MS" pitchFamily="66" charset="0"/>
              </a:rPr>
              <a:t>s</a:t>
            </a:r>
            <a:r>
              <a:rPr lang="en-US" sz="2100">
                <a:latin typeface="Comic Sans MS" pitchFamily="66" charset="0"/>
              </a:rPr>
              <a:t> is the lowest energy orbital, and </a:t>
            </a:r>
            <a:r>
              <a:rPr lang="en-US" sz="2100" i="1">
                <a:latin typeface="Comic Sans MS" pitchFamily="66" charset="0"/>
              </a:rPr>
              <a:t>p</a:t>
            </a:r>
            <a:r>
              <a:rPr lang="en-US" sz="2100">
                <a:latin typeface="Comic Sans MS" pitchFamily="66" charset="0"/>
              </a:rPr>
              <a:t> is slightly higher</a:t>
            </a:r>
          </a:p>
          <a:p>
            <a:pPr eaLnBrk="1" hangingPunct="1">
              <a:lnSpc>
                <a:spcPct val="90000"/>
              </a:lnSpc>
            </a:pPr>
            <a:endParaRPr lang="en-US" sz="21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1900">
              <a:latin typeface="Comic Sans MS" pitchFamily="66" charset="0"/>
            </a:endParaRPr>
          </a:p>
          <a:p>
            <a:pPr eaLnBrk="1" hangingPunct="1">
              <a:lnSpc>
                <a:spcPct val="90000"/>
              </a:lnSpc>
            </a:pPr>
            <a:endParaRPr lang="en-US" sz="2100" i="1">
              <a:latin typeface="Comic Sans MS" pitchFamily="66" charset="0"/>
            </a:endParaRPr>
          </a:p>
          <a:p>
            <a:pPr eaLnBrk="1" hangingPunct="1">
              <a:lnSpc>
                <a:spcPct val="90000"/>
              </a:lnSpc>
            </a:pPr>
            <a:r>
              <a:rPr lang="en-US" sz="2100" i="1">
                <a:latin typeface="Comic Sans MS" pitchFamily="66" charset="0"/>
              </a:rPr>
              <a:t>d</a:t>
            </a:r>
            <a:r>
              <a:rPr lang="en-US" sz="2100">
                <a:latin typeface="Comic Sans MS" pitchFamily="66" charset="0"/>
              </a:rPr>
              <a:t> and </a:t>
            </a:r>
            <a:r>
              <a:rPr lang="en-US" sz="2100" i="1">
                <a:latin typeface="Comic Sans MS" pitchFamily="66" charset="0"/>
              </a:rPr>
              <a:t>f</a:t>
            </a:r>
            <a:r>
              <a:rPr lang="en-US" sz="2100">
                <a:latin typeface="Comic Sans MS" pitchFamily="66" charset="0"/>
              </a:rPr>
              <a:t> are the next two orbitals.  They occupy even higher energy levels and take on more complex shapes than </a:t>
            </a:r>
            <a:r>
              <a:rPr lang="en-US" sz="2100" i="1">
                <a:latin typeface="Comic Sans MS" pitchFamily="66" charset="0"/>
              </a:rPr>
              <a:t>s</a:t>
            </a:r>
            <a:r>
              <a:rPr lang="en-US" sz="2100">
                <a:latin typeface="Comic Sans MS" pitchFamily="66" charset="0"/>
              </a:rPr>
              <a:t> &amp; </a:t>
            </a:r>
            <a:r>
              <a:rPr lang="en-US" sz="2100" i="1">
                <a:latin typeface="Comic Sans MS" pitchFamily="66" charset="0"/>
              </a:rPr>
              <a:t>p</a:t>
            </a:r>
          </a:p>
        </p:txBody>
      </p:sp>
      <p:sp>
        <p:nvSpPr>
          <p:cNvPr id="21507" name="Rectangle 3"/>
          <p:cNvSpPr>
            <a:spLocks noGrp="1" noChangeArrowheads="1"/>
          </p:cNvSpPr>
          <p:nvPr>
            <p:ph type="title"/>
          </p:nvPr>
        </p:nvSpPr>
        <p:spPr>
          <a:xfrm>
            <a:off x="685800" y="0"/>
            <a:ext cx="7772400" cy="1143000"/>
          </a:xfrm>
        </p:spPr>
        <p:txBody>
          <a:bodyPr/>
          <a:lstStyle/>
          <a:p>
            <a:pPr eaLnBrk="1" hangingPunct="1"/>
            <a:r>
              <a:rPr lang="en-US">
                <a:latin typeface="Comic Sans MS" pitchFamily="66" charset="0"/>
              </a:rPr>
              <a:t>ORBITALS</a:t>
            </a:r>
          </a:p>
        </p:txBody>
      </p:sp>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7000"/>
            <a:ext cx="2209800" cy="204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1" name="WordArt 5"/>
          <p:cNvSpPr>
            <a:spLocks noChangeArrowheads="1" noChangeShapeType="1" noTextEdit="1"/>
          </p:cNvSpPr>
          <p:nvPr/>
        </p:nvSpPr>
        <p:spPr bwMode="auto">
          <a:xfrm>
            <a:off x="1219200" y="4724400"/>
            <a:ext cx="1866900" cy="490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i="1" kern="10">
                <a:solidFill>
                  <a:srgbClr val="336699"/>
                </a:solidFill>
                <a:effectLst>
                  <a:outerShdw dist="45791" dir="2021404" algn="ctr" rotWithShape="0">
                    <a:srgbClr val="C0C0C0"/>
                  </a:outerShdw>
                </a:effectLst>
                <a:latin typeface="Times New Roman"/>
                <a:cs typeface="Times New Roman"/>
              </a:rPr>
              <a:t>s orbital</a:t>
            </a:r>
          </a:p>
        </p:txBody>
      </p:sp>
      <p:pic>
        <p:nvPicPr>
          <p:cNvPr id="911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2590800"/>
            <a:ext cx="4711700" cy="2252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3" name="WordArt 7"/>
          <p:cNvSpPr>
            <a:spLocks noChangeArrowheads="1" noChangeShapeType="1" noTextEdit="1"/>
          </p:cNvSpPr>
          <p:nvPr/>
        </p:nvSpPr>
        <p:spPr bwMode="auto">
          <a:xfrm>
            <a:off x="5257800" y="4876800"/>
            <a:ext cx="1866900" cy="4905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i="1" kern="10">
                <a:solidFill>
                  <a:srgbClr val="336699"/>
                </a:solidFill>
                <a:effectLst>
                  <a:outerShdw dist="45791" dir="2021404" algn="ctr" rotWithShape="0">
                    <a:srgbClr val="C0C0C0"/>
                  </a:outerShdw>
                </a:effectLst>
                <a:latin typeface="Times New Roman"/>
                <a:cs typeface="Times New Roman"/>
              </a:rPr>
              <a:t>p orbitals</a:t>
            </a:r>
          </a:p>
        </p:txBody>
      </p:sp>
    </p:spTree>
    <p:extLst>
      <p:ext uri="{BB962C8B-B14F-4D97-AF65-F5344CB8AC3E}">
        <p14:creationId xmlns:p14="http://schemas.microsoft.com/office/powerpoint/2010/main" val="2879058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anim calcmode="lin" valueType="num">
                                      <p:cBhvr additive="base">
                                        <p:cTn id="7" dur="500" fill="hold"/>
                                        <p:tgtEl>
                                          <p:spTgt spid="91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1138">
                                            <p:txEl>
                                              <p:pRg st="1" end="1"/>
                                            </p:txEl>
                                          </p:spTgt>
                                        </p:tgtEl>
                                        <p:attrNameLst>
                                          <p:attrName>style.visibility</p:attrName>
                                        </p:attrNameLst>
                                      </p:cBhvr>
                                      <p:to>
                                        <p:strVal val="visible"/>
                                      </p:to>
                                    </p:set>
                                    <p:anim calcmode="lin" valueType="num">
                                      <p:cBhvr additive="base">
                                        <p:cTn id="13" dur="500" fill="hold"/>
                                        <p:tgtEl>
                                          <p:spTgt spid="911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1138">
                                            <p:txEl>
                                              <p:pRg st="13" end="13"/>
                                            </p:txEl>
                                          </p:spTgt>
                                        </p:tgtEl>
                                        <p:attrNameLst>
                                          <p:attrName>style.visibility</p:attrName>
                                        </p:attrNameLst>
                                      </p:cBhvr>
                                      <p:to>
                                        <p:strVal val="visible"/>
                                      </p:to>
                                    </p:set>
                                    <p:anim calcmode="lin" valueType="num">
                                      <p:cBhvr additive="base">
                                        <p:cTn id="19" dur="500" fill="hold"/>
                                        <p:tgtEl>
                                          <p:spTgt spid="91138">
                                            <p:txEl>
                                              <p:pRg st="13" end="1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8">
                                            <p:txEl>
                                              <p:pRg st="13" end="13"/>
                                            </p:txEl>
                                          </p:spTgt>
                                        </p:tgtEl>
                                        <p:attrNameLst>
                                          <p:attrName>ppt_y</p:attrName>
                                        </p:attrNameLst>
                                      </p:cBhvr>
                                      <p:tavLst>
                                        <p:tav tm="0">
                                          <p:val>
                                            <p:strVal val="0-#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91140"/>
                                        </p:tgtEl>
                                        <p:attrNameLst>
                                          <p:attrName>style.visibility</p:attrName>
                                        </p:attrNameLst>
                                      </p:cBhvr>
                                      <p:to>
                                        <p:strVal val="visible"/>
                                      </p:to>
                                    </p:set>
                                  </p:childTnLst>
                                </p:cTn>
                              </p:par>
                              <p:par>
                                <p:cTn id="23" presetID="3" presetClass="entr" presetSubtype="0" fill="hold" grpId="0" nodeType="withEffect">
                                  <p:stCondLst>
                                    <p:cond delay="0"/>
                                  </p:stCondLst>
                                  <p:childTnLst>
                                    <p:set>
                                      <p:cBhvr>
                                        <p:cTn id="24" dur="1" fill="hold">
                                          <p:stCondLst>
                                            <p:cond delay="0"/>
                                          </p:stCondLst>
                                        </p:cTn>
                                        <p:tgtEl>
                                          <p:spTgt spid="911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1142"/>
                                        </p:tgtEl>
                                        <p:attrNameLst>
                                          <p:attrName>style.visibility</p:attrName>
                                        </p:attrNameLst>
                                      </p:cBhvr>
                                      <p:to>
                                        <p:strVal val="visible"/>
                                      </p:to>
                                    </p:set>
                                  </p:childTnLst>
                                </p:cTn>
                              </p:par>
                              <p:par>
                                <p:cTn id="27" presetID="3" presetClass="entr" presetSubtype="0" fill="hold" grpId="0" nodeType="withEffect">
                                  <p:stCondLst>
                                    <p:cond delay="0"/>
                                  </p:stCondLst>
                                  <p:childTnLst>
                                    <p:set>
                                      <p:cBhvr>
                                        <p:cTn id="28" dur="1" fill="hold">
                                          <p:stCondLst>
                                            <p:cond delay="0"/>
                                          </p:stCondLst>
                                        </p:cTn>
                                        <p:tgtEl>
                                          <p:spTgt spid="91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autoUpdateAnimBg="0"/>
      <p:bldP spid="91141" grpId="0" animBg="1"/>
      <p:bldP spid="9114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52600" y="-76200"/>
            <a:ext cx="5791200" cy="914400"/>
          </a:xfrm>
        </p:spPr>
        <p:txBody>
          <a:bodyPr/>
          <a:lstStyle/>
          <a:p>
            <a:pPr eaLnBrk="1" hangingPunct="1"/>
            <a:r>
              <a:rPr lang="en-US">
                <a:latin typeface="Comic Sans MS" pitchFamily="66" charset="0"/>
              </a:rPr>
              <a:t>JOHN DALTON</a:t>
            </a:r>
          </a:p>
        </p:txBody>
      </p:sp>
      <p:sp>
        <p:nvSpPr>
          <p:cNvPr id="66563" name="Rectangle 3"/>
          <p:cNvSpPr>
            <a:spLocks noGrp="1" noChangeArrowheads="1"/>
          </p:cNvSpPr>
          <p:nvPr>
            <p:ph type="body" idx="1"/>
          </p:nvPr>
        </p:nvSpPr>
        <p:spPr>
          <a:xfrm>
            <a:off x="304800" y="3429000"/>
            <a:ext cx="8686800" cy="2971800"/>
          </a:xfrm>
        </p:spPr>
        <p:txBody>
          <a:bodyPr/>
          <a:lstStyle/>
          <a:p>
            <a:pPr eaLnBrk="1" hangingPunct="1">
              <a:lnSpc>
                <a:spcPct val="90000"/>
              </a:lnSpc>
              <a:buClr>
                <a:schemeClr val="tx1"/>
              </a:buClr>
              <a:buFont typeface="Wingdings" pitchFamily="2" charset="2"/>
              <a:buNone/>
            </a:pPr>
            <a:r>
              <a:rPr lang="en-US" dirty="0">
                <a:latin typeface="Comic Sans MS" pitchFamily="66" charset="0"/>
              </a:rPr>
              <a:t>Dalton’s Atomic Theory (proposed in 1808):</a:t>
            </a:r>
          </a:p>
          <a:p>
            <a:pPr lvl="1" eaLnBrk="1" hangingPunct="1">
              <a:lnSpc>
                <a:spcPct val="90000"/>
              </a:lnSpc>
            </a:pPr>
            <a:r>
              <a:rPr lang="en-US" dirty="0">
                <a:latin typeface="Comic Sans MS" pitchFamily="66" charset="0"/>
              </a:rPr>
              <a:t>All elements are made of tiny atoms.</a:t>
            </a:r>
          </a:p>
          <a:p>
            <a:pPr lvl="1" eaLnBrk="1" hangingPunct="1">
              <a:lnSpc>
                <a:spcPct val="90000"/>
              </a:lnSpc>
            </a:pPr>
            <a:r>
              <a:rPr lang="en-US" dirty="0">
                <a:latin typeface="Comic Sans MS" pitchFamily="66" charset="0"/>
              </a:rPr>
              <a:t>Atoms cannot be subdivided. </a:t>
            </a:r>
          </a:p>
          <a:p>
            <a:pPr lvl="1" eaLnBrk="1" hangingPunct="1">
              <a:lnSpc>
                <a:spcPct val="90000"/>
              </a:lnSpc>
            </a:pPr>
            <a:r>
              <a:rPr lang="en-US" dirty="0">
                <a:latin typeface="Comic Sans MS" pitchFamily="66" charset="0"/>
              </a:rPr>
              <a:t>Atoms of the same element are exactly alike.</a:t>
            </a:r>
          </a:p>
          <a:p>
            <a:pPr lvl="1" eaLnBrk="1" hangingPunct="1">
              <a:lnSpc>
                <a:spcPct val="90000"/>
              </a:lnSpc>
            </a:pPr>
            <a:r>
              <a:rPr lang="en-US" dirty="0">
                <a:latin typeface="Comic Sans MS" pitchFamily="66" charset="0"/>
              </a:rPr>
              <a:t>Atoms of different elements can join to form molecules.</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143000"/>
            <a:ext cx="170973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1" end="1"/>
                                            </p:txEl>
                                          </p:spTgt>
                                        </p:tgtEl>
                                        <p:attrNameLst>
                                          <p:attrName>style.visibility</p:attrName>
                                        </p:attrNameLst>
                                      </p:cBhvr>
                                      <p:to>
                                        <p:strVal val="visible"/>
                                      </p:to>
                                    </p:set>
                                    <p:anim calcmode="lin" valueType="num">
                                      <p:cBhvr additive="base">
                                        <p:cTn id="13" dur="500" fill="hold"/>
                                        <p:tgtEl>
                                          <p:spTgt spid="665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6563">
                                            <p:txEl>
                                              <p:pRg st="3" end="3"/>
                                            </p:txEl>
                                          </p:spTgt>
                                        </p:tgtEl>
                                        <p:attrNameLst>
                                          <p:attrName>style.visibility</p:attrName>
                                        </p:attrNameLst>
                                      </p:cBhvr>
                                      <p:to>
                                        <p:strVal val="visible"/>
                                      </p:to>
                                    </p:set>
                                    <p:anim calcmode="lin" valueType="num">
                                      <p:cBhvr additive="base">
                                        <p:cTn id="25" dur="500" fill="hold"/>
                                        <p:tgtEl>
                                          <p:spTgt spid="665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65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6563">
                                            <p:txEl>
                                              <p:pRg st="4" end="4"/>
                                            </p:txEl>
                                          </p:spTgt>
                                        </p:tgtEl>
                                        <p:attrNameLst>
                                          <p:attrName>style.visibility</p:attrName>
                                        </p:attrNameLst>
                                      </p:cBhvr>
                                      <p:to>
                                        <p:strVal val="visible"/>
                                      </p:to>
                                    </p:set>
                                    <p:anim calcmode="lin" valueType="num">
                                      <p:cBhvr additive="base">
                                        <p:cTn id="31"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bldLvl="2"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t>Electron Configurations</a:t>
            </a:r>
          </a:p>
        </p:txBody>
      </p:sp>
      <p:sp>
        <p:nvSpPr>
          <p:cNvPr id="51203" name="Rectangle 3"/>
          <p:cNvSpPr>
            <a:spLocks noGrp="1" noChangeArrowheads="1"/>
          </p:cNvSpPr>
          <p:nvPr>
            <p:ph type="body" idx="1"/>
          </p:nvPr>
        </p:nvSpPr>
        <p:spPr>
          <a:xfrm>
            <a:off x="457200" y="1600200"/>
            <a:ext cx="8229600" cy="2166938"/>
          </a:xfrm>
        </p:spPr>
        <p:txBody>
          <a:bodyPr/>
          <a:lstStyle/>
          <a:p>
            <a:pPr eaLnBrk="1" hangingPunct="1"/>
            <a:r>
              <a:rPr lang="en-US"/>
              <a:t>Regions where electrons are likely to be found are called orbitals.  </a:t>
            </a:r>
            <a:r>
              <a:rPr lang="en-US">
                <a:solidFill>
                  <a:schemeClr val="tx2"/>
                </a:solidFill>
              </a:rPr>
              <a:t>EACH ORBITAL CAN HOLD UP TO 2 ELECTRONS!</a:t>
            </a:r>
          </a:p>
        </p:txBody>
      </p:sp>
      <p:pic>
        <p:nvPicPr>
          <p:cNvPr id="51204" name="Picture 6" descr="ch9orbital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048000"/>
            <a:ext cx="54864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t>Electron Configurations</a:t>
            </a:r>
          </a:p>
        </p:txBody>
      </p:sp>
      <p:sp>
        <p:nvSpPr>
          <p:cNvPr id="52227" name="Rectangle 3"/>
          <p:cNvSpPr>
            <a:spLocks noGrp="1" noChangeArrowheads="1"/>
          </p:cNvSpPr>
          <p:nvPr>
            <p:ph type="body" idx="1"/>
          </p:nvPr>
        </p:nvSpPr>
        <p:spPr>
          <a:xfrm>
            <a:off x="457200" y="2100263"/>
            <a:ext cx="8458200" cy="2166937"/>
          </a:xfrm>
        </p:spPr>
        <p:txBody>
          <a:bodyPr/>
          <a:lstStyle/>
          <a:p>
            <a:pPr eaLnBrk="1" hangingPunct="1"/>
            <a:r>
              <a:rPr lang="en-US" sz="2800"/>
              <a:t>In quantum theory, each electron is assigned a set of quantum numbers </a:t>
            </a:r>
          </a:p>
          <a:p>
            <a:pPr lvl="1" eaLnBrk="1" hangingPunct="1"/>
            <a:r>
              <a:rPr lang="en-US" sz="2800"/>
              <a:t>analogy: like the mailing address of an electron</a:t>
            </a:r>
          </a:p>
        </p:txBody>
      </p:sp>
      <p:pic>
        <p:nvPicPr>
          <p:cNvPr id="52228" name="Picture 6" descr="envelop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4114800"/>
            <a:ext cx="2324100"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title"/>
          </p:nvPr>
        </p:nvSpPr>
        <p:spPr/>
        <p:txBody>
          <a:bodyPr/>
          <a:lstStyle/>
          <a:p>
            <a:pPr eaLnBrk="1" hangingPunct="1"/>
            <a:r>
              <a:rPr lang="en-US"/>
              <a:t>Electron Configurations</a:t>
            </a:r>
          </a:p>
        </p:txBody>
      </p:sp>
      <p:pic>
        <p:nvPicPr>
          <p:cNvPr id="53251" name="Picture 5" descr="level overlap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4724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p:txBody>
          <a:bodyPr/>
          <a:lstStyle/>
          <a:p>
            <a:pPr eaLnBrk="1" hangingPunct="1"/>
            <a:r>
              <a:rPr lang="en-US"/>
              <a:t>Electron Configurations</a:t>
            </a:r>
          </a:p>
        </p:txBody>
      </p:sp>
      <p:pic>
        <p:nvPicPr>
          <p:cNvPr id="54275" name="Picture 5" descr="periodic table and lev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74800"/>
            <a:ext cx="76962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7" descr="1windup_cartoon_md_wht%5b1%5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52387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2"/>
          <p:cNvSpPr>
            <a:spLocks noGrp="1" noChangeArrowheads="1"/>
          </p:cNvSpPr>
          <p:nvPr>
            <p:ph type="title"/>
          </p:nvPr>
        </p:nvSpPr>
        <p:spPr/>
        <p:txBody>
          <a:bodyPr/>
          <a:lstStyle/>
          <a:p>
            <a:pPr eaLnBrk="1" hangingPunct="1"/>
            <a:r>
              <a:rPr lang="en-US" sz="3200"/>
              <a:t>Playing Chopin with Boxing Gloves</a:t>
            </a:r>
          </a:p>
        </p:txBody>
      </p:sp>
      <p:sp>
        <p:nvSpPr>
          <p:cNvPr id="55300" name="Rectangle 3"/>
          <p:cNvSpPr>
            <a:spLocks noGrp="1" noChangeArrowheads="1"/>
          </p:cNvSpPr>
          <p:nvPr>
            <p:ph type="body" idx="1"/>
          </p:nvPr>
        </p:nvSpPr>
        <p:spPr>
          <a:xfrm>
            <a:off x="457200" y="1752600"/>
            <a:ext cx="8229600" cy="4411663"/>
          </a:xfrm>
        </p:spPr>
        <p:txBody>
          <a:bodyPr/>
          <a:lstStyle/>
          <a:p>
            <a:pPr eaLnBrk="1" hangingPunct="1"/>
            <a:r>
              <a:rPr lang="en-US"/>
              <a:t>“Trying to capture the physicists’ precise mathematical description of the quantum world with our crude words and mental images is like playing Chopin with a boxing glove on one hand and a catcher’s mitt on the other.”</a:t>
            </a:r>
          </a:p>
          <a:p>
            <a:pPr eaLnBrk="1" hangingPunct="1">
              <a:buFont typeface="Wingdings" pitchFamily="2" charset="2"/>
              <a:buNone/>
            </a:pPr>
            <a:r>
              <a:rPr lang="en-US" sz="1800"/>
              <a:t>		(1996). Johnson, George. </a:t>
            </a:r>
            <a:r>
              <a:rPr lang="en-US" sz="1800" i="1"/>
              <a:t>On skinning Schrodinger’s Cat.</a:t>
            </a:r>
            <a:r>
              <a:rPr lang="en-US" sz="1800"/>
              <a:t> </a:t>
            </a:r>
          </a:p>
          <a:p>
            <a:pPr eaLnBrk="1" hangingPunct="1">
              <a:buFont typeface="Wingdings" pitchFamily="2" charset="2"/>
              <a:buNone/>
            </a:pPr>
            <a:r>
              <a:rPr lang="en-US" sz="1800"/>
              <a:t>			New York Times.</a:t>
            </a:r>
          </a:p>
          <a:p>
            <a:pPr eaLnBrk="1" hangingPunct="1"/>
            <a:endParaRPr lang="en-US" sz="1800"/>
          </a:p>
        </p:txBody>
      </p:sp>
      <p:pic>
        <p:nvPicPr>
          <p:cNvPr id="55301" name="Picture 5" descr="ch189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857750"/>
            <a:ext cx="20002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9" descr="1boxer_cartoon_lg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09700" y="5410200"/>
            <a:ext cx="952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Picture 11" descr="pian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5610225"/>
            <a:ext cx="12096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381000" y="1719263"/>
            <a:ext cx="8305800" cy="4910137"/>
          </a:xfrm>
        </p:spPr>
        <p:txBody>
          <a:bodyPr/>
          <a:lstStyle/>
          <a:p>
            <a:pPr eaLnBrk="1" hangingPunct="1"/>
            <a:r>
              <a:rPr lang="en-US"/>
              <a:t>Describes the energy level that the electron occupies</a:t>
            </a:r>
          </a:p>
          <a:p>
            <a:pPr eaLnBrk="1" hangingPunct="1"/>
            <a:endParaRPr lang="en-US"/>
          </a:p>
          <a:p>
            <a:pPr eaLnBrk="1" hangingPunct="1"/>
            <a:r>
              <a:rPr lang="en-US"/>
              <a:t>n=1, 2, 3, 4</a:t>
            </a:r>
          </a:p>
          <a:p>
            <a:pPr eaLnBrk="1" hangingPunct="1"/>
            <a:endParaRPr lang="en-US"/>
          </a:p>
          <a:p>
            <a:pPr eaLnBrk="1" hangingPunct="1"/>
            <a:endParaRPr lang="en-US"/>
          </a:p>
          <a:p>
            <a:pPr eaLnBrk="1" hangingPunct="1"/>
            <a:r>
              <a:rPr lang="en-US"/>
              <a:t>The larger the value of n, the farther away from the nucleus and the higher the energy of the electron.</a:t>
            </a:r>
          </a:p>
        </p:txBody>
      </p:sp>
      <p:sp>
        <p:nvSpPr>
          <p:cNvPr id="57347" name="Rectangle 2"/>
          <p:cNvSpPr>
            <a:spLocks noGrp="1" noChangeArrowheads="1"/>
          </p:cNvSpPr>
          <p:nvPr>
            <p:ph type="title"/>
          </p:nvPr>
        </p:nvSpPr>
        <p:spPr/>
        <p:txBody>
          <a:bodyPr/>
          <a:lstStyle/>
          <a:p>
            <a:pPr eaLnBrk="1" hangingPunct="1"/>
            <a:r>
              <a:rPr lang="en-US"/>
              <a:t>Principal Quantum Number (n)</a:t>
            </a:r>
          </a:p>
        </p:txBody>
      </p:sp>
      <p:sp>
        <p:nvSpPr>
          <p:cNvPr id="57348" name="Oval 4"/>
          <p:cNvSpPr>
            <a:spLocks noChangeArrowheads="1"/>
          </p:cNvSpPr>
          <p:nvPr/>
        </p:nvSpPr>
        <p:spPr bwMode="auto">
          <a:xfrm>
            <a:off x="5181600" y="3352800"/>
            <a:ext cx="533400" cy="5334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49" name="Oval 5"/>
          <p:cNvSpPr>
            <a:spLocks noChangeArrowheads="1"/>
          </p:cNvSpPr>
          <p:nvPr/>
        </p:nvSpPr>
        <p:spPr bwMode="auto">
          <a:xfrm>
            <a:off x="4876800" y="3048000"/>
            <a:ext cx="1143000" cy="11430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0" name="Oval 6"/>
          <p:cNvSpPr>
            <a:spLocks noChangeArrowheads="1"/>
          </p:cNvSpPr>
          <p:nvPr/>
        </p:nvSpPr>
        <p:spPr bwMode="auto">
          <a:xfrm>
            <a:off x="4572000" y="2743200"/>
            <a:ext cx="1752600" cy="17526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1" name="Oval 7"/>
          <p:cNvSpPr>
            <a:spLocks noChangeArrowheads="1"/>
          </p:cNvSpPr>
          <p:nvPr/>
        </p:nvSpPr>
        <p:spPr bwMode="auto">
          <a:xfrm>
            <a:off x="4267200" y="2438400"/>
            <a:ext cx="2362200" cy="2362200"/>
          </a:xfrm>
          <a:prstGeom prst="ellipse">
            <a:avLst/>
          </a:prstGeom>
          <a:noFill/>
          <a:ln w="38100">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52" name="Text Box 8"/>
          <p:cNvSpPr txBox="1">
            <a:spLocks noChangeArrowheads="1"/>
          </p:cNvSpPr>
          <p:nvPr/>
        </p:nvSpPr>
        <p:spPr bwMode="auto">
          <a:xfrm>
            <a:off x="7010400" y="2286000"/>
            <a:ext cx="1143000" cy="244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800"/>
              <a:t>n = 1</a:t>
            </a:r>
          </a:p>
          <a:p>
            <a:pPr eaLnBrk="1" hangingPunct="1">
              <a:spcBef>
                <a:spcPct val="50000"/>
              </a:spcBef>
            </a:pPr>
            <a:r>
              <a:rPr lang="en-US" sz="2800"/>
              <a:t>n = 2</a:t>
            </a:r>
          </a:p>
          <a:p>
            <a:pPr eaLnBrk="1" hangingPunct="1">
              <a:spcBef>
                <a:spcPct val="50000"/>
              </a:spcBef>
            </a:pPr>
            <a:r>
              <a:rPr lang="en-US" sz="2800"/>
              <a:t>n = 3</a:t>
            </a:r>
          </a:p>
          <a:p>
            <a:pPr eaLnBrk="1" hangingPunct="1">
              <a:spcBef>
                <a:spcPct val="50000"/>
              </a:spcBef>
            </a:pPr>
            <a:r>
              <a:rPr lang="en-US" sz="2800"/>
              <a:t>n = 4</a:t>
            </a:r>
          </a:p>
        </p:txBody>
      </p:sp>
      <p:sp>
        <p:nvSpPr>
          <p:cNvPr id="57353" name="Line 9"/>
          <p:cNvSpPr>
            <a:spLocks noChangeShapeType="1"/>
          </p:cNvSpPr>
          <p:nvPr/>
        </p:nvSpPr>
        <p:spPr bwMode="auto">
          <a:xfrm flipV="1">
            <a:off x="5638800" y="2590800"/>
            <a:ext cx="144780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Line 10"/>
          <p:cNvSpPr>
            <a:spLocks noChangeShapeType="1"/>
          </p:cNvSpPr>
          <p:nvPr/>
        </p:nvSpPr>
        <p:spPr bwMode="auto">
          <a:xfrm flipV="1">
            <a:off x="6019800" y="3200400"/>
            <a:ext cx="106680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5" name="Line 11"/>
          <p:cNvSpPr>
            <a:spLocks noChangeShapeType="1"/>
          </p:cNvSpPr>
          <p:nvPr/>
        </p:nvSpPr>
        <p:spPr bwMode="auto">
          <a:xfrm>
            <a:off x="6324600" y="3810000"/>
            <a:ext cx="68580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6" name="Line 12"/>
          <p:cNvSpPr>
            <a:spLocks noChangeShapeType="1"/>
          </p:cNvSpPr>
          <p:nvPr/>
        </p:nvSpPr>
        <p:spPr bwMode="auto">
          <a:xfrm>
            <a:off x="6477000" y="4191000"/>
            <a:ext cx="6096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t>Sublevels (</a:t>
            </a:r>
            <a:r>
              <a:rPr lang="en-US" sz="4400">
                <a:latin typeface="French Script MT" pitchFamily="66" charset="0"/>
              </a:rPr>
              <a:t>l</a:t>
            </a:r>
            <a:r>
              <a:rPr lang="en-US"/>
              <a:t>)</a:t>
            </a:r>
          </a:p>
        </p:txBody>
      </p:sp>
      <p:sp>
        <p:nvSpPr>
          <p:cNvPr id="58371" name="Rectangle 3"/>
          <p:cNvSpPr>
            <a:spLocks noGrp="1" noChangeArrowheads="1"/>
          </p:cNvSpPr>
          <p:nvPr>
            <p:ph type="body" idx="1"/>
          </p:nvPr>
        </p:nvSpPr>
        <p:spPr/>
        <p:txBody>
          <a:bodyPr/>
          <a:lstStyle/>
          <a:p>
            <a:pPr eaLnBrk="1" hangingPunct="1"/>
            <a:r>
              <a:rPr lang="en-US"/>
              <a:t>The number of sublevels in each energy level is equal to the quantum number, n, for that energy level.</a:t>
            </a:r>
          </a:p>
          <a:p>
            <a:pPr eaLnBrk="1" hangingPunct="1"/>
            <a:r>
              <a:rPr lang="en-US"/>
              <a:t>Sublevels are labeled with a number that is the principal quantum #, and a letter: s, p, d, f </a:t>
            </a:r>
            <a:r>
              <a:rPr lang="en-US" sz="2800"/>
              <a:t>(ex: 2 p is the p sublevel in the 2</a:t>
            </a:r>
            <a:r>
              <a:rPr lang="en-US" sz="2800" baseline="30000"/>
              <a:t>nd</a:t>
            </a:r>
            <a:r>
              <a:rPr lang="en-US" sz="2800"/>
              <a:t> energy level)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410200" cy="323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4984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periodic-period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4513"/>
            <a:ext cx="91440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812800"/>
            <a:ext cx="8915400"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977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304800" y="990600"/>
            <a:ext cx="7620000" cy="3276600"/>
          </a:xfrm>
        </p:spPr>
        <p:txBody>
          <a:bodyPr/>
          <a:lstStyle/>
          <a:p>
            <a:pPr eaLnBrk="1" hangingPunct="1"/>
            <a:r>
              <a:rPr lang="en-US" sz="2600" b="1" dirty="0">
                <a:latin typeface="Comic Sans MS" pitchFamily="66" charset="0"/>
              </a:rPr>
              <a:t>Thompson</a:t>
            </a:r>
            <a:r>
              <a:rPr lang="en-US" sz="2600" dirty="0">
                <a:latin typeface="Comic Sans MS" pitchFamily="66" charset="0"/>
              </a:rPr>
              <a:t> and </a:t>
            </a:r>
            <a:r>
              <a:rPr lang="en-US" sz="2600" b="1" dirty="0">
                <a:latin typeface="Comic Sans MS" pitchFamily="66" charset="0"/>
              </a:rPr>
              <a:t>Millikan</a:t>
            </a:r>
            <a:r>
              <a:rPr lang="en-US" sz="2600" dirty="0">
                <a:latin typeface="Comic Sans MS" pitchFamily="66" charset="0"/>
              </a:rPr>
              <a:t> are given credit for the first discoveries relating to electrons.</a:t>
            </a:r>
          </a:p>
          <a:p>
            <a:pPr eaLnBrk="1" hangingPunct="1"/>
            <a:endParaRPr lang="en-US" sz="2600" dirty="0">
              <a:latin typeface="Comic Sans MS" pitchFamily="66" charset="0"/>
            </a:endParaRPr>
          </a:p>
          <a:p>
            <a:pPr eaLnBrk="1" hangingPunct="1"/>
            <a:endParaRPr lang="en-US" sz="2600" dirty="0">
              <a:latin typeface="Comic Sans MS" pitchFamily="66" charset="0"/>
            </a:endParaRPr>
          </a:p>
          <a:p>
            <a:pPr eaLnBrk="1" hangingPunct="1">
              <a:buFont typeface="Wingdings" pitchFamily="2" charset="2"/>
              <a:buNone/>
            </a:pPr>
            <a:endParaRPr lang="en-US" sz="2600" dirty="0"/>
          </a:p>
          <a:p>
            <a:pPr eaLnBrk="1" hangingPunct="1"/>
            <a:endParaRPr lang="en-US" sz="2600" dirty="0"/>
          </a:p>
        </p:txBody>
      </p:sp>
      <p:pic>
        <p:nvPicPr>
          <p:cNvPr id="68611" name="Picture 3" descr="millik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313" y="2133600"/>
            <a:ext cx="11191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J">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2133600"/>
            <a:ext cx="1123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WordArt 5"/>
          <p:cNvSpPr>
            <a:spLocks noChangeArrowheads="1" noChangeShapeType="1" noTextEdit="1"/>
          </p:cNvSpPr>
          <p:nvPr/>
        </p:nvSpPr>
        <p:spPr bwMode="auto">
          <a:xfrm>
            <a:off x="304800" y="2133600"/>
            <a:ext cx="2581275"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Robert Millikan</a:t>
            </a:r>
          </a:p>
        </p:txBody>
      </p:sp>
      <p:sp>
        <p:nvSpPr>
          <p:cNvPr id="68614" name="WordArt 6"/>
          <p:cNvSpPr>
            <a:spLocks noChangeArrowheads="1" noChangeShapeType="1" noTextEdit="1"/>
          </p:cNvSpPr>
          <p:nvPr/>
        </p:nvSpPr>
        <p:spPr bwMode="auto">
          <a:xfrm>
            <a:off x="6477000" y="2286000"/>
            <a:ext cx="24384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J.J. Thompson</a:t>
            </a:r>
          </a:p>
        </p:txBody>
      </p:sp>
      <p:sp>
        <p:nvSpPr>
          <p:cNvPr id="9223" name="Rectangle 7"/>
          <p:cNvSpPr>
            <a:spLocks noGrp="1" noChangeArrowheads="1"/>
          </p:cNvSpPr>
          <p:nvPr>
            <p:ph type="title"/>
          </p:nvPr>
        </p:nvSpPr>
        <p:spPr>
          <a:xfrm>
            <a:off x="762000" y="0"/>
            <a:ext cx="7772400" cy="1143000"/>
          </a:xfrm>
        </p:spPr>
        <p:txBody>
          <a:bodyPr/>
          <a:lstStyle/>
          <a:p>
            <a:pPr eaLnBrk="1" hangingPunct="1"/>
            <a:r>
              <a:rPr lang="en-US">
                <a:latin typeface="Pristina" pitchFamily="66" charset="0"/>
              </a:rPr>
              <a:t>Evidence for Subatomic Particles</a:t>
            </a:r>
          </a:p>
        </p:txBody>
      </p:sp>
      <p:pic>
        <p:nvPicPr>
          <p:cNvPr id="9224" name="Picture 8" descr="thom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4572000"/>
            <a:ext cx="45815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millik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6800" y="3886200"/>
            <a:ext cx="2540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6" name="Rectangle 10"/>
          <p:cNvSpPr>
            <a:spLocks noChangeArrowheads="1"/>
          </p:cNvSpPr>
          <p:nvPr/>
        </p:nvSpPr>
        <p:spPr bwMode="auto">
          <a:xfrm>
            <a:off x="4876800" y="3505200"/>
            <a:ext cx="146526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dirty="0">
                <a:latin typeface="Comic Sans MS" pitchFamily="66" charset="0"/>
              </a:rPr>
              <a:t>J.J. Thomson</a:t>
            </a:r>
          </a:p>
          <a:p>
            <a:pPr algn="ctr"/>
            <a:r>
              <a:rPr lang="en-US" sz="1600" dirty="0">
                <a:latin typeface="Comic Sans MS" pitchFamily="66" charset="0"/>
              </a:rPr>
              <a:t>(1856 - 1940)</a:t>
            </a:r>
          </a:p>
          <a:p>
            <a:pPr algn="ctr"/>
            <a:r>
              <a:rPr lang="en-US" sz="1400" dirty="0">
                <a:latin typeface="Comic Sans MS" pitchFamily="66" charset="0"/>
              </a:rPr>
              <a:t>1906 Nobel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2"/>
                                        </p:tgtEl>
                                        <p:attrNameLst>
                                          <p:attrName>style.visibility</p:attrName>
                                        </p:attrNameLst>
                                      </p:cBhvr>
                                      <p:to>
                                        <p:strVal val="visible"/>
                                      </p:to>
                                    </p:set>
                                  </p:childTnLst>
                                </p:cTn>
                              </p:par>
                              <p:par>
                                <p:cTn id="13" presetID="3" presetClass="entr" presetSubtype="0" fill="hold" grpId="0" nodeType="withEffect">
                                  <p:stCondLst>
                                    <p:cond delay="0"/>
                                  </p:stCondLst>
                                  <p:childTnLst>
                                    <p:set>
                                      <p:cBhvr>
                                        <p:cTn id="14" dur="1" fill="hold">
                                          <p:stCondLst>
                                            <p:cond delay="0"/>
                                          </p:stCondLst>
                                        </p:cTn>
                                        <p:tgtEl>
                                          <p:spTgt spid="68613"/>
                                        </p:tgtEl>
                                        <p:attrNameLst>
                                          <p:attrName>style.visibility</p:attrName>
                                        </p:attrNameLst>
                                      </p:cBhvr>
                                      <p:to>
                                        <p:strVal val="visible"/>
                                      </p:to>
                                    </p:set>
                                  </p:childTnLst>
                                </p:cTn>
                              </p:par>
                              <p:par>
                                <p:cTn id="15" presetID="3" presetClass="entr" presetSubtype="0" fill="hold" grpId="0" nodeType="withEffect">
                                  <p:stCondLst>
                                    <p:cond delay="0"/>
                                  </p:stCondLst>
                                  <p:childTnLst>
                                    <p:set>
                                      <p:cBhvr>
                                        <p:cTn id="16" dur="1" fill="hold">
                                          <p:stCondLst>
                                            <p:cond delay="0"/>
                                          </p:stCondLst>
                                        </p:cTn>
                                        <p:tgtEl>
                                          <p:spTgt spid="686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p:bldP spid="68614" grpId="0" animBg="1"/>
      <p:bldP spid="922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1"/>
          <p:cNvSpPr>
            <a:spLocks noGrp="1" noChangeArrowheads="1"/>
          </p:cNvSpPr>
          <p:nvPr>
            <p:ph type="title"/>
          </p:nvPr>
        </p:nvSpPr>
        <p:spPr/>
        <p:txBody>
          <a:bodyPr/>
          <a:lstStyle/>
          <a:p>
            <a:pPr eaLnBrk="1" hangingPunct="1"/>
            <a:r>
              <a:rPr lang="en-US"/>
              <a:t>Sublevels (</a:t>
            </a:r>
            <a:r>
              <a:rPr lang="en-US" sz="4400">
                <a:latin typeface="French Script MT" pitchFamily="66" charset="0"/>
              </a:rPr>
              <a:t>l</a:t>
            </a:r>
            <a:r>
              <a:rPr lang="en-US"/>
              <a:t>)</a:t>
            </a:r>
          </a:p>
        </p:txBody>
      </p:sp>
      <p:graphicFrame>
        <p:nvGraphicFramePr>
          <p:cNvPr id="13386" name="Group 74"/>
          <p:cNvGraphicFramePr>
            <a:graphicFrameLocks noGrp="1"/>
          </p:cNvGraphicFramePr>
          <p:nvPr>
            <p:ph type="tbl" idx="1"/>
          </p:nvPr>
        </p:nvGraphicFramePr>
        <p:xfrm>
          <a:off x="457200" y="1719263"/>
          <a:ext cx="8229600" cy="4812196"/>
        </p:xfrm>
        <a:graphic>
          <a:graphicData uri="http://schemas.openxmlformats.org/drawingml/2006/table">
            <a:tbl>
              <a:tblPr/>
              <a:tblGrid>
                <a:gridCol w="35814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571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Principal Energy Level</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Sublevels</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Orbitals</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1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888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348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7370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363" name="Text Box 51"/>
          <p:cNvSpPr txBox="1">
            <a:spLocks noChangeArrowheads="1"/>
          </p:cNvSpPr>
          <p:nvPr/>
        </p:nvSpPr>
        <p:spPr bwMode="auto">
          <a:xfrm>
            <a:off x="1828800" y="2209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n = 1</a:t>
            </a:r>
          </a:p>
        </p:txBody>
      </p:sp>
      <p:sp>
        <p:nvSpPr>
          <p:cNvPr id="13364" name="Text Box 52"/>
          <p:cNvSpPr txBox="1">
            <a:spLocks noChangeArrowheads="1"/>
          </p:cNvSpPr>
          <p:nvPr/>
        </p:nvSpPr>
        <p:spPr bwMode="auto">
          <a:xfrm>
            <a:off x="1828800" y="27432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n = 2</a:t>
            </a:r>
          </a:p>
        </p:txBody>
      </p:sp>
      <p:sp>
        <p:nvSpPr>
          <p:cNvPr id="13365" name="Text Box 53"/>
          <p:cNvSpPr txBox="1">
            <a:spLocks noChangeArrowheads="1"/>
          </p:cNvSpPr>
          <p:nvPr/>
        </p:nvSpPr>
        <p:spPr bwMode="auto">
          <a:xfrm>
            <a:off x="1828800" y="35814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n = 3</a:t>
            </a:r>
          </a:p>
        </p:txBody>
      </p:sp>
      <p:sp>
        <p:nvSpPr>
          <p:cNvPr id="13366" name="Text Box 54"/>
          <p:cNvSpPr txBox="1">
            <a:spLocks noChangeArrowheads="1"/>
          </p:cNvSpPr>
          <p:nvPr/>
        </p:nvSpPr>
        <p:spPr bwMode="auto">
          <a:xfrm>
            <a:off x="1828800" y="487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n = 4</a:t>
            </a:r>
          </a:p>
        </p:txBody>
      </p:sp>
      <p:sp>
        <p:nvSpPr>
          <p:cNvPr id="13367" name="Text Box 55"/>
          <p:cNvSpPr txBox="1">
            <a:spLocks noChangeArrowheads="1"/>
          </p:cNvSpPr>
          <p:nvPr/>
        </p:nvSpPr>
        <p:spPr bwMode="auto">
          <a:xfrm>
            <a:off x="4724400" y="22098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1s</a:t>
            </a:r>
          </a:p>
        </p:txBody>
      </p:sp>
      <p:sp>
        <p:nvSpPr>
          <p:cNvPr id="13368" name="Text Box 56"/>
          <p:cNvSpPr txBox="1">
            <a:spLocks noChangeArrowheads="1"/>
          </p:cNvSpPr>
          <p:nvPr/>
        </p:nvSpPr>
        <p:spPr bwMode="auto">
          <a:xfrm>
            <a:off x="4724400" y="2667000"/>
            <a:ext cx="68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2s 2p</a:t>
            </a:r>
          </a:p>
        </p:txBody>
      </p:sp>
      <p:sp>
        <p:nvSpPr>
          <p:cNvPr id="13369" name="Text Box 57"/>
          <p:cNvSpPr txBox="1">
            <a:spLocks noChangeArrowheads="1"/>
          </p:cNvSpPr>
          <p:nvPr/>
        </p:nvSpPr>
        <p:spPr bwMode="auto">
          <a:xfrm>
            <a:off x="4724400" y="3581400"/>
            <a:ext cx="685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3s 3p  3d</a:t>
            </a:r>
          </a:p>
        </p:txBody>
      </p:sp>
      <p:sp>
        <p:nvSpPr>
          <p:cNvPr id="13370" name="Text Box 58"/>
          <p:cNvSpPr txBox="1">
            <a:spLocks noChangeArrowheads="1"/>
          </p:cNvSpPr>
          <p:nvPr/>
        </p:nvSpPr>
        <p:spPr bwMode="auto">
          <a:xfrm>
            <a:off x="4724400" y="4876800"/>
            <a:ext cx="6858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4s 4p 4d 4f</a:t>
            </a:r>
          </a:p>
        </p:txBody>
      </p:sp>
      <p:sp>
        <p:nvSpPr>
          <p:cNvPr id="13371" name="Text Box 59"/>
          <p:cNvSpPr txBox="1">
            <a:spLocks noChangeArrowheads="1"/>
          </p:cNvSpPr>
          <p:nvPr/>
        </p:nvSpPr>
        <p:spPr bwMode="auto">
          <a:xfrm>
            <a:off x="6629400" y="2209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one (1s)</a:t>
            </a:r>
          </a:p>
        </p:txBody>
      </p:sp>
      <p:sp>
        <p:nvSpPr>
          <p:cNvPr id="13372" name="Text Box 60"/>
          <p:cNvSpPr txBox="1">
            <a:spLocks noChangeArrowheads="1"/>
          </p:cNvSpPr>
          <p:nvPr/>
        </p:nvSpPr>
        <p:spPr bwMode="auto">
          <a:xfrm>
            <a:off x="6629400" y="2667000"/>
            <a:ext cx="152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one (2s) three (2p)</a:t>
            </a:r>
          </a:p>
        </p:txBody>
      </p:sp>
      <p:sp>
        <p:nvSpPr>
          <p:cNvPr id="13374" name="Text Box 62"/>
          <p:cNvSpPr txBox="1">
            <a:spLocks noChangeArrowheads="1"/>
          </p:cNvSpPr>
          <p:nvPr/>
        </p:nvSpPr>
        <p:spPr bwMode="auto">
          <a:xfrm>
            <a:off x="6629400" y="3536950"/>
            <a:ext cx="152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one (3s) three (3p) five (3d)</a:t>
            </a:r>
          </a:p>
        </p:txBody>
      </p:sp>
      <p:sp>
        <p:nvSpPr>
          <p:cNvPr id="13382" name="Text Box 70"/>
          <p:cNvSpPr txBox="1">
            <a:spLocks noChangeArrowheads="1"/>
          </p:cNvSpPr>
          <p:nvPr/>
        </p:nvSpPr>
        <p:spPr bwMode="auto">
          <a:xfrm>
            <a:off x="6629400" y="4876800"/>
            <a:ext cx="1676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one (4s) three (4p) five (4d) seven (4f)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7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6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7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6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6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37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6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37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3" grpId="0"/>
      <p:bldP spid="13364" grpId="0"/>
      <p:bldP spid="13365" grpId="0"/>
      <p:bldP spid="13366" grpId="0"/>
      <p:bldP spid="13367" grpId="0"/>
      <p:bldP spid="13368" grpId="0"/>
      <p:bldP spid="13369" grpId="0"/>
      <p:bldP spid="13370" grpId="0"/>
      <p:bldP spid="13371" grpId="0"/>
      <p:bldP spid="13372" grpId="0"/>
      <p:bldP spid="13374" grpId="0"/>
      <p:bldP spid="1338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Sublevels (</a:t>
            </a:r>
            <a:r>
              <a:rPr lang="en-US" sz="4400">
                <a:latin typeface="French Script MT" pitchFamily="66" charset="0"/>
              </a:rPr>
              <a:t>l</a:t>
            </a:r>
            <a:r>
              <a:rPr lang="en-US"/>
              <a:t>)</a:t>
            </a:r>
          </a:p>
        </p:txBody>
      </p:sp>
      <p:graphicFrame>
        <p:nvGraphicFramePr>
          <p:cNvPr id="15410" name="Group 50"/>
          <p:cNvGraphicFramePr>
            <a:graphicFrameLocks noGrp="1"/>
          </p:cNvGraphicFramePr>
          <p:nvPr>
            <p:ph type="tbl" idx="1"/>
          </p:nvPr>
        </p:nvGraphicFramePr>
        <p:xfrm>
          <a:off x="457200" y="2209800"/>
          <a:ext cx="8229600" cy="3934320"/>
        </p:xfrm>
        <a:graphic>
          <a:graphicData uri="http://schemas.openxmlformats.org/drawingml/2006/table">
            <a:tbl>
              <a:tblPr/>
              <a:tblGrid>
                <a:gridCol w="2667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457119">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Sublevel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 of orbitals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400" b="1" i="0" u="none" strike="noStrike" cap="none" normalizeH="0" baseline="0">
                          <a:ln>
                            <a:noFill/>
                          </a:ln>
                          <a:solidFill>
                            <a:schemeClr val="tx1"/>
                          </a:solidFill>
                          <a:effectLst/>
                          <a:latin typeface="Arial" charset="0"/>
                        </a:rPr>
                        <a:t>Max # of electrons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9595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884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595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595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400" b="0" i="0" u="none" strike="noStrike" cap="none" normalizeH="0" baseline="0">
                        <a:ln>
                          <a:noFill/>
                        </a:ln>
                        <a:solidFill>
                          <a:schemeClr val="tx1"/>
                        </a:solidFill>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389" name="Text Box 29"/>
          <p:cNvSpPr txBox="1">
            <a:spLocks noChangeArrowheads="1"/>
          </p:cNvSpPr>
          <p:nvPr/>
        </p:nvSpPr>
        <p:spPr bwMode="auto">
          <a:xfrm>
            <a:off x="1676400" y="28194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s</a:t>
            </a:r>
          </a:p>
        </p:txBody>
      </p:sp>
      <p:sp>
        <p:nvSpPr>
          <p:cNvPr id="15390" name="Text Box 30"/>
          <p:cNvSpPr txBox="1">
            <a:spLocks noChangeArrowheads="1"/>
          </p:cNvSpPr>
          <p:nvPr/>
        </p:nvSpPr>
        <p:spPr bwMode="auto">
          <a:xfrm>
            <a:off x="1676400" y="36576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p</a:t>
            </a:r>
          </a:p>
        </p:txBody>
      </p:sp>
      <p:sp>
        <p:nvSpPr>
          <p:cNvPr id="15391" name="Text Box 31"/>
          <p:cNvSpPr txBox="1">
            <a:spLocks noChangeArrowheads="1"/>
          </p:cNvSpPr>
          <p:nvPr/>
        </p:nvSpPr>
        <p:spPr bwMode="auto">
          <a:xfrm>
            <a:off x="1676400" y="45720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d</a:t>
            </a:r>
          </a:p>
        </p:txBody>
      </p:sp>
      <p:sp>
        <p:nvSpPr>
          <p:cNvPr id="15392" name="Text Box 32"/>
          <p:cNvSpPr txBox="1">
            <a:spLocks noChangeArrowheads="1"/>
          </p:cNvSpPr>
          <p:nvPr/>
        </p:nvSpPr>
        <p:spPr bwMode="auto">
          <a:xfrm>
            <a:off x="1676400" y="5410200"/>
            <a:ext cx="1676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f</a:t>
            </a:r>
          </a:p>
        </p:txBody>
      </p:sp>
      <p:sp>
        <p:nvSpPr>
          <p:cNvPr id="15393" name="Text Box 33"/>
          <p:cNvSpPr txBox="1">
            <a:spLocks noChangeArrowheads="1"/>
          </p:cNvSpPr>
          <p:nvPr/>
        </p:nvSpPr>
        <p:spPr bwMode="auto">
          <a:xfrm>
            <a:off x="4191000" y="2849563"/>
            <a:ext cx="68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1</a:t>
            </a:r>
          </a:p>
        </p:txBody>
      </p:sp>
      <p:sp>
        <p:nvSpPr>
          <p:cNvPr id="15394" name="Text Box 34"/>
          <p:cNvSpPr txBox="1">
            <a:spLocks noChangeArrowheads="1"/>
          </p:cNvSpPr>
          <p:nvPr/>
        </p:nvSpPr>
        <p:spPr bwMode="auto">
          <a:xfrm>
            <a:off x="4191000" y="3687763"/>
            <a:ext cx="685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3</a:t>
            </a:r>
          </a:p>
        </p:txBody>
      </p:sp>
      <p:sp>
        <p:nvSpPr>
          <p:cNvPr id="15395" name="Text Box 35"/>
          <p:cNvSpPr txBox="1">
            <a:spLocks noChangeArrowheads="1"/>
          </p:cNvSpPr>
          <p:nvPr/>
        </p:nvSpPr>
        <p:spPr bwMode="auto">
          <a:xfrm>
            <a:off x="4191000" y="45720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5</a:t>
            </a:r>
          </a:p>
        </p:txBody>
      </p:sp>
      <p:sp>
        <p:nvSpPr>
          <p:cNvPr id="15396" name="Text Box 36"/>
          <p:cNvSpPr txBox="1">
            <a:spLocks noChangeArrowheads="1"/>
          </p:cNvSpPr>
          <p:nvPr/>
        </p:nvSpPr>
        <p:spPr bwMode="auto">
          <a:xfrm>
            <a:off x="4191000" y="54102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7</a:t>
            </a:r>
          </a:p>
        </p:txBody>
      </p:sp>
      <p:sp>
        <p:nvSpPr>
          <p:cNvPr id="15397" name="Text Box 37"/>
          <p:cNvSpPr txBox="1">
            <a:spLocks noChangeArrowheads="1"/>
          </p:cNvSpPr>
          <p:nvPr/>
        </p:nvSpPr>
        <p:spPr bwMode="auto">
          <a:xfrm>
            <a:off x="7010400" y="2819400"/>
            <a:ext cx="68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2</a:t>
            </a:r>
          </a:p>
        </p:txBody>
      </p:sp>
      <p:sp>
        <p:nvSpPr>
          <p:cNvPr id="15398" name="Text Box 38"/>
          <p:cNvSpPr txBox="1">
            <a:spLocks noChangeArrowheads="1"/>
          </p:cNvSpPr>
          <p:nvPr/>
        </p:nvSpPr>
        <p:spPr bwMode="auto">
          <a:xfrm>
            <a:off x="7010400" y="3687763"/>
            <a:ext cx="609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6</a:t>
            </a:r>
          </a:p>
        </p:txBody>
      </p:sp>
      <p:sp>
        <p:nvSpPr>
          <p:cNvPr id="15399" name="Text Box 39"/>
          <p:cNvSpPr txBox="1">
            <a:spLocks noChangeArrowheads="1"/>
          </p:cNvSpPr>
          <p:nvPr/>
        </p:nvSpPr>
        <p:spPr bwMode="auto">
          <a:xfrm>
            <a:off x="6781800" y="4525963"/>
            <a:ext cx="762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10</a:t>
            </a:r>
            <a:r>
              <a:rPr lang="en-US" sz="2400"/>
              <a:t> </a:t>
            </a:r>
          </a:p>
        </p:txBody>
      </p:sp>
      <p:sp>
        <p:nvSpPr>
          <p:cNvPr id="15400" name="Text Box 40"/>
          <p:cNvSpPr txBox="1">
            <a:spLocks noChangeArrowheads="1"/>
          </p:cNvSpPr>
          <p:nvPr/>
        </p:nvSpPr>
        <p:spPr bwMode="auto">
          <a:xfrm>
            <a:off x="6781800" y="5410200"/>
            <a:ext cx="76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t>14</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9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9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9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39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9" grpId="0"/>
      <p:bldP spid="15390" grpId="0"/>
      <p:bldP spid="15391" grpId="0"/>
      <p:bldP spid="15392" grpId="0"/>
      <p:bldP spid="15393" grpId="0"/>
      <p:bldP spid="15394" grpId="0"/>
      <p:bldP spid="15395" grpId="0"/>
      <p:bldP spid="15396" grpId="0"/>
      <p:bldP spid="15397" grpId="0"/>
      <p:bldP spid="15398" grpId="0"/>
      <p:bldP spid="15399" grpId="0"/>
      <p:bldP spid="1540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0"/>
            <a:ext cx="7543800" cy="1524000"/>
          </a:xfrm>
        </p:spPr>
        <p:txBody>
          <a:bodyPr/>
          <a:lstStyle/>
          <a:p>
            <a:pPr eaLnBrk="1" hangingPunct="1"/>
            <a:r>
              <a:rPr lang="en-US"/>
              <a:t>Spin quantum number (m</a:t>
            </a:r>
            <a:r>
              <a:rPr lang="en-US" baseline="-25000">
                <a:latin typeface="Lucida Calligraphy" pitchFamily="66" charset="0"/>
              </a:rPr>
              <a:t>s</a:t>
            </a:r>
            <a:r>
              <a:rPr lang="en-US"/>
              <a:t>)</a:t>
            </a:r>
          </a:p>
        </p:txBody>
      </p:sp>
      <p:sp>
        <p:nvSpPr>
          <p:cNvPr id="62467" name="Rectangle 3"/>
          <p:cNvSpPr>
            <a:spLocks noGrp="1" noChangeArrowheads="1"/>
          </p:cNvSpPr>
          <p:nvPr>
            <p:ph type="body" idx="1"/>
          </p:nvPr>
        </p:nvSpPr>
        <p:spPr>
          <a:xfrm>
            <a:off x="457200" y="1719263"/>
            <a:ext cx="8077200" cy="4411662"/>
          </a:xfrm>
        </p:spPr>
        <p:txBody>
          <a:bodyPr/>
          <a:lstStyle/>
          <a:p>
            <a:pPr eaLnBrk="1" hangingPunct="1"/>
            <a:r>
              <a:rPr lang="en-US"/>
              <a:t>Labels the orientation of the electron</a:t>
            </a:r>
          </a:p>
          <a:p>
            <a:pPr eaLnBrk="1" hangingPunct="1"/>
            <a:r>
              <a:rPr lang="en-US"/>
              <a:t>Electrons in an orbital spin in opposite directions; these directions are designated as +1/2 and -1/2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t>Pauli Exclusion Principle</a:t>
            </a:r>
          </a:p>
        </p:txBody>
      </p:sp>
      <p:sp>
        <p:nvSpPr>
          <p:cNvPr id="63491" name="Rectangle 3"/>
          <p:cNvSpPr>
            <a:spLocks noGrp="1" noChangeArrowheads="1"/>
          </p:cNvSpPr>
          <p:nvPr>
            <p:ph type="body" idx="1"/>
          </p:nvPr>
        </p:nvSpPr>
        <p:spPr>
          <a:xfrm>
            <a:off x="685800" y="1719263"/>
            <a:ext cx="7620000" cy="4411662"/>
          </a:xfrm>
        </p:spPr>
        <p:txBody>
          <a:bodyPr/>
          <a:lstStyle/>
          <a:p>
            <a:pPr marL="0" indent="0" eaLnBrk="1" hangingPunct="1">
              <a:buNone/>
            </a:pPr>
            <a:r>
              <a:rPr lang="en-US" dirty="0"/>
              <a:t>States that no 2 electrons have an identical set of four quantum #’s to ensure that no more than 2 electrons can be found within a particular orbital.</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Hund’s Rule</a:t>
            </a:r>
          </a:p>
        </p:txBody>
      </p:sp>
      <p:sp>
        <p:nvSpPr>
          <p:cNvPr id="64515" name="Rectangle 3"/>
          <p:cNvSpPr>
            <a:spLocks noGrp="1" noChangeArrowheads="1"/>
          </p:cNvSpPr>
          <p:nvPr>
            <p:ph type="body" idx="1"/>
          </p:nvPr>
        </p:nvSpPr>
        <p:spPr/>
        <p:txBody>
          <a:bodyPr/>
          <a:lstStyle/>
          <a:p>
            <a:pPr eaLnBrk="1" hangingPunct="1"/>
            <a:r>
              <a:rPr lang="en-US"/>
              <a:t>Orbitals of equal energy are each occupied by one electron before any pairing occurs.</a:t>
            </a:r>
          </a:p>
          <a:p>
            <a:pPr lvl="1" eaLnBrk="1" hangingPunct="1"/>
            <a:r>
              <a:rPr lang="en-US"/>
              <a:t>Repulsion between electrons in a single orbital is minimized</a:t>
            </a:r>
          </a:p>
          <a:p>
            <a:pPr lvl="1" eaLnBrk="1" hangingPunct="1"/>
            <a:endParaRPr lang="en-US"/>
          </a:p>
          <a:p>
            <a:pPr eaLnBrk="1" hangingPunct="1"/>
            <a:r>
              <a:rPr lang="en-US"/>
              <a:t>All electrons in singly occupied orbital must have the same spin.</a:t>
            </a:r>
          </a:p>
          <a:p>
            <a:pPr eaLnBrk="1" hangingPunct="1"/>
            <a:r>
              <a:rPr lang="en-US"/>
              <a:t>When 2 electrons occupy an orbital they have opposite spins.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dirty="0" err="1"/>
              <a:t>Aufbau</a:t>
            </a:r>
            <a:r>
              <a:rPr lang="en-US" dirty="0"/>
              <a:t> Principle</a:t>
            </a:r>
          </a:p>
        </p:txBody>
      </p:sp>
      <p:sp>
        <p:nvSpPr>
          <p:cNvPr id="64515" name="Rectangle 3"/>
          <p:cNvSpPr>
            <a:spLocks noGrp="1" noChangeArrowheads="1"/>
          </p:cNvSpPr>
          <p:nvPr>
            <p:ph type="body" idx="1"/>
          </p:nvPr>
        </p:nvSpPr>
        <p:spPr>
          <a:xfrm>
            <a:off x="457200" y="1719263"/>
            <a:ext cx="8229600" cy="1176337"/>
          </a:xfrm>
        </p:spPr>
        <p:txBody>
          <a:bodyPr/>
          <a:lstStyle/>
          <a:p>
            <a:pPr eaLnBrk="1" hangingPunct="1"/>
            <a:r>
              <a:rPr lang="en-US" dirty="0"/>
              <a:t>orbitals of lowest energy are filled first (building-up principle).</a:t>
            </a:r>
          </a:p>
        </p:txBody>
      </p:sp>
      <p:pic>
        <p:nvPicPr>
          <p:cNvPr id="2119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71800"/>
            <a:ext cx="693213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6235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7543800" cy="731838"/>
          </a:xfrm>
        </p:spPr>
        <p:txBody>
          <a:bodyPr/>
          <a:lstStyle/>
          <a:p>
            <a:pPr eaLnBrk="1" hangingPunct="1"/>
            <a:r>
              <a:rPr lang="en-US"/>
              <a:t>Orbital Diagrams</a:t>
            </a:r>
          </a:p>
        </p:txBody>
      </p:sp>
      <p:sp>
        <p:nvSpPr>
          <p:cNvPr id="65539" name="Rectangle 3"/>
          <p:cNvSpPr>
            <a:spLocks noGrp="1" noChangeArrowheads="1"/>
          </p:cNvSpPr>
          <p:nvPr>
            <p:ph type="body" idx="1"/>
          </p:nvPr>
        </p:nvSpPr>
        <p:spPr>
          <a:xfrm>
            <a:off x="457200" y="1143000"/>
            <a:ext cx="8229600" cy="1295400"/>
          </a:xfrm>
        </p:spPr>
        <p:txBody>
          <a:bodyPr/>
          <a:lstStyle/>
          <a:p>
            <a:pPr eaLnBrk="1" hangingPunct="1"/>
            <a:r>
              <a:rPr lang="en-US"/>
              <a:t>Each orbital is represented by a box.</a:t>
            </a:r>
          </a:p>
          <a:p>
            <a:pPr eaLnBrk="1" hangingPunct="1"/>
            <a:r>
              <a:rPr lang="en-US"/>
              <a:t>Each electron is represented by an arrow.</a:t>
            </a:r>
          </a:p>
        </p:txBody>
      </p:sp>
      <p:pic>
        <p:nvPicPr>
          <p:cNvPr id="65540" name="Picture 4" descr="level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86000"/>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81000" y="304800"/>
            <a:ext cx="7543800" cy="838200"/>
          </a:xfrm>
        </p:spPr>
        <p:txBody>
          <a:bodyPr/>
          <a:lstStyle/>
          <a:p>
            <a:pPr eaLnBrk="1" hangingPunct="1"/>
            <a:r>
              <a:rPr lang="en-US"/>
              <a:t>Orbital Diagrams</a:t>
            </a:r>
          </a:p>
        </p:txBody>
      </p:sp>
      <p:sp>
        <p:nvSpPr>
          <p:cNvPr id="66563" name="Rectangle 3"/>
          <p:cNvSpPr>
            <a:spLocks noGrp="1" noChangeArrowheads="1"/>
          </p:cNvSpPr>
          <p:nvPr>
            <p:ph type="body" idx="1"/>
          </p:nvPr>
        </p:nvSpPr>
        <p:spPr>
          <a:xfrm>
            <a:off x="457200" y="1719263"/>
            <a:ext cx="2362200" cy="4411662"/>
          </a:xfrm>
        </p:spPr>
        <p:txBody>
          <a:bodyPr/>
          <a:lstStyle/>
          <a:p>
            <a:pPr eaLnBrk="1" hangingPunct="1"/>
            <a:r>
              <a:rPr lang="en-US"/>
              <a:t>hydrogen</a:t>
            </a:r>
          </a:p>
          <a:p>
            <a:pPr eaLnBrk="1" hangingPunct="1"/>
            <a:endParaRPr lang="en-US"/>
          </a:p>
          <a:p>
            <a:pPr eaLnBrk="1" hangingPunct="1"/>
            <a:endParaRPr lang="en-US"/>
          </a:p>
          <a:p>
            <a:pPr eaLnBrk="1" hangingPunct="1"/>
            <a:r>
              <a:rPr lang="en-US"/>
              <a:t>helium</a:t>
            </a:r>
          </a:p>
          <a:p>
            <a:pPr eaLnBrk="1" hangingPunct="1"/>
            <a:endParaRPr lang="en-US"/>
          </a:p>
          <a:p>
            <a:pPr eaLnBrk="1" hangingPunct="1"/>
            <a:endParaRPr lang="en-US"/>
          </a:p>
          <a:p>
            <a:pPr eaLnBrk="1" hangingPunct="1"/>
            <a:r>
              <a:rPr lang="en-US"/>
              <a:t>carbon</a:t>
            </a:r>
          </a:p>
        </p:txBody>
      </p:sp>
      <p:sp>
        <p:nvSpPr>
          <p:cNvPr id="21510" name="Rectangle 6"/>
          <p:cNvSpPr>
            <a:spLocks noChangeArrowheads="1"/>
          </p:cNvSpPr>
          <p:nvPr/>
        </p:nvSpPr>
        <p:spPr bwMode="auto">
          <a:xfrm>
            <a:off x="2895600" y="1524000"/>
            <a:ext cx="685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1" name="Text Box 7"/>
          <p:cNvSpPr txBox="1">
            <a:spLocks noChangeArrowheads="1"/>
          </p:cNvSpPr>
          <p:nvPr/>
        </p:nvSpPr>
        <p:spPr bwMode="auto">
          <a:xfrm>
            <a:off x="2971800" y="2362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1s</a:t>
            </a:r>
          </a:p>
        </p:txBody>
      </p:sp>
      <p:sp>
        <p:nvSpPr>
          <p:cNvPr id="21512" name="Line 8"/>
          <p:cNvSpPr>
            <a:spLocks noChangeShapeType="1"/>
          </p:cNvSpPr>
          <p:nvPr/>
        </p:nvSpPr>
        <p:spPr bwMode="auto">
          <a:xfrm flipV="1">
            <a:off x="3124200" y="16764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Rectangle 9"/>
          <p:cNvSpPr>
            <a:spLocks noChangeArrowheads="1"/>
          </p:cNvSpPr>
          <p:nvPr/>
        </p:nvSpPr>
        <p:spPr bwMode="auto">
          <a:xfrm>
            <a:off x="2895600" y="3200400"/>
            <a:ext cx="685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4" name="Text Box 10"/>
          <p:cNvSpPr txBox="1">
            <a:spLocks noChangeArrowheads="1"/>
          </p:cNvSpPr>
          <p:nvPr/>
        </p:nvSpPr>
        <p:spPr bwMode="auto">
          <a:xfrm>
            <a:off x="2971800" y="40386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1s</a:t>
            </a:r>
          </a:p>
        </p:txBody>
      </p:sp>
      <p:sp>
        <p:nvSpPr>
          <p:cNvPr id="21515" name="Line 11"/>
          <p:cNvSpPr>
            <a:spLocks noChangeShapeType="1"/>
          </p:cNvSpPr>
          <p:nvPr/>
        </p:nvSpPr>
        <p:spPr bwMode="auto">
          <a:xfrm flipV="1">
            <a:off x="3124200" y="33528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Rectangle 12"/>
          <p:cNvSpPr>
            <a:spLocks noChangeArrowheads="1"/>
          </p:cNvSpPr>
          <p:nvPr/>
        </p:nvSpPr>
        <p:spPr bwMode="auto">
          <a:xfrm>
            <a:off x="2895600" y="5029200"/>
            <a:ext cx="685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7" name="Text Box 13"/>
          <p:cNvSpPr txBox="1">
            <a:spLocks noChangeArrowheads="1"/>
          </p:cNvSpPr>
          <p:nvPr/>
        </p:nvSpPr>
        <p:spPr bwMode="auto">
          <a:xfrm>
            <a:off x="2971800" y="5867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1s</a:t>
            </a:r>
          </a:p>
        </p:txBody>
      </p:sp>
      <p:sp>
        <p:nvSpPr>
          <p:cNvPr id="21518" name="Line 14"/>
          <p:cNvSpPr>
            <a:spLocks noChangeShapeType="1"/>
          </p:cNvSpPr>
          <p:nvPr/>
        </p:nvSpPr>
        <p:spPr bwMode="auto">
          <a:xfrm flipV="1">
            <a:off x="3124200" y="51816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9" name="Rectangle 15"/>
          <p:cNvSpPr>
            <a:spLocks noChangeArrowheads="1"/>
          </p:cNvSpPr>
          <p:nvPr/>
        </p:nvSpPr>
        <p:spPr bwMode="auto">
          <a:xfrm>
            <a:off x="4114800" y="5029200"/>
            <a:ext cx="685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0" name="Text Box 16"/>
          <p:cNvSpPr txBox="1">
            <a:spLocks noChangeArrowheads="1"/>
          </p:cNvSpPr>
          <p:nvPr/>
        </p:nvSpPr>
        <p:spPr bwMode="auto">
          <a:xfrm>
            <a:off x="4191000" y="5867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2s</a:t>
            </a:r>
          </a:p>
        </p:txBody>
      </p:sp>
      <p:sp>
        <p:nvSpPr>
          <p:cNvPr id="21521" name="Line 17"/>
          <p:cNvSpPr>
            <a:spLocks noChangeShapeType="1"/>
          </p:cNvSpPr>
          <p:nvPr/>
        </p:nvSpPr>
        <p:spPr bwMode="auto">
          <a:xfrm flipV="1">
            <a:off x="4343400" y="51816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2" name="Rectangle 18"/>
          <p:cNvSpPr>
            <a:spLocks noChangeArrowheads="1"/>
          </p:cNvSpPr>
          <p:nvPr/>
        </p:nvSpPr>
        <p:spPr bwMode="auto">
          <a:xfrm>
            <a:off x="5334000" y="5029200"/>
            <a:ext cx="685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4" name="Line 20"/>
          <p:cNvSpPr>
            <a:spLocks noChangeShapeType="1"/>
          </p:cNvSpPr>
          <p:nvPr/>
        </p:nvSpPr>
        <p:spPr bwMode="auto">
          <a:xfrm flipV="1">
            <a:off x="5562600" y="51816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5" name="Rectangle 21"/>
          <p:cNvSpPr>
            <a:spLocks noChangeArrowheads="1"/>
          </p:cNvSpPr>
          <p:nvPr/>
        </p:nvSpPr>
        <p:spPr bwMode="auto">
          <a:xfrm>
            <a:off x="6019800" y="5029200"/>
            <a:ext cx="685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26" name="Text Box 22"/>
          <p:cNvSpPr txBox="1">
            <a:spLocks noChangeArrowheads="1"/>
          </p:cNvSpPr>
          <p:nvPr/>
        </p:nvSpPr>
        <p:spPr bwMode="auto">
          <a:xfrm>
            <a:off x="6096000" y="58674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t>2p</a:t>
            </a:r>
          </a:p>
        </p:txBody>
      </p:sp>
      <p:sp>
        <p:nvSpPr>
          <p:cNvPr id="21527" name="Line 23"/>
          <p:cNvSpPr>
            <a:spLocks noChangeShapeType="1"/>
          </p:cNvSpPr>
          <p:nvPr/>
        </p:nvSpPr>
        <p:spPr bwMode="auto">
          <a:xfrm flipV="1">
            <a:off x="6248400" y="51816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8" name="Rectangle 24"/>
          <p:cNvSpPr>
            <a:spLocks noChangeArrowheads="1"/>
          </p:cNvSpPr>
          <p:nvPr/>
        </p:nvSpPr>
        <p:spPr bwMode="auto">
          <a:xfrm>
            <a:off x="6705600" y="5029200"/>
            <a:ext cx="685800" cy="8382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1" name="Line 27"/>
          <p:cNvSpPr>
            <a:spLocks noChangeShapeType="1"/>
          </p:cNvSpPr>
          <p:nvPr/>
        </p:nvSpPr>
        <p:spPr bwMode="auto">
          <a:xfrm>
            <a:off x="3352800" y="33528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Line 28"/>
          <p:cNvSpPr>
            <a:spLocks noChangeShapeType="1"/>
          </p:cNvSpPr>
          <p:nvPr/>
        </p:nvSpPr>
        <p:spPr bwMode="auto">
          <a:xfrm>
            <a:off x="3352800" y="51816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3" name="Line 29"/>
          <p:cNvSpPr>
            <a:spLocks noChangeShapeType="1"/>
          </p:cNvSpPr>
          <p:nvPr/>
        </p:nvSpPr>
        <p:spPr bwMode="auto">
          <a:xfrm>
            <a:off x="4572000" y="5181600"/>
            <a:ext cx="0" cy="533400"/>
          </a:xfrm>
          <a:prstGeom prst="line">
            <a:avLst/>
          </a:prstGeom>
          <a:noFill/>
          <a:ln w="2540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12"/>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15"/>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3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5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5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526"/>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518"/>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53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52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53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camera.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524"/>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527"/>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0" grpId="0" animBg="1"/>
      <p:bldP spid="21511" grpId="0"/>
      <p:bldP spid="21512" grpId="0" animBg="1"/>
      <p:bldP spid="21513" grpId="0" animBg="1"/>
      <p:bldP spid="21514" grpId="0"/>
      <p:bldP spid="21515" grpId="0" animBg="1"/>
      <p:bldP spid="21516" grpId="0" animBg="1"/>
      <p:bldP spid="21517" grpId="0"/>
      <p:bldP spid="21518" grpId="0" animBg="1"/>
      <p:bldP spid="21519" grpId="0" animBg="1"/>
      <p:bldP spid="21520" grpId="0"/>
      <p:bldP spid="21521" grpId="0" animBg="1"/>
      <p:bldP spid="21522" grpId="0" animBg="1"/>
      <p:bldP spid="21524" grpId="0" animBg="1"/>
      <p:bldP spid="21525" grpId="0" animBg="1"/>
      <p:bldP spid="21526" grpId="0"/>
      <p:bldP spid="21527" grpId="0" animBg="1"/>
      <p:bldP spid="21528" grpId="0" animBg="1"/>
      <p:bldP spid="21531" grpId="0" animBg="1"/>
      <p:bldP spid="21532" grpId="0" animBg="1"/>
      <p:bldP spid="21533"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Complete electron configurations</a:t>
            </a:r>
          </a:p>
        </p:txBody>
      </p:sp>
      <p:sp>
        <p:nvSpPr>
          <p:cNvPr id="67587" name="Rectangle 3"/>
          <p:cNvSpPr>
            <a:spLocks noGrp="1" noChangeArrowheads="1"/>
          </p:cNvSpPr>
          <p:nvPr>
            <p:ph type="body" idx="1"/>
          </p:nvPr>
        </p:nvSpPr>
        <p:spPr>
          <a:xfrm>
            <a:off x="457200" y="1719263"/>
            <a:ext cx="2362200" cy="4910137"/>
          </a:xfrm>
        </p:spPr>
        <p:txBody>
          <a:bodyPr/>
          <a:lstStyle/>
          <a:p>
            <a:pPr eaLnBrk="1" hangingPunct="1">
              <a:lnSpc>
                <a:spcPct val="90000"/>
              </a:lnSpc>
            </a:pPr>
            <a:r>
              <a:rPr lang="en-US"/>
              <a:t>helium</a:t>
            </a:r>
          </a:p>
          <a:p>
            <a:pPr eaLnBrk="1" hangingPunct="1">
              <a:lnSpc>
                <a:spcPct val="90000"/>
              </a:lnSpc>
            </a:pPr>
            <a:endParaRPr lang="en-US"/>
          </a:p>
          <a:p>
            <a:pPr eaLnBrk="1" hangingPunct="1">
              <a:lnSpc>
                <a:spcPct val="90000"/>
              </a:lnSpc>
            </a:pPr>
            <a:r>
              <a:rPr lang="en-US"/>
              <a:t>boron</a:t>
            </a:r>
          </a:p>
          <a:p>
            <a:pPr eaLnBrk="1" hangingPunct="1">
              <a:lnSpc>
                <a:spcPct val="90000"/>
              </a:lnSpc>
            </a:pPr>
            <a:endParaRPr lang="en-US"/>
          </a:p>
          <a:p>
            <a:pPr eaLnBrk="1" hangingPunct="1">
              <a:lnSpc>
                <a:spcPct val="90000"/>
              </a:lnSpc>
            </a:pPr>
            <a:r>
              <a:rPr lang="en-US"/>
              <a:t>neon</a:t>
            </a:r>
          </a:p>
          <a:p>
            <a:pPr eaLnBrk="1" hangingPunct="1">
              <a:lnSpc>
                <a:spcPct val="90000"/>
              </a:lnSpc>
            </a:pPr>
            <a:endParaRPr lang="en-US"/>
          </a:p>
          <a:p>
            <a:pPr eaLnBrk="1" hangingPunct="1">
              <a:lnSpc>
                <a:spcPct val="90000"/>
              </a:lnSpc>
            </a:pPr>
            <a:r>
              <a:rPr lang="en-US"/>
              <a:t>aluminum</a:t>
            </a:r>
          </a:p>
          <a:p>
            <a:pPr eaLnBrk="1" hangingPunct="1">
              <a:lnSpc>
                <a:spcPct val="90000"/>
              </a:lnSpc>
            </a:pPr>
            <a:endParaRPr lang="en-US"/>
          </a:p>
          <a:p>
            <a:pPr eaLnBrk="1" hangingPunct="1">
              <a:lnSpc>
                <a:spcPct val="90000"/>
              </a:lnSpc>
            </a:pPr>
            <a:r>
              <a:rPr lang="en-US"/>
              <a:t>uranium</a:t>
            </a:r>
          </a:p>
        </p:txBody>
      </p:sp>
      <p:sp>
        <p:nvSpPr>
          <p:cNvPr id="22532" name="Text Box 4"/>
          <p:cNvSpPr txBox="1">
            <a:spLocks noChangeArrowheads="1"/>
          </p:cNvSpPr>
          <p:nvPr/>
        </p:nvSpPr>
        <p:spPr bwMode="auto">
          <a:xfrm>
            <a:off x="2743200" y="5715000"/>
            <a:ext cx="6400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t>1s</a:t>
            </a:r>
            <a:r>
              <a:rPr lang="en-US" sz="3000" baseline="30000"/>
              <a:t>2</a:t>
            </a:r>
            <a:r>
              <a:rPr lang="en-US" sz="3000"/>
              <a:t>2s</a:t>
            </a:r>
            <a:r>
              <a:rPr lang="en-US" sz="3000" baseline="30000"/>
              <a:t>2</a:t>
            </a:r>
            <a:r>
              <a:rPr lang="en-US" sz="3000"/>
              <a:t>2p</a:t>
            </a:r>
            <a:r>
              <a:rPr lang="en-US" sz="3000" baseline="30000"/>
              <a:t>6</a:t>
            </a:r>
            <a:r>
              <a:rPr lang="en-US" sz="3000"/>
              <a:t>3s</a:t>
            </a:r>
            <a:r>
              <a:rPr lang="en-US" sz="3000" baseline="30000"/>
              <a:t>2</a:t>
            </a:r>
            <a:r>
              <a:rPr lang="en-US" sz="3000"/>
              <a:t>3p</a:t>
            </a:r>
            <a:r>
              <a:rPr lang="en-US" sz="3000" baseline="30000"/>
              <a:t>6</a:t>
            </a:r>
            <a:r>
              <a:rPr lang="en-US" sz="3000"/>
              <a:t>4s</a:t>
            </a:r>
            <a:r>
              <a:rPr lang="en-US" sz="3000" baseline="30000"/>
              <a:t>2</a:t>
            </a:r>
            <a:r>
              <a:rPr lang="en-US" sz="3000"/>
              <a:t>3d</a:t>
            </a:r>
            <a:r>
              <a:rPr lang="en-US" sz="3000" baseline="30000"/>
              <a:t>10</a:t>
            </a:r>
            <a:r>
              <a:rPr lang="en-US" sz="3000"/>
              <a:t>4p</a:t>
            </a:r>
            <a:r>
              <a:rPr lang="en-US" sz="3000" baseline="30000"/>
              <a:t>6</a:t>
            </a:r>
            <a:r>
              <a:rPr lang="en-US" sz="3000"/>
              <a:t>5s</a:t>
            </a:r>
            <a:r>
              <a:rPr lang="en-US" sz="3000" baseline="30000"/>
              <a:t>2</a:t>
            </a:r>
            <a:r>
              <a:rPr lang="en-US" sz="3000"/>
              <a:t>4d</a:t>
            </a:r>
            <a:r>
              <a:rPr lang="en-US" sz="3000" baseline="30000"/>
              <a:t>10</a:t>
            </a:r>
            <a:r>
              <a:rPr lang="en-US" sz="3000"/>
              <a:t>-   5p</a:t>
            </a:r>
            <a:r>
              <a:rPr lang="en-US" sz="3000" baseline="30000"/>
              <a:t>6</a:t>
            </a:r>
            <a:r>
              <a:rPr lang="en-US" sz="3000"/>
              <a:t>6s</a:t>
            </a:r>
            <a:r>
              <a:rPr lang="en-US" sz="3000" baseline="30000"/>
              <a:t>2</a:t>
            </a:r>
            <a:r>
              <a:rPr lang="en-US" sz="3000"/>
              <a:t>4f</a:t>
            </a:r>
            <a:r>
              <a:rPr lang="en-US" sz="3000" baseline="30000"/>
              <a:t>14</a:t>
            </a:r>
            <a:r>
              <a:rPr lang="en-US" sz="3000"/>
              <a:t>5d</a:t>
            </a:r>
            <a:r>
              <a:rPr lang="en-US" sz="3000" baseline="30000"/>
              <a:t>10</a:t>
            </a:r>
            <a:r>
              <a:rPr lang="en-US" sz="3000"/>
              <a:t>6p</a:t>
            </a:r>
            <a:r>
              <a:rPr lang="en-US" sz="3000" baseline="30000"/>
              <a:t>6</a:t>
            </a:r>
            <a:r>
              <a:rPr lang="en-US" sz="3000"/>
              <a:t>7s</a:t>
            </a:r>
            <a:r>
              <a:rPr lang="en-US" sz="3000" baseline="30000"/>
              <a:t>2</a:t>
            </a:r>
            <a:r>
              <a:rPr lang="en-US" sz="3000"/>
              <a:t>5f</a:t>
            </a:r>
            <a:r>
              <a:rPr lang="en-US" sz="3000" baseline="30000"/>
              <a:t>4</a:t>
            </a:r>
          </a:p>
        </p:txBody>
      </p:sp>
      <p:sp>
        <p:nvSpPr>
          <p:cNvPr id="22533" name="Text Box 5"/>
          <p:cNvSpPr txBox="1">
            <a:spLocks noChangeArrowheads="1"/>
          </p:cNvSpPr>
          <p:nvPr/>
        </p:nvSpPr>
        <p:spPr bwMode="auto">
          <a:xfrm>
            <a:off x="2743200" y="4708525"/>
            <a:ext cx="3200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t>1s</a:t>
            </a:r>
            <a:r>
              <a:rPr lang="en-US" sz="3000" baseline="30000"/>
              <a:t>2</a:t>
            </a:r>
            <a:r>
              <a:rPr lang="en-US" sz="3000"/>
              <a:t>2s</a:t>
            </a:r>
            <a:r>
              <a:rPr lang="en-US" sz="3000" baseline="30000"/>
              <a:t>2</a:t>
            </a:r>
            <a:r>
              <a:rPr lang="en-US" sz="3000"/>
              <a:t>2p</a:t>
            </a:r>
            <a:r>
              <a:rPr lang="en-US" sz="3000" baseline="30000"/>
              <a:t>6</a:t>
            </a:r>
            <a:r>
              <a:rPr lang="en-US" sz="3000"/>
              <a:t>3s</a:t>
            </a:r>
            <a:r>
              <a:rPr lang="en-US" sz="3000" baseline="30000"/>
              <a:t>2</a:t>
            </a:r>
            <a:r>
              <a:rPr lang="en-US" sz="3000"/>
              <a:t>3p</a:t>
            </a:r>
            <a:r>
              <a:rPr lang="en-US" sz="3000" baseline="30000"/>
              <a:t>1</a:t>
            </a:r>
          </a:p>
        </p:txBody>
      </p:sp>
      <p:sp>
        <p:nvSpPr>
          <p:cNvPr id="22534" name="Text Box 6"/>
          <p:cNvSpPr txBox="1">
            <a:spLocks noChangeArrowheads="1"/>
          </p:cNvSpPr>
          <p:nvPr/>
        </p:nvSpPr>
        <p:spPr bwMode="auto">
          <a:xfrm>
            <a:off x="2743200" y="3717925"/>
            <a:ext cx="3200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t>1s</a:t>
            </a:r>
            <a:r>
              <a:rPr lang="en-US" sz="3000" baseline="30000"/>
              <a:t>2</a:t>
            </a:r>
            <a:r>
              <a:rPr lang="en-US" sz="3000"/>
              <a:t>2s</a:t>
            </a:r>
            <a:r>
              <a:rPr lang="en-US" sz="3000" baseline="30000"/>
              <a:t>2</a:t>
            </a:r>
            <a:r>
              <a:rPr lang="en-US" sz="3000"/>
              <a:t>2p</a:t>
            </a:r>
            <a:r>
              <a:rPr lang="en-US" sz="3000" baseline="30000"/>
              <a:t>6</a:t>
            </a:r>
          </a:p>
        </p:txBody>
      </p:sp>
      <p:sp>
        <p:nvSpPr>
          <p:cNvPr id="22535" name="Text Box 7"/>
          <p:cNvSpPr txBox="1">
            <a:spLocks noChangeArrowheads="1"/>
          </p:cNvSpPr>
          <p:nvPr/>
        </p:nvSpPr>
        <p:spPr bwMode="auto">
          <a:xfrm>
            <a:off x="2743200" y="2667000"/>
            <a:ext cx="3200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t>1s</a:t>
            </a:r>
            <a:r>
              <a:rPr lang="en-US" sz="3000" baseline="30000"/>
              <a:t>2</a:t>
            </a:r>
            <a:r>
              <a:rPr lang="en-US" sz="3000"/>
              <a:t>2s</a:t>
            </a:r>
            <a:r>
              <a:rPr lang="en-US" sz="3000" baseline="30000"/>
              <a:t>2</a:t>
            </a:r>
            <a:r>
              <a:rPr lang="en-US" sz="3000"/>
              <a:t>2p</a:t>
            </a:r>
            <a:r>
              <a:rPr lang="en-US" sz="3000" baseline="30000"/>
              <a:t>1</a:t>
            </a:r>
          </a:p>
        </p:txBody>
      </p:sp>
      <p:sp>
        <p:nvSpPr>
          <p:cNvPr id="22536" name="Text Box 8"/>
          <p:cNvSpPr txBox="1">
            <a:spLocks noChangeArrowheads="1"/>
          </p:cNvSpPr>
          <p:nvPr/>
        </p:nvSpPr>
        <p:spPr bwMode="auto">
          <a:xfrm>
            <a:off x="2743200" y="1676400"/>
            <a:ext cx="1066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t>1s</a:t>
            </a:r>
            <a:r>
              <a:rPr lang="en-US" sz="3000" baseline="3000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P spid="22534" grpId="0"/>
      <p:bldP spid="2253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52400"/>
            <a:ext cx="7543800" cy="655638"/>
          </a:xfrm>
        </p:spPr>
        <p:txBody>
          <a:bodyPr/>
          <a:lstStyle/>
          <a:p>
            <a:pPr eaLnBrk="1" hangingPunct="1"/>
            <a:r>
              <a:rPr lang="en-US" sz="3200" dirty="0"/>
              <a:t>Abbreviated electron arrangements</a:t>
            </a:r>
          </a:p>
        </p:txBody>
      </p:sp>
      <p:sp>
        <p:nvSpPr>
          <p:cNvPr id="68611" name="Rectangle 3"/>
          <p:cNvSpPr>
            <a:spLocks noGrp="1" noChangeArrowheads="1"/>
          </p:cNvSpPr>
          <p:nvPr>
            <p:ph type="body" sz="half" idx="1"/>
          </p:nvPr>
        </p:nvSpPr>
        <p:spPr>
          <a:xfrm>
            <a:off x="228600" y="1074738"/>
            <a:ext cx="2514600" cy="5478462"/>
          </a:xfrm>
        </p:spPr>
        <p:txBody>
          <a:bodyPr/>
          <a:lstStyle/>
          <a:p>
            <a:pPr eaLnBrk="1" hangingPunct="1"/>
            <a:r>
              <a:rPr lang="en-US" sz="3000"/>
              <a:t>helium</a:t>
            </a:r>
          </a:p>
          <a:p>
            <a:pPr eaLnBrk="1" hangingPunct="1"/>
            <a:endParaRPr lang="en-US" sz="3000"/>
          </a:p>
          <a:p>
            <a:pPr eaLnBrk="1" hangingPunct="1"/>
            <a:r>
              <a:rPr lang="en-US" sz="3000"/>
              <a:t>boron</a:t>
            </a:r>
          </a:p>
          <a:p>
            <a:pPr eaLnBrk="1" hangingPunct="1"/>
            <a:endParaRPr lang="en-US" sz="3000"/>
          </a:p>
          <a:p>
            <a:pPr eaLnBrk="1" hangingPunct="1"/>
            <a:r>
              <a:rPr lang="en-US" sz="3000"/>
              <a:t>aluminum</a:t>
            </a:r>
          </a:p>
          <a:p>
            <a:pPr eaLnBrk="1" hangingPunct="1"/>
            <a:endParaRPr lang="en-US" sz="3000"/>
          </a:p>
          <a:p>
            <a:pPr eaLnBrk="1" hangingPunct="1"/>
            <a:r>
              <a:rPr lang="en-US" sz="3000"/>
              <a:t>cobalt</a:t>
            </a:r>
          </a:p>
          <a:p>
            <a:pPr eaLnBrk="1" hangingPunct="1"/>
            <a:endParaRPr lang="en-US" sz="3000"/>
          </a:p>
          <a:p>
            <a:pPr eaLnBrk="1" hangingPunct="1"/>
            <a:r>
              <a:rPr lang="en-US" sz="3000"/>
              <a:t>uranium</a:t>
            </a:r>
          </a:p>
        </p:txBody>
      </p:sp>
      <p:sp>
        <p:nvSpPr>
          <p:cNvPr id="23557" name="Text Box 5"/>
          <p:cNvSpPr txBox="1">
            <a:spLocks noChangeArrowheads="1"/>
          </p:cNvSpPr>
          <p:nvPr/>
        </p:nvSpPr>
        <p:spPr bwMode="auto">
          <a:xfrm>
            <a:off x="2514600" y="990600"/>
            <a:ext cx="1066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solidFill>
                  <a:schemeClr val="tx2"/>
                </a:solidFill>
              </a:rPr>
              <a:t>1s</a:t>
            </a:r>
            <a:r>
              <a:rPr lang="en-US" sz="3000" baseline="30000">
                <a:solidFill>
                  <a:schemeClr val="tx2"/>
                </a:solidFill>
              </a:rPr>
              <a:t>2</a:t>
            </a:r>
          </a:p>
        </p:txBody>
      </p:sp>
      <p:sp>
        <p:nvSpPr>
          <p:cNvPr id="23558" name="Text Box 6"/>
          <p:cNvSpPr txBox="1">
            <a:spLocks noChangeArrowheads="1"/>
          </p:cNvSpPr>
          <p:nvPr/>
        </p:nvSpPr>
        <p:spPr bwMode="auto">
          <a:xfrm>
            <a:off x="2514600" y="1965325"/>
            <a:ext cx="2133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solidFill>
                  <a:schemeClr val="tx2"/>
                </a:solidFill>
              </a:rPr>
              <a:t>[He]2s</a:t>
            </a:r>
            <a:r>
              <a:rPr lang="en-US" sz="3000" baseline="30000">
                <a:solidFill>
                  <a:schemeClr val="tx2"/>
                </a:solidFill>
              </a:rPr>
              <a:t>2</a:t>
            </a:r>
            <a:r>
              <a:rPr lang="en-US" sz="3000">
                <a:solidFill>
                  <a:schemeClr val="tx2"/>
                </a:solidFill>
              </a:rPr>
              <a:t>2p</a:t>
            </a:r>
            <a:r>
              <a:rPr lang="en-US" sz="3000" baseline="30000">
                <a:solidFill>
                  <a:schemeClr val="tx2"/>
                </a:solidFill>
              </a:rPr>
              <a:t>1</a:t>
            </a:r>
          </a:p>
        </p:txBody>
      </p:sp>
      <p:sp>
        <p:nvSpPr>
          <p:cNvPr id="23559" name="Text Box 7"/>
          <p:cNvSpPr txBox="1">
            <a:spLocks noChangeArrowheads="1"/>
          </p:cNvSpPr>
          <p:nvPr/>
        </p:nvSpPr>
        <p:spPr bwMode="auto">
          <a:xfrm>
            <a:off x="2514600" y="3260725"/>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solidFill>
                  <a:schemeClr val="tx2"/>
                </a:solidFill>
              </a:rPr>
              <a:t>[Ne]3s</a:t>
            </a:r>
            <a:r>
              <a:rPr lang="en-US" sz="3000" baseline="30000">
                <a:solidFill>
                  <a:schemeClr val="tx2"/>
                </a:solidFill>
              </a:rPr>
              <a:t>2</a:t>
            </a:r>
            <a:r>
              <a:rPr lang="en-US" sz="3000">
                <a:solidFill>
                  <a:schemeClr val="tx2"/>
                </a:solidFill>
              </a:rPr>
              <a:t>3p</a:t>
            </a:r>
            <a:r>
              <a:rPr lang="en-US" sz="3000" baseline="30000">
                <a:solidFill>
                  <a:schemeClr val="tx2"/>
                </a:solidFill>
              </a:rPr>
              <a:t>1</a:t>
            </a:r>
          </a:p>
        </p:txBody>
      </p:sp>
      <p:sp>
        <p:nvSpPr>
          <p:cNvPr id="23560" name="Text Box 8"/>
          <p:cNvSpPr txBox="1">
            <a:spLocks noChangeArrowheads="1"/>
          </p:cNvSpPr>
          <p:nvPr/>
        </p:nvSpPr>
        <p:spPr bwMode="auto">
          <a:xfrm>
            <a:off x="2514600" y="4327525"/>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solidFill>
                  <a:schemeClr val="tx2"/>
                </a:solidFill>
              </a:rPr>
              <a:t>[Ar]4s</a:t>
            </a:r>
            <a:r>
              <a:rPr lang="en-US" sz="3000" baseline="30000">
                <a:solidFill>
                  <a:schemeClr val="tx2"/>
                </a:solidFill>
              </a:rPr>
              <a:t>2</a:t>
            </a:r>
            <a:r>
              <a:rPr lang="en-US" sz="3000">
                <a:solidFill>
                  <a:schemeClr val="tx2"/>
                </a:solidFill>
              </a:rPr>
              <a:t>3d</a:t>
            </a:r>
            <a:r>
              <a:rPr lang="en-US" sz="3000" baseline="30000">
                <a:solidFill>
                  <a:schemeClr val="tx2"/>
                </a:solidFill>
              </a:rPr>
              <a:t>7</a:t>
            </a:r>
          </a:p>
        </p:txBody>
      </p:sp>
      <p:sp>
        <p:nvSpPr>
          <p:cNvPr id="23561" name="Text Box 9"/>
          <p:cNvSpPr txBox="1">
            <a:spLocks noChangeArrowheads="1"/>
          </p:cNvSpPr>
          <p:nvPr/>
        </p:nvSpPr>
        <p:spPr bwMode="auto">
          <a:xfrm>
            <a:off x="2514600" y="5410200"/>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solidFill>
                  <a:schemeClr val="tx2"/>
                </a:solidFill>
              </a:rPr>
              <a:t>[Rn]7s</a:t>
            </a:r>
            <a:r>
              <a:rPr lang="en-US" sz="3000" baseline="30000">
                <a:solidFill>
                  <a:schemeClr val="tx2"/>
                </a:solidFill>
              </a:rPr>
              <a:t>2</a:t>
            </a:r>
            <a:r>
              <a:rPr lang="en-US" sz="3000">
                <a:solidFill>
                  <a:schemeClr val="tx2"/>
                </a:solidFill>
              </a:rPr>
              <a:t>5f</a:t>
            </a:r>
            <a:r>
              <a:rPr lang="en-US" sz="3000" baseline="30000">
                <a:solidFill>
                  <a:schemeClr val="tx2"/>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P spid="23558" grpId="0"/>
      <p:bldP spid="23559" grpId="0"/>
      <p:bldP spid="23560" grpId="0"/>
      <p:bldP spid="23561"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304800" y="990600"/>
            <a:ext cx="8610600" cy="3276600"/>
          </a:xfrm>
        </p:spPr>
        <p:txBody>
          <a:bodyPr/>
          <a:lstStyle/>
          <a:p>
            <a:pPr eaLnBrk="1" hangingPunct="1"/>
            <a:r>
              <a:rPr lang="en-US" b="1">
                <a:latin typeface="Comic Sans MS" pitchFamily="66" charset="0"/>
              </a:rPr>
              <a:t>Rutherford</a:t>
            </a:r>
            <a:r>
              <a:rPr lang="en-US">
                <a:latin typeface="Comic Sans MS" pitchFamily="66" charset="0"/>
              </a:rPr>
              <a:t> discovered the positively charged nucleus.</a:t>
            </a:r>
          </a:p>
          <a:p>
            <a:pPr eaLnBrk="1" hangingPunct="1"/>
            <a:endParaRPr lang="en-US">
              <a:latin typeface="Comic Sans MS" pitchFamily="66" charset="0"/>
            </a:endParaRPr>
          </a:p>
          <a:p>
            <a:pPr eaLnBrk="1" hangingPunct="1"/>
            <a:endParaRPr lang="en-US">
              <a:latin typeface="Comic Sans MS" pitchFamily="66" charset="0"/>
            </a:endParaRPr>
          </a:p>
          <a:p>
            <a:pPr eaLnBrk="1" hangingPunct="1">
              <a:buFont typeface="Wingdings" pitchFamily="2" charset="2"/>
              <a:buNone/>
            </a:pPr>
            <a:endParaRPr lang="en-US"/>
          </a:p>
          <a:p>
            <a:pPr eaLnBrk="1" hangingPunct="1"/>
            <a:endParaRPr lang="en-US"/>
          </a:p>
        </p:txBody>
      </p:sp>
      <p:sp>
        <p:nvSpPr>
          <p:cNvPr id="10243" name="Rectangle 3"/>
          <p:cNvSpPr>
            <a:spLocks noGrp="1" noChangeArrowheads="1"/>
          </p:cNvSpPr>
          <p:nvPr>
            <p:ph type="title"/>
          </p:nvPr>
        </p:nvSpPr>
        <p:spPr>
          <a:xfrm>
            <a:off x="762000" y="0"/>
            <a:ext cx="7772400" cy="1143000"/>
          </a:xfrm>
        </p:spPr>
        <p:txBody>
          <a:bodyPr/>
          <a:lstStyle/>
          <a:p>
            <a:pPr eaLnBrk="1" hangingPunct="1"/>
            <a:r>
              <a:rPr lang="en-US">
                <a:latin typeface="Pristina" pitchFamily="66" charset="0"/>
              </a:rPr>
              <a:t>Evidence for Subatomic Particles</a:t>
            </a:r>
          </a:p>
        </p:txBody>
      </p:sp>
      <p:sp>
        <p:nvSpPr>
          <p:cNvPr id="70660" name="WordArt 4"/>
          <p:cNvSpPr>
            <a:spLocks noChangeArrowheads="1" noChangeShapeType="1" noTextEdit="1"/>
          </p:cNvSpPr>
          <p:nvPr/>
        </p:nvSpPr>
        <p:spPr bwMode="auto">
          <a:xfrm>
            <a:off x="3124200" y="2057400"/>
            <a:ext cx="41910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Ernest Rutherford</a:t>
            </a:r>
          </a:p>
        </p:txBody>
      </p:sp>
      <p:pic>
        <p:nvPicPr>
          <p:cNvPr id="10245" name="Picture 5" descr="ruther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52387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6"/>
          <p:cNvSpPr txBox="1">
            <a:spLocks noChangeArrowheads="1"/>
          </p:cNvSpPr>
          <p:nvPr/>
        </p:nvSpPr>
        <p:spPr bwMode="auto">
          <a:xfrm>
            <a:off x="5867400" y="3352800"/>
            <a:ext cx="2971800"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500">
                <a:latin typeface="Comic Sans MS" pitchFamily="66" charset="0"/>
              </a:rPr>
              <a:t>Observations:</a:t>
            </a:r>
          </a:p>
          <a:p>
            <a:pPr eaLnBrk="1" hangingPunct="1">
              <a:spcBef>
                <a:spcPct val="50000"/>
              </a:spcBef>
            </a:pPr>
            <a:r>
              <a:rPr lang="en-US" sz="1500">
                <a:latin typeface="Comic Sans MS" pitchFamily="66" charset="0"/>
              </a:rPr>
              <a:t>1) Most of the particles passed directly through - no deflection</a:t>
            </a:r>
            <a:br>
              <a:rPr lang="en-US" sz="1500">
                <a:latin typeface="Comic Sans MS" pitchFamily="66" charset="0"/>
              </a:rPr>
            </a:br>
            <a:br>
              <a:rPr lang="en-US" sz="1500">
                <a:latin typeface="Comic Sans MS" pitchFamily="66" charset="0"/>
              </a:rPr>
            </a:br>
            <a:r>
              <a:rPr lang="en-US" sz="1500">
                <a:latin typeface="Comic Sans MS" pitchFamily="66" charset="0"/>
              </a:rPr>
              <a:t>2) Some of the particles were deflected somewhat from their path.</a:t>
            </a:r>
            <a:br>
              <a:rPr lang="en-US" sz="1500">
                <a:latin typeface="Comic Sans MS" pitchFamily="66" charset="0"/>
              </a:rPr>
            </a:br>
            <a:br>
              <a:rPr lang="en-US" sz="1500">
                <a:latin typeface="Comic Sans MS" pitchFamily="66" charset="0"/>
              </a:rPr>
            </a:br>
            <a:r>
              <a:rPr lang="en-US" sz="1500">
                <a:latin typeface="Comic Sans MS" pitchFamily="66" charset="0"/>
              </a:rPr>
              <a:t>3) Some of the particles bounced back in the same direction from which they approached the gold foil. </a:t>
            </a:r>
          </a:p>
        </p:txBody>
      </p:sp>
      <p:sp>
        <p:nvSpPr>
          <p:cNvPr id="10247" name="Text Box 7"/>
          <p:cNvSpPr txBox="1">
            <a:spLocks noChangeArrowheads="1"/>
          </p:cNvSpPr>
          <p:nvPr/>
        </p:nvSpPr>
        <p:spPr bwMode="auto">
          <a:xfrm>
            <a:off x="1295400" y="2895600"/>
            <a:ext cx="2133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dirty="0">
                <a:latin typeface="Comic Sans MS" pitchFamily="66" charset="0"/>
              </a:rPr>
              <a:t>Ernest Rutherford</a:t>
            </a:r>
          </a:p>
          <a:p>
            <a:pPr algn="ctr" eaLnBrk="1" hangingPunct="1"/>
            <a:r>
              <a:rPr lang="en-US" sz="1600" dirty="0">
                <a:latin typeface="Comic Sans MS" pitchFamily="66" charset="0"/>
              </a:rPr>
              <a:t>(1871 - 1937)</a:t>
            </a:r>
          </a:p>
          <a:p>
            <a:pPr algn="ctr" eaLnBrk="1" hangingPunct="1"/>
            <a:r>
              <a:rPr lang="en-US" sz="1400" dirty="0">
                <a:latin typeface="Comic Sans MS" pitchFamily="66" charset="0"/>
              </a:rPr>
              <a:t>1908 Nobel</a:t>
            </a:r>
            <a:endParaRPr lang="en-US" sz="1400" dirty="0">
              <a:latin typeface="Comic Sans MS" pitchFamily="66" charset="0"/>
              <a:hlinkClick r:id="rId4"/>
            </a:endParaRPr>
          </a:p>
        </p:txBody>
      </p:sp>
      <p:pic>
        <p:nvPicPr>
          <p:cNvPr id="10248" name="Picture 8" descr="Rutherford_Sm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342" y="1905000"/>
            <a:ext cx="8953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par>
                                <p:cTn id="7" presetID="3" presetClass="entr" presetSubtype="0" fill="hold" grpId="0" nodeType="withEffect">
                                  <p:stCondLst>
                                    <p:cond delay="0"/>
                                  </p:stCondLst>
                                  <p:childTnLst>
                                    <p:set>
                                      <p:cBhvr>
                                        <p:cTn id="8" dur="1" fill="hold">
                                          <p:stCondLst>
                                            <p:cond delay="0"/>
                                          </p:stCondLst>
                                        </p:cTn>
                                        <p:tgtEl>
                                          <p:spTgt spid="706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nimBg="1"/>
      <p:bldP spid="10246" grpId="0"/>
      <p:bldP spid="10247"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1"/>
          <p:cNvSpPr>
            <a:spLocks noChangeArrowheads="1"/>
          </p:cNvSpPr>
          <p:nvPr/>
        </p:nvSpPr>
        <p:spPr bwMode="auto">
          <a:xfrm>
            <a:off x="1371600" y="4572000"/>
            <a:ext cx="5638800" cy="12192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35" name="Rectangle 2"/>
          <p:cNvSpPr>
            <a:spLocks noGrp="1" noChangeArrowheads="1"/>
          </p:cNvSpPr>
          <p:nvPr>
            <p:ph type="title"/>
          </p:nvPr>
        </p:nvSpPr>
        <p:spPr/>
        <p:txBody>
          <a:bodyPr/>
          <a:lstStyle/>
          <a:p>
            <a:pPr eaLnBrk="1" hangingPunct="1"/>
            <a:r>
              <a:rPr lang="en-US" dirty="0"/>
              <a:t>IB sometimes uses another form of notation for this…</a:t>
            </a:r>
          </a:p>
        </p:txBody>
      </p:sp>
      <p:sp>
        <p:nvSpPr>
          <p:cNvPr id="69636" name="Rectangle 3"/>
          <p:cNvSpPr>
            <a:spLocks noGrp="1" noChangeArrowheads="1"/>
          </p:cNvSpPr>
          <p:nvPr>
            <p:ph type="body" idx="1"/>
          </p:nvPr>
        </p:nvSpPr>
        <p:spPr>
          <a:xfrm>
            <a:off x="457200" y="1752600"/>
            <a:ext cx="8534400" cy="1100138"/>
          </a:xfrm>
        </p:spPr>
        <p:txBody>
          <a:bodyPr/>
          <a:lstStyle/>
          <a:p>
            <a:pPr eaLnBrk="1" hangingPunct="1">
              <a:buFont typeface="Wingdings" pitchFamily="2" charset="2"/>
              <a:buNone/>
            </a:pPr>
            <a:r>
              <a:rPr lang="en-US" sz="5600" dirty="0"/>
              <a:t>1s</a:t>
            </a:r>
            <a:r>
              <a:rPr lang="en-US" sz="5600" baseline="30000" dirty="0"/>
              <a:t>2</a:t>
            </a:r>
            <a:r>
              <a:rPr lang="en-US" sz="5600" dirty="0"/>
              <a:t>2s</a:t>
            </a:r>
            <a:r>
              <a:rPr lang="en-US" sz="5600" baseline="30000" dirty="0"/>
              <a:t>2</a:t>
            </a:r>
            <a:r>
              <a:rPr lang="en-US" sz="5600" dirty="0"/>
              <a:t>2p</a:t>
            </a:r>
            <a:r>
              <a:rPr lang="en-US" sz="5600" baseline="30000" dirty="0"/>
              <a:t>6</a:t>
            </a:r>
            <a:r>
              <a:rPr lang="en-US" sz="5600" dirty="0"/>
              <a:t>3s</a:t>
            </a:r>
            <a:r>
              <a:rPr lang="en-US" sz="5600" baseline="30000" dirty="0"/>
              <a:t>2</a:t>
            </a:r>
            <a:r>
              <a:rPr lang="en-US" sz="5600" dirty="0"/>
              <a:t>3p</a:t>
            </a:r>
            <a:r>
              <a:rPr lang="en-US" sz="5600" baseline="30000" dirty="0"/>
              <a:t>1</a:t>
            </a:r>
            <a:r>
              <a:rPr lang="en-US" sz="5600" dirty="0"/>
              <a:t> </a:t>
            </a:r>
            <a:r>
              <a:rPr lang="en-US" sz="3200" dirty="0"/>
              <a:t>becomes…</a:t>
            </a:r>
            <a:endParaRPr lang="en-US" sz="3200" baseline="30000" dirty="0"/>
          </a:p>
          <a:p>
            <a:pPr eaLnBrk="1" hangingPunct="1">
              <a:buFont typeface="Wingdings" pitchFamily="2" charset="2"/>
              <a:buNone/>
            </a:pPr>
            <a:r>
              <a:rPr lang="en-US" sz="5600" dirty="0">
                <a:solidFill>
                  <a:schemeClr val="tx2"/>
                </a:solidFill>
              </a:rPr>
              <a:t>2e</a:t>
            </a:r>
            <a:r>
              <a:rPr lang="en-US" sz="5600" baseline="30000" dirty="0">
                <a:solidFill>
                  <a:schemeClr val="tx2"/>
                </a:solidFill>
              </a:rPr>
              <a:t>-</a:t>
            </a:r>
            <a:r>
              <a:rPr lang="en-US" sz="5600" dirty="0">
                <a:solidFill>
                  <a:schemeClr val="tx2"/>
                </a:solidFill>
              </a:rPr>
              <a:t>)  8e</a:t>
            </a:r>
            <a:r>
              <a:rPr lang="en-US" sz="5600" baseline="30000" dirty="0">
                <a:solidFill>
                  <a:schemeClr val="tx2"/>
                </a:solidFill>
              </a:rPr>
              <a:t>-</a:t>
            </a:r>
            <a:r>
              <a:rPr lang="en-US" sz="5600" dirty="0">
                <a:solidFill>
                  <a:schemeClr val="tx2"/>
                </a:solidFill>
              </a:rPr>
              <a:t>  )  3e</a:t>
            </a:r>
            <a:r>
              <a:rPr lang="en-US" sz="5600" baseline="30000" dirty="0">
                <a:solidFill>
                  <a:schemeClr val="tx2"/>
                </a:solidFill>
              </a:rPr>
              <a:t>-</a:t>
            </a:r>
            <a:r>
              <a:rPr lang="en-US" sz="5600" dirty="0"/>
              <a:t>  </a:t>
            </a:r>
          </a:p>
        </p:txBody>
      </p:sp>
      <p:sp>
        <p:nvSpPr>
          <p:cNvPr id="69637" name="Rectangle 4"/>
          <p:cNvSpPr>
            <a:spLocks noChangeArrowheads="1"/>
          </p:cNvSpPr>
          <p:nvPr/>
        </p:nvSpPr>
        <p:spPr bwMode="auto">
          <a:xfrm>
            <a:off x="1524000" y="4691063"/>
            <a:ext cx="6324600" cy="1100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tx2"/>
              </a:buClr>
              <a:buSzPct val="70000"/>
              <a:buFont typeface="Wingdings" pitchFamily="2" charset="2"/>
              <a:buNone/>
            </a:pPr>
            <a:r>
              <a:rPr lang="en-US" sz="5600"/>
              <a:t>2.8.3   or    2,8,3</a:t>
            </a:r>
          </a:p>
        </p:txBody>
      </p:sp>
      <p:sp>
        <p:nvSpPr>
          <p:cNvPr id="69638" name="Text Box 5"/>
          <p:cNvSpPr txBox="1">
            <a:spLocks noChangeArrowheads="1"/>
          </p:cNvSpPr>
          <p:nvPr/>
        </p:nvSpPr>
        <p:spPr bwMode="auto">
          <a:xfrm>
            <a:off x="533400" y="3627438"/>
            <a:ext cx="990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Electrons in 1</a:t>
            </a:r>
            <a:r>
              <a:rPr lang="en-US" sz="1200" baseline="30000"/>
              <a:t>st</a:t>
            </a:r>
            <a:r>
              <a:rPr lang="en-US" sz="1200"/>
              <a:t> energy level (shell)</a:t>
            </a:r>
          </a:p>
        </p:txBody>
      </p:sp>
      <p:sp>
        <p:nvSpPr>
          <p:cNvPr id="69639" name="Text Box 6"/>
          <p:cNvSpPr txBox="1">
            <a:spLocks noChangeArrowheads="1"/>
          </p:cNvSpPr>
          <p:nvPr/>
        </p:nvSpPr>
        <p:spPr bwMode="auto">
          <a:xfrm>
            <a:off x="2133600" y="3657600"/>
            <a:ext cx="990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Electrons in 2</a:t>
            </a:r>
            <a:r>
              <a:rPr lang="en-US" sz="1200" baseline="30000"/>
              <a:t>nd</a:t>
            </a:r>
            <a:r>
              <a:rPr lang="en-US" sz="1200"/>
              <a:t> energy level (shell)</a:t>
            </a:r>
          </a:p>
        </p:txBody>
      </p:sp>
      <p:sp>
        <p:nvSpPr>
          <p:cNvPr id="69640" name="Text Box 7"/>
          <p:cNvSpPr txBox="1">
            <a:spLocks noChangeArrowheads="1"/>
          </p:cNvSpPr>
          <p:nvPr/>
        </p:nvSpPr>
        <p:spPr bwMode="auto">
          <a:xfrm>
            <a:off x="4038600" y="3657600"/>
            <a:ext cx="990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Electrons in 3</a:t>
            </a:r>
            <a:r>
              <a:rPr lang="en-US" sz="1200" baseline="30000"/>
              <a:t>rd</a:t>
            </a:r>
            <a:r>
              <a:rPr lang="en-US" sz="1200"/>
              <a:t> energy level (shell)</a:t>
            </a:r>
          </a:p>
        </p:txBody>
      </p:sp>
      <p:sp>
        <p:nvSpPr>
          <p:cNvPr id="69641" name="AutoShape 8"/>
          <p:cNvSpPr>
            <a:spLocks/>
          </p:cNvSpPr>
          <p:nvPr/>
        </p:nvSpPr>
        <p:spPr bwMode="auto">
          <a:xfrm rot="-5400000">
            <a:off x="838200" y="2286000"/>
            <a:ext cx="381000" cy="838200"/>
          </a:xfrm>
          <a:prstGeom prst="leftBrace">
            <a:avLst>
              <a:gd name="adj1" fmla="val 1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2" name="AutoShape 9"/>
          <p:cNvSpPr>
            <a:spLocks/>
          </p:cNvSpPr>
          <p:nvPr/>
        </p:nvSpPr>
        <p:spPr bwMode="auto">
          <a:xfrm rot="-5400000">
            <a:off x="2362200" y="1676400"/>
            <a:ext cx="381000" cy="2057400"/>
          </a:xfrm>
          <a:prstGeom prst="leftBrace">
            <a:avLst>
              <a:gd name="adj1" fmla="val 4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643" name="AutoShape 10"/>
          <p:cNvSpPr>
            <a:spLocks/>
          </p:cNvSpPr>
          <p:nvPr/>
        </p:nvSpPr>
        <p:spPr bwMode="auto">
          <a:xfrm rot="-5400000">
            <a:off x="4419600" y="1752600"/>
            <a:ext cx="381000" cy="1905000"/>
          </a:xfrm>
          <a:prstGeom prst="leftBrace">
            <a:avLst>
              <a:gd name="adj1" fmla="val 416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 will only use this notation for the first 20 elements</a:t>
            </a:r>
          </a:p>
        </p:txBody>
      </p:sp>
      <p:pic>
        <p:nvPicPr>
          <p:cNvPr id="1658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699413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37376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Exceptions you should know:</a:t>
            </a:r>
          </a:p>
        </p:txBody>
      </p:sp>
      <p:sp>
        <p:nvSpPr>
          <p:cNvPr id="3" name="Content Placeholder 2"/>
          <p:cNvSpPr>
            <a:spLocks noGrp="1"/>
          </p:cNvSpPr>
          <p:nvPr>
            <p:ph idx="1"/>
          </p:nvPr>
        </p:nvSpPr>
        <p:spPr>
          <a:xfrm>
            <a:off x="228600" y="1752600"/>
            <a:ext cx="2286000" cy="2395537"/>
          </a:xfrm>
        </p:spPr>
        <p:txBody>
          <a:bodyPr/>
          <a:lstStyle/>
          <a:p>
            <a:pPr marL="0" indent="0">
              <a:buNone/>
            </a:pPr>
            <a:r>
              <a:rPr lang="en-US" dirty="0"/>
              <a:t>Copper:</a:t>
            </a:r>
          </a:p>
          <a:p>
            <a:pPr marL="0" indent="0">
              <a:buNone/>
            </a:pPr>
            <a:endParaRPr lang="en-US" dirty="0"/>
          </a:p>
          <a:p>
            <a:pPr marL="0" indent="0">
              <a:buNone/>
            </a:pPr>
            <a:r>
              <a:rPr lang="en-US" dirty="0"/>
              <a:t>Chromium:</a:t>
            </a:r>
          </a:p>
          <a:p>
            <a:pPr marL="0" indent="0">
              <a:buNone/>
            </a:pPr>
            <a:endParaRPr lang="en-US" dirty="0"/>
          </a:p>
        </p:txBody>
      </p:sp>
      <p:sp>
        <p:nvSpPr>
          <p:cNvPr id="4" name="TextBox 3"/>
          <p:cNvSpPr txBox="1"/>
          <p:nvPr/>
        </p:nvSpPr>
        <p:spPr>
          <a:xfrm>
            <a:off x="1676400" y="1752600"/>
            <a:ext cx="6705600" cy="523220"/>
          </a:xfrm>
          <a:prstGeom prst="rect">
            <a:avLst/>
          </a:prstGeom>
          <a:noFill/>
        </p:spPr>
        <p:txBody>
          <a:bodyPr wrap="square" rtlCol="0">
            <a:spAutoFit/>
          </a:bodyPr>
          <a:lstStyle/>
          <a:p>
            <a:r>
              <a:rPr lang="en-US" sz="2800" dirty="0"/>
              <a:t>1s</a:t>
            </a:r>
            <a:r>
              <a:rPr lang="en-US" sz="2800" baseline="30000" dirty="0"/>
              <a:t>2 </a:t>
            </a:r>
            <a:r>
              <a:rPr lang="en-US" sz="2800" dirty="0"/>
              <a:t>2s</a:t>
            </a:r>
            <a:r>
              <a:rPr lang="en-US" sz="2800" baseline="30000" dirty="0"/>
              <a:t>2 </a:t>
            </a:r>
            <a:r>
              <a:rPr lang="en-US" sz="2800" dirty="0"/>
              <a:t>2p</a:t>
            </a:r>
            <a:r>
              <a:rPr lang="en-US" sz="2800" baseline="30000" dirty="0"/>
              <a:t>6 </a:t>
            </a:r>
            <a:r>
              <a:rPr lang="en-US" sz="2800" dirty="0"/>
              <a:t>3s</a:t>
            </a:r>
            <a:r>
              <a:rPr lang="en-US" sz="2800" baseline="30000" dirty="0"/>
              <a:t>2 </a:t>
            </a:r>
            <a:r>
              <a:rPr lang="en-US" sz="2800" dirty="0"/>
              <a:t>3p</a:t>
            </a:r>
            <a:r>
              <a:rPr lang="en-US" sz="2800" baseline="30000" dirty="0"/>
              <a:t>6</a:t>
            </a:r>
            <a:r>
              <a:rPr lang="en-US" sz="2800" dirty="0"/>
              <a:t>4s</a:t>
            </a:r>
            <a:r>
              <a:rPr lang="en-US" sz="2800" baseline="30000" dirty="0"/>
              <a:t>1</a:t>
            </a:r>
            <a:r>
              <a:rPr lang="en-US" sz="2800" dirty="0"/>
              <a:t>3d</a:t>
            </a:r>
            <a:r>
              <a:rPr lang="en-US" sz="2800" baseline="30000" dirty="0"/>
              <a:t>10</a:t>
            </a:r>
            <a:r>
              <a:rPr lang="en-US" sz="2800" dirty="0"/>
              <a:t> or [</a:t>
            </a:r>
            <a:r>
              <a:rPr lang="en-US" sz="2800" dirty="0" err="1"/>
              <a:t>Ar</a:t>
            </a:r>
            <a:r>
              <a:rPr lang="en-US" sz="2800" dirty="0"/>
              <a:t>]4s</a:t>
            </a:r>
            <a:r>
              <a:rPr lang="en-US" sz="2800" baseline="30000" dirty="0"/>
              <a:t>1 </a:t>
            </a:r>
            <a:r>
              <a:rPr lang="en-US" sz="2800" dirty="0"/>
              <a:t>3d</a:t>
            </a:r>
            <a:r>
              <a:rPr lang="en-US" sz="2800" baseline="30000" dirty="0"/>
              <a:t>10</a:t>
            </a:r>
            <a:endParaRPr lang="en-US" sz="2800" dirty="0"/>
          </a:p>
        </p:txBody>
      </p:sp>
      <p:sp>
        <p:nvSpPr>
          <p:cNvPr id="5" name="TextBox 4"/>
          <p:cNvSpPr txBox="1"/>
          <p:nvPr/>
        </p:nvSpPr>
        <p:spPr>
          <a:xfrm>
            <a:off x="2133600" y="2819400"/>
            <a:ext cx="6705600" cy="523220"/>
          </a:xfrm>
          <a:prstGeom prst="rect">
            <a:avLst/>
          </a:prstGeom>
          <a:noFill/>
        </p:spPr>
        <p:txBody>
          <a:bodyPr wrap="square" rtlCol="0">
            <a:spAutoFit/>
          </a:bodyPr>
          <a:lstStyle/>
          <a:p>
            <a:r>
              <a:rPr lang="en-US" sz="2800" dirty="0"/>
              <a:t>1s</a:t>
            </a:r>
            <a:r>
              <a:rPr lang="en-US" sz="2800" baseline="30000" dirty="0"/>
              <a:t>2 </a:t>
            </a:r>
            <a:r>
              <a:rPr lang="en-US" sz="2800" dirty="0"/>
              <a:t>2s</a:t>
            </a:r>
            <a:r>
              <a:rPr lang="en-US" sz="2800" baseline="30000" dirty="0"/>
              <a:t>2 </a:t>
            </a:r>
            <a:r>
              <a:rPr lang="en-US" sz="2800" dirty="0"/>
              <a:t>2p</a:t>
            </a:r>
            <a:r>
              <a:rPr lang="en-US" sz="2800" baseline="30000" dirty="0"/>
              <a:t>6 </a:t>
            </a:r>
            <a:r>
              <a:rPr lang="en-US" sz="2800" dirty="0"/>
              <a:t>3s</a:t>
            </a:r>
            <a:r>
              <a:rPr lang="en-US" sz="2800" baseline="30000" dirty="0"/>
              <a:t>2 </a:t>
            </a:r>
            <a:r>
              <a:rPr lang="en-US" sz="2800" dirty="0"/>
              <a:t>3p</a:t>
            </a:r>
            <a:r>
              <a:rPr lang="en-US" sz="2800" baseline="30000" dirty="0"/>
              <a:t>6</a:t>
            </a:r>
            <a:r>
              <a:rPr lang="en-US" sz="2800" dirty="0"/>
              <a:t>4s</a:t>
            </a:r>
            <a:r>
              <a:rPr lang="en-US" sz="2800" baseline="30000" dirty="0"/>
              <a:t>1</a:t>
            </a:r>
            <a:r>
              <a:rPr lang="en-US" sz="2800" dirty="0"/>
              <a:t>3d</a:t>
            </a:r>
            <a:r>
              <a:rPr lang="en-US" sz="2800" baseline="30000" dirty="0"/>
              <a:t>5</a:t>
            </a:r>
            <a:r>
              <a:rPr lang="en-US" sz="2800" dirty="0"/>
              <a:t> or [</a:t>
            </a:r>
            <a:r>
              <a:rPr lang="en-US" sz="2800" dirty="0" err="1"/>
              <a:t>Ar</a:t>
            </a:r>
            <a:r>
              <a:rPr lang="en-US" sz="2800" dirty="0"/>
              <a:t>]4s</a:t>
            </a:r>
            <a:r>
              <a:rPr lang="en-US" sz="2800" baseline="30000" dirty="0"/>
              <a:t>1 </a:t>
            </a:r>
            <a:r>
              <a:rPr lang="en-US" sz="2800" dirty="0"/>
              <a:t>3d</a:t>
            </a:r>
            <a:r>
              <a:rPr lang="en-US" sz="2800" baseline="30000" dirty="0"/>
              <a:t>5</a:t>
            </a:r>
            <a:endParaRPr lang="en-US" sz="2800" dirty="0"/>
          </a:p>
        </p:txBody>
      </p:sp>
      <p:sp>
        <p:nvSpPr>
          <p:cNvPr id="6" name="TextBox 5"/>
          <p:cNvSpPr txBox="1"/>
          <p:nvPr/>
        </p:nvSpPr>
        <p:spPr>
          <a:xfrm>
            <a:off x="304800" y="3886200"/>
            <a:ext cx="7391400" cy="523220"/>
          </a:xfrm>
          <a:prstGeom prst="rect">
            <a:avLst/>
          </a:prstGeom>
          <a:noFill/>
        </p:spPr>
        <p:txBody>
          <a:bodyPr wrap="square" rtlCol="0">
            <a:spAutoFit/>
          </a:bodyPr>
          <a:lstStyle/>
          <a:p>
            <a:r>
              <a:rPr lang="en-US" sz="2800" dirty="0">
                <a:solidFill>
                  <a:srgbClr val="7030A0"/>
                </a:solidFill>
              </a:rPr>
              <a:t>Why do these elements do this? </a:t>
            </a:r>
          </a:p>
        </p:txBody>
      </p:sp>
      <p:sp>
        <p:nvSpPr>
          <p:cNvPr id="7" name="TextBox 6"/>
          <p:cNvSpPr txBox="1"/>
          <p:nvPr/>
        </p:nvSpPr>
        <p:spPr>
          <a:xfrm>
            <a:off x="838200" y="4572000"/>
            <a:ext cx="6858000" cy="1569660"/>
          </a:xfrm>
          <a:prstGeom prst="rect">
            <a:avLst/>
          </a:prstGeom>
          <a:noFill/>
        </p:spPr>
        <p:txBody>
          <a:bodyPr wrap="square" rtlCol="0">
            <a:spAutoFit/>
          </a:bodyPr>
          <a:lstStyle/>
          <a:p>
            <a:r>
              <a:rPr lang="en-US" sz="2400" dirty="0">
                <a:solidFill>
                  <a:srgbClr val="00B050"/>
                </a:solidFill>
              </a:rPr>
              <a:t>Lower energy arrangement of electrons: this configuration allows for half-filled (less electron repulsion because no pairing in the 3d sublevel) or filled d-sublevel. </a:t>
            </a:r>
          </a:p>
        </p:txBody>
      </p:sp>
    </p:spTree>
    <p:extLst>
      <p:ext uri="{BB962C8B-B14F-4D97-AF65-F5344CB8AC3E}">
        <p14:creationId xmlns:p14="http://schemas.microsoft.com/office/powerpoint/2010/main" val="2411210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3500" dirty="0"/>
              <a:t>Electron configurations of Ions</a:t>
            </a:r>
          </a:p>
        </p:txBody>
      </p:sp>
      <p:sp>
        <p:nvSpPr>
          <p:cNvPr id="27" name="Rectangle 4"/>
          <p:cNvSpPr txBox="1">
            <a:spLocks noChangeArrowheads="1"/>
          </p:cNvSpPr>
          <p:nvPr/>
        </p:nvSpPr>
        <p:spPr bwMode="auto">
          <a:xfrm>
            <a:off x="457200" y="2133600"/>
            <a:ext cx="1600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24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0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18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16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16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9pPr>
          </a:lstStyle>
          <a:p>
            <a:pPr eaLnBrk="1" hangingPunct="1"/>
            <a:r>
              <a:rPr lang="en-US" sz="3000" dirty="0"/>
              <a:t>N</a:t>
            </a:r>
            <a:r>
              <a:rPr lang="en-US" sz="3000" baseline="30000" dirty="0"/>
              <a:t>3-</a:t>
            </a:r>
          </a:p>
          <a:p>
            <a:pPr marL="0" indent="0" eaLnBrk="1" hangingPunct="1">
              <a:buNone/>
            </a:pPr>
            <a:endParaRPr lang="en-US" sz="3000" dirty="0"/>
          </a:p>
          <a:p>
            <a:pPr eaLnBrk="1" hangingPunct="1"/>
            <a:endParaRPr lang="en-US" sz="3000" dirty="0"/>
          </a:p>
          <a:p>
            <a:pPr eaLnBrk="1" hangingPunct="1"/>
            <a:r>
              <a:rPr lang="en-US" sz="3000" dirty="0"/>
              <a:t>Se</a:t>
            </a:r>
            <a:r>
              <a:rPr lang="en-US" sz="3000" baseline="30000" dirty="0"/>
              <a:t>2-</a:t>
            </a:r>
          </a:p>
          <a:p>
            <a:pPr eaLnBrk="1" hangingPunct="1"/>
            <a:endParaRPr lang="en-US" sz="3000" baseline="30000" dirty="0"/>
          </a:p>
          <a:p>
            <a:pPr eaLnBrk="1" hangingPunct="1"/>
            <a:endParaRPr lang="en-US" sz="3000" dirty="0"/>
          </a:p>
          <a:p>
            <a:pPr eaLnBrk="1" hangingPunct="1"/>
            <a:r>
              <a:rPr lang="en-US" sz="3000" dirty="0"/>
              <a:t>Mg</a:t>
            </a:r>
            <a:r>
              <a:rPr lang="en-US" sz="3000" baseline="30000" dirty="0"/>
              <a:t>2+</a:t>
            </a:r>
          </a:p>
          <a:p>
            <a:pPr eaLnBrk="1" hangingPunct="1"/>
            <a:endParaRPr lang="en-US" sz="2600" dirty="0"/>
          </a:p>
        </p:txBody>
      </p:sp>
      <p:sp>
        <p:nvSpPr>
          <p:cNvPr id="28" name="Text Box 10"/>
          <p:cNvSpPr txBox="1">
            <a:spLocks noChangeArrowheads="1"/>
          </p:cNvSpPr>
          <p:nvPr/>
        </p:nvSpPr>
        <p:spPr bwMode="auto">
          <a:xfrm>
            <a:off x="1752600" y="1828800"/>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dirty="0">
                <a:solidFill>
                  <a:schemeClr val="tx2"/>
                </a:solidFill>
              </a:rPr>
              <a:t>[He]2s</a:t>
            </a:r>
            <a:r>
              <a:rPr lang="en-US" sz="3000" baseline="30000" dirty="0">
                <a:solidFill>
                  <a:schemeClr val="tx2"/>
                </a:solidFill>
              </a:rPr>
              <a:t>2</a:t>
            </a:r>
            <a:r>
              <a:rPr lang="en-US" sz="3000" dirty="0">
                <a:solidFill>
                  <a:schemeClr val="tx2"/>
                </a:solidFill>
              </a:rPr>
              <a:t>2p</a:t>
            </a:r>
            <a:r>
              <a:rPr lang="en-US" sz="3000" baseline="30000" dirty="0">
                <a:solidFill>
                  <a:schemeClr val="tx2"/>
                </a:solidFill>
              </a:rPr>
              <a:t>6</a:t>
            </a:r>
          </a:p>
        </p:txBody>
      </p:sp>
      <p:sp>
        <p:nvSpPr>
          <p:cNvPr id="29" name="Text Box 11"/>
          <p:cNvSpPr txBox="1">
            <a:spLocks noChangeArrowheads="1"/>
          </p:cNvSpPr>
          <p:nvPr/>
        </p:nvSpPr>
        <p:spPr bwMode="auto">
          <a:xfrm>
            <a:off x="1524000" y="2606675"/>
            <a:ext cx="1447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a:solidFill>
                  <a:schemeClr val="tx2"/>
                </a:solidFill>
              </a:rPr>
              <a:t>=  [Ne]</a:t>
            </a:r>
            <a:endParaRPr lang="en-US" sz="3000" baseline="30000">
              <a:solidFill>
                <a:schemeClr val="tx2"/>
              </a:solidFill>
            </a:endParaRPr>
          </a:p>
        </p:txBody>
      </p:sp>
      <p:sp>
        <p:nvSpPr>
          <p:cNvPr id="30" name="Oval 12"/>
          <p:cNvSpPr>
            <a:spLocks noChangeArrowheads="1"/>
          </p:cNvSpPr>
          <p:nvPr/>
        </p:nvSpPr>
        <p:spPr bwMode="auto">
          <a:xfrm>
            <a:off x="1905000" y="2378075"/>
            <a:ext cx="990600" cy="990600"/>
          </a:xfrm>
          <a:prstGeom prst="ellipse">
            <a:avLst/>
          </a:prstGeom>
          <a:noFill/>
          <a:ln w="28575">
            <a:solidFill>
              <a:srgbClr val="99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Text Box 13"/>
          <p:cNvSpPr txBox="1">
            <a:spLocks noChangeArrowheads="1"/>
          </p:cNvSpPr>
          <p:nvPr/>
        </p:nvSpPr>
        <p:spPr bwMode="auto">
          <a:xfrm>
            <a:off x="1981200" y="3794125"/>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dirty="0">
                <a:solidFill>
                  <a:schemeClr val="tx2"/>
                </a:solidFill>
              </a:rPr>
              <a:t>[Kr]</a:t>
            </a:r>
            <a:endParaRPr lang="en-US" sz="3000" baseline="30000" dirty="0">
              <a:solidFill>
                <a:schemeClr val="tx2"/>
              </a:solidFill>
            </a:endParaRPr>
          </a:p>
        </p:txBody>
      </p:sp>
      <p:sp>
        <p:nvSpPr>
          <p:cNvPr id="32" name="Text Box 14"/>
          <p:cNvSpPr txBox="1">
            <a:spLocks noChangeArrowheads="1"/>
          </p:cNvSpPr>
          <p:nvPr/>
        </p:nvSpPr>
        <p:spPr bwMode="auto">
          <a:xfrm>
            <a:off x="2057400" y="5241925"/>
            <a:ext cx="1295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dirty="0">
                <a:solidFill>
                  <a:schemeClr val="tx2"/>
                </a:solidFill>
              </a:rPr>
              <a:t>[Ne]</a:t>
            </a:r>
            <a:endParaRPr lang="en-US" sz="3000" baseline="30000" dirty="0">
              <a:solidFill>
                <a:schemeClr val="tx2"/>
              </a:solidFill>
            </a:endParaRPr>
          </a:p>
        </p:txBody>
      </p:sp>
      <p:sp>
        <p:nvSpPr>
          <p:cNvPr id="33" name="Rectangle 4"/>
          <p:cNvSpPr txBox="1">
            <a:spLocks noChangeArrowheads="1"/>
          </p:cNvSpPr>
          <p:nvPr/>
        </p:nvSpPr>
        <p:spPr bwMode="auto">
          <a:xfrm>
            <a:off x="4648200" y="2133600"/>
            <a:ext cx="1600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sz="24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0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18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16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16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1600">
                <a:solidFill>
                  <a:schemeClr val="tx1"/>
                </a:solidFill>
                <a:latin typeface="+mn-lt"/>
              </a:defRPr>
            </a:lvl9pPr>
          </a:lstStyle>
          <a:p>
            <a:pPr eaLnBrk="1" hangingPunct="1"/>
            <a:r>
              <a:rPr lang="en-US" sz="3000" dirty="0"/>
              <a:t>Al</a:t>
            </a:r>
            <a:r>
              <a:rPr lang="en-US" sz="3000" baseline="30000" dirty="0"/>
              <a:t>6+</a:t>
            </a:r>
          </a:p>
          <a:p>
            <a:pPr marL="0" indent="0" eaLnBrk="1" hangingPunct="1">
              <a:buNone/>
            </a:pPr>
            <a:br>
              <a:rPr lang="en-US" sz="3000" dirty="0"/>
            </a:br>
            <a:endParaRPr lang="en-US" sz="3000" dirty="0"/>
          </a:p>
          <a:p>
            <a:pPr eaLnBrk="1" hangingPunct="1"/>
            <a:r>
              <a:rPr lang="en-US" sz="3000" dirty="0"/>
              <a:t>Cr</a:t>
            </a:r>
            <a:r>
              <a:rPr lang="en-US" sz="3000" baseline="30000" dirty="0"/>
              <a:t>3+</a:t>
            </a:r>
          </a:p>
          <a:p>
            <a:pPr marL="0" indent="0" eaLnBrk="1" hangingPunct="1">
              <a:buNone/>
            </a:pPr>
            <a:br>
              <a:rPr lang="en-US" sz="3000" dirty="0"/>
            </a:br>
            <a:endParaRPr lang="en-US" sz="3000" dirty="0"/>
          </a:p>
          <a:p>
            <a:pPr eaLnBrk="1" hangingPunct="1"/>
            <a:r>
              <a:rPr lang="en-US" sz="3000" dirty="0"/>
              <a:t>Cu</a:t>
            </a:r>
            <a:r>
              <a:rPr lang="en-US" sz="3000" baseline="30000" dirty="0"/>
              <a:t>+</a:t>
            </a:r>
          </a:p>
          <a:p>
            <a:pPr eaLnBrk="1" hangingPunct="1"/>
            <a:endParaRPr lang="en-US" sz="2600" dirty="0"/>
          </a:p>
        </p:txBody>
      </p:sp>
      <p:sp>
        <p:nvSpPr>
          <p:cNvPr id="34" name="Text Box 10"/>
          <p:cNvSpPr txBox="1">
            <a:spLocks noChangeArrowheads="1"/>
          </p:cNvSpPr>
          <p:nvPr/>
        </p:nvSpPr>
        <p:spPr bwMode="auto">
          <a:xfrm>
            <a:off x="6019800" y="2117725"/>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dirty="0">
                <a:solidFill>
                  <a:schemeClr val="tx2"/>
                </a:solidFill>
              </a:rPr>
              <a:t>1s</a:t>
            </a:r>
            <a:r>
              <a:rPr lang="en-US" sz="3000" baseline="30000" dirty="0">
                <a:solidFill>
                  <a:schemeClr val="tx2"/>
                </a:solidFill>
              </a:rPr>
              <a:t>2</a:t>
            </a:r>
            <a:r>
              <a:rPr lang="en-US" sz="3000" dirty="0">
                <a:solidFill>
                  <a:schemeClr val="tx2"/>
                </a:solidFill>
              </a:rPr>
              <a:t>2s</a:t>
            </a:r>
            <a:r>
              <a:rPr lang="en-US" sz="3000" baseline="30000" dirty="0">
                <a:solidFill>
                  <a:schemeClr val="tx2"/>
                </a:solidFill>
              </a:rPr>
              <a:t>2</a:t>
            </a:r>
            <a:r>
              <a:rPr lang="en-US" sz="3000" dirty="0">
                <a:solidFill>
                  <a:schemeClr val="tx2"/>
                </a:solidFill>
              </a:rPr>
              <a:t>2p</a:t>
            </a:r>
            <a:r>
              <a:rPr lang="en-US" sz="3000" baseline="30000" dirty="0">
                <a:solidFill>
                  <a:schemeClr val="tx2"/>
                </a:solidFill>
              </a:rPr>
              <a:t>3</a:t>
            </a:r>
          </a:p>
        </p:txBody>
      </p:sp>
      <p:sp>
        <p:nvSpPr>
          <p:cNvPr id="37" name="Text Box 13"/>
          <p:cNvSpPr txBox="1">
            <a:spLocks noChangeArrowheads="1"/>
          </p:cNvSpPr>
          <p:nvPr/>
        </p:nvSpPr>
        <p:spPr bwMode="auto">
          <a:xfrm>
            <a:off x="5997526" y="3694479"/>
            <a:ext cx="2286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dirty="0">
                <a:solidFill>
                  <a:schemeClr val="tx2"/>
                </a:solidFill>
              </a:rPr>
              <a:t>[</a:t>
            </a:r>
            <a:r>
              <a:rPr lang="en-US" sz="3000" dirty="0" err="1">
                <a:solidFill>
                  <a:schemeClr val="tx2"/>
                </a:solidFill>
              </a:rPr>
              <a:t>Ar</a:t>
            </a:r>
            <a:r>
              <a:rPr lang="en-US" sz="3000" dirty="0">
                <a:solidFill>
                  <a:schemeClr val="tx2"/>
                </a:solidFill>
              </a:rPr>
              <a:t>]3d</a:t>
            </a:r>
            <a:r>
              <a:rPr lang="en-US" sz="3000" baseline="30000" dirty="0">
                <a:solidFill>
                  <a:schemeClr val="tx2"/>
                </a:solidFill>
              </a:rPr>
              <a:t>3</a:t>
            </a:r>
          </a:p>
        </p:txBody>
      </p:sp>
      <p:sp>
        <p:nvSpPr>
          <p:cNvPr id="38" name="Text Box 14"/>
          <p:cNvSpPr txBox="1">
            <a:spLocks noChangeArrowheads="1"/>
          </p:cNvSpPr>
          <p:nvPr/>
        </p:nvSpPr>
        <p:spPr bwMode="auto">
          <a:xfrm>
            <a:off x="5996354" y="5241924"/>
            <a:ext cx="16236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000" dirty="0">
                <a:solidFill>
                  <a:schemeClr val="tx2"/>
                </a:solidFill>
              </a:rPr>
              <a:t>[</a:t>
            </a:r>
            <a:r>
              <a:rPr lang="en-US" sz="3000" dirty="0" err="1">
                <a:solidFill>
                  <a:schemeClr val="tx2"/>
                </a:solidFill>
              </a:rPr>
              <a:t>Ar</a:t>
            </a:r>
            <a:r>
              <a:rPr lang="en-US" sz="3000" dirty="0">
                <a:solidFill>
                  <a:schemeClr val="tx2"/>
                </a:solidFill>
              </a:rPr>
              <a:t>]3d</a:t>
            </a:r>
            <a:r>
              <a:rPr lang="en-US" sz="3000" baseline="30000" dirty="0">
                <a:solidFill>
                  <a:schemeClr val="tx2"/>
                </a:solidFill>
              </a:rPr>
              <a:t>10</a:t>
            </a:r>
          </a:p>
        </p:txBody>
      </p:sp>
    </p:spTree>
    <p:extLst>
      <p:ext uri="{BB962C8B-B14F-4D97-AF65-F5344CB8AC3E}">
        <p14:creationId xmlns:p14="http://schemas.microsoft.com/office/powerpoint/2010/main" val="368401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ox(in)">
                                      <p:cBhvr>
                                        <p:cTn id="15" dur="2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animBg="1"/>
      <p:bldP spid="31" grpId="0"/>
      <p:bldP spid="32" grpId="0"/>
      <p:bldP spid="34" grpId="0"/>
      <p:bldP spid="37" grpId="0"/>
      <p:bldP spid="38" grpId="0"/>
    </p:bld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Network</Template>
  <TotalTime>8480</TotalTime>
  <Words>3427</Words>
  <Application>Microsoft Office PowerPoint</Application>
  <PresentationFormat>On-screen Show (4:3)</PresentationFormat>
  <Paragraphs>593</Paragraphs>
  <Slides>93</Slides>
  <Notes>58</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93</vt:i4>
      </vt:variant>
    </vt:vector>
  </HeadingPairs>
  <TitlesOfParts>
    <vt:vector size="108" baseType="lpstr">
      <vt:lpstr>AbcBulletin</vt:lpstr>
      <vt:lpstr>Arial</vt:lpstr>
      <vt:lpstr>Calibri</vt:lpstr>
      <vt:lpstr>Cambria Math</vt:lpstr>
      <vt:lpstr>Comic Sans MS</vt:lpstr>
      <vt:lpstr>French Script MT</vt:lpstr>
      <vt:lpstr>Impact</vt:lpstr>
      <vt:lpstr>Lucida Calligraphy</vt:lpstr>
      <vt:lpstr>Monotype Sorts</vt:lpstr>
      <vt:lpstr>Pristina</vt:lpstr>
      <vt:lpstr>Times New Roman</vt:lpstr>
      <vt:lpstr>Wingdings</vt:lpstr>
      <vt:lpstr>Network</vt:lpstr>
      <vt:lpstr>Equation</vt:lpstr>
      <vt:lpstr>Chart</vt:lpstr>
      <vt:lpstr>PowerPoint Presentation</vt:lpstr>
      <vt:lpstr>Part 1</vt:lpstr>
      <vt:lpstr>PowerPoint Presentation</vt:lpstr>
      <vt:lpstr>Cultural bias in scientific history?</vt:lpstr>
      <vt:lpstr>Cultural bias in scientific history?</vt:lpstr>
      <vt:lpstr>Cultural bias in scientific history?</vt:lpstr>
      <vt:lpstr>JOHN DALTON</vt:lpstr>
      <vt:lpstr>Evidence for Subatomic Particles</vt:lpstr>
      <vt:lpstr>Evidence for Subatomic Particles</vt:lpstr>
      <vt:lpstr>Relative mass and charge of subatomic particles</vt:lpstr>
      <vt:lpstr>Periodic Key </vt:lpstr>
      <vt:lpstr>Shorthand notation for an atom or ion</vt:lpstr>
      <vt:lpstr>Examples</vt:lpstr>
      <vt:lpstr>ISOTOPES</vt:lpstr>
      <vt:lpstr>ISOTOPES</vt:lpstr>
      <vt:lpstr>ISOTOPES</vt:lpstr>
      <vt:lpstr>RELATIVE ATOMIC MASS: weighted mean molar mass of atoms of elements.</vt:lpstr>
      <vt:lpstr>Part 2</vt:lpstr>
      <vt:lpstr>The Mass Spectrometer</vt:lpstr>
      <vt:lpstr>How it works (5 basic steps):</vt:lpstr>
      <vt:lpstr>How it works (5 basic steps):</vt:lpstr>
      <vt:lpstr>How it works (5 basic steps):</vt:lpstr>
      <vt:lpstr>How it works (5 basic steps):</vt:lpstr>
      <vt:lpstr>How it works (5 basic steps):</vt:lpstr>
      <vt:lpstr>Example: Find the relative atomic mass (Ar) of naturally occurring lead from the data below.  Record your answer to the nearest tenth.</vt:lpstr>
      <vt:lpstr>PowerPoint Presentation</vt:lpstr>
      <vt:lpstr>Radioisotopes</vt:lpstr>
      <vt:lpstr>Radioisotopes</vt:lpstr>
      <vt:lpstr>Uses of radioisotopes</vt:lpstr>
      <vt:lpstr>Carbon-14 dating</vt:lpstr>
      <vt:lpstr>Carbon-14 dating</vt:lpstr>
      <vt:lpstr>Carbon-14 dating</vt:lpstr>
      <vt:lpstr>Cobalt-60 used in radiotherapy</vt:lpstr>
      <vt:lpstr>Iodine-131 as a medical tracer </vt:lpstr>
      <vt:lpstr>Iodine-131 as a medical tracer </vt:lpstr>
      <vt:lpstr>Part 3</vt:lpstr>
      <vt:lpstr>You need to know this  (don’t memorize numbers, but you need to know order of things and trends)</vt:lpstr>
      <vt:lpstr>Electromagnetic Radiation</vt:lpstr>
      <vt:lpstr>Electromagnetic Radiation</vt:lpstr>
      <vt:lpstr>Waves</vt:lpstr>
      <vt:lpstr>Atomic Emission Spectra</vt:lpstr>
      <vt:lpstr>Atomic Emission Spectra</vt:lpstr>
      <vt:lpstr>PowerPoint Presentation</vt:lpstr>
      <vt:lpstr>Explanation of emission spectra</vt:lpstr>
      <vt:lpstr>Explanation of emission spectra</vt:lpstr>
      <vt:lpstr>Explanation of emission spectra</vt:lpstr>
      <vt:lpstr>Bright Line Emission Spectrum</vt:lpstr>
      <vt:lpstr>For example: transition to n=2 </vt:lpstr>
      <vt:lpstr>PowerPoint Presentation</vt:lpstr>
      <vt:lpstr>PowerPoint Presentation</vt:lpstr>
      <vt:lpstr>Part 4</vt:lpstr>
      <vt:lpstr>NIELS BOHR</vt:lpstr>
      <vt:lpstr>PowerPoint Presentation</vt:lpstr>
      <vt:lpstr>PowerPoint Presentation</vt:lpstr>
      <vt:lpstr>MODERN ATOMIC MODEL</vt:lpstr>
      <vt:lpstr>PowerPoint Presentation</vt:lpstr>
      <vt:lpstr>PowerPoint Presentation</vt:lpstr>
      <vt:lpstr>Schrödinger</vt:lpstr>
      <vt:lpstr>Evidence from Ionization Energies</vt:lpstr>
      <vt:lpstr>PowerPoint Presentation</vt:lpstr>
      <vt:lpstr>First Ionization Energy</vt:lpstr>
      <vt:lpstr>First Ionization Energy</vt:lpstr>
      <vt:lpstr>First Ionization Energy</vt:lpstr>
      <vt:lpstr>This graph provides evidence that the levels can contain different numbers of electrons before they become full.</vt:lpstr>
      <vt:lpstr>Second ionization energy</vt:lpstr>
      <vt:lpstr>PowerPoint Presentation</vt:lpstr>
      <vt:lpstr>Graph of successive ionization energies</vt:lpstr>
      <vt:lpstr>Electron Configurations</vt:lpstr>
      <vt:lpstr>ORBITALS</vt:lpstr>
      <vt:lpstr>Electron Configurations</vt:lpstr>
      <vt:lpstr>Electron Configurations</vt:lpstr>
      <vt:lpstr>Electron Configurations</vt:lpstr>
      <vt:lpstr>Electron Configurations</vt:lpstr>
      <vt:lpstr>Playing Chopin with Boxing Gloves</vt:lpstr>
      <vt:lpstr>Principal Quantum Number (n)</vt:lpstr>
      <vt:lpstr>Sublevels (l)</vt:lpstr>
      <vt:lpstr>PowerPoint Presentation</vt:lpstr>
      <vt:lpstr>PowerPoint Presentation</vt:lpstr>
      <vt:lpstr>PowerPoint Presentation</vt:lpstr>
      <vt:lpstr>Sublevels (l)</vt:lpstr>
      <vt:lpstr>Sublevels (l)</vt:lpstr>
      <vt:lpstr>Spin quantum number (ms)</vt:lpstr>
      <vt:lpstr>Pauli Exclusion Principle</vt:lpstr>
      <vt:lpstr>Hund’s Rule</vt:lpstr>
      <vt:lpstr>Aufbau Principle</vt:lpstr>
      <vt:lpstr>Orbital Diagrams</vt:lpstr>
      <vt:lpstr>Orbital Diagrams</vt:lpstr>
      <vt:lpstr>Complete electron configurations</vt:lpstr>
      <vt:lpstr>Abbreviated electron arrangements</vt:lpstr>
      <vt:lpstr>IB sometimes uses another form of notation for this…</vt:lpstr>
      <vt:lpstr>IB will only use this notation for the first 20 elements</vt:lpstr>
      <vt:lpstr> Exceptions you should know:</vt:lpstr>
      <vt:lpstr>Electron configurations of 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Standring</dc:creator>
  <cp:lastModifiedBy>Daniel Standring</cp:lastModifiedBy>
  <cp:revision>91</cp:revision>
  <cp:lastPrinted>2011-09-20T15:06:31Z</cp:lastPrinted>
  <dcterms:created xsi:type="dcterms:W3CDTF">2004-08-31T05:45:12Z</dcterms:created>
  <dcterms:modified xsi:type="dcterms:W3CDTF">2022-05-03T17:34:26Z</dcterms:modified>
</cp:coreProperties>
</file>