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44" r:id="rId1"/>
  </p:sldMasterIdLst>
  <p:notesMasterIdLst>
    <p:notesMasterId r:id="rId145"/>
  </p:notesMasterIdLst>
  <p:handoutMasterIdLst>
    <p:handoutMasterId r:id="rId146"/>
  </p:handoutMasterIdLst>
  <p:sldIdLst>
    <p:sldId id="517" r:id="rId2"/>
    <p:sldId id="524" r:id="rId3"/>
    <p:sldId id="546" r:id="rId4"/>
    <p:sldId id="540" r:id="rId5"/>
    <p:sldId id="541" r:id="rId6"/>
    <p:sldId id="542" r:id="rId7"/>
    <p:sldId id="543" r:id="rId8"/>
    <p:sldId id="544" r:id="rId9"/>
    <p:sldId id="564" r:id="rId10"/>
    <p:sldId id="545" r:id="rId11"/>
    <p:sldId id="537" r:id="rId12"/>
    <p:sldId id="538" r:id="rId13"/>
    <p:sldId id="548" r:id="rId14"/>
    <p:sldId id="547" r:id="rId15"/>
    <p:sldId id="549" r:id="rId16"/>
    <p:sldId id="539" r:id="rId17"/>
    <p:sldId id="551" r:id="rId18"/>
    <p:sldId id="654" r:id="rId19"/>
    <p:sldId id="413" r:id="rId20"/>
    <p:sldId id="536" r:id="rId21"/>
    <p:sldId id="535" r:id="rId22"/>
    <p:sldId id="552" r:id="rId23"/>
    <p:sldId id="553" r:id="rId24"/>
    <p:sldId id="554" r:id="rId25"/>
    <p:sldId id="627" r:id="rId26"/>
    <p:sldId id="560" r:id="rId27"/>
    <p:sldId id="561" r:id="rId28"/>
    <p:sldId id="562" r:id="rId29"/>
    <p:sldId id="563" r:id="rId30"/>
    <p:sldId id="628" r:id="rId31"/>
    <p:sldId id="629" r:id="rId32"/>
    <p:sldId id="630" r:id="rId33"/>
    <p:sldId id="632" r:id="rId34"/>
    <p:sldId id="655" r:id="rId35"/>
    <p:sldId id="631" r:id="rId36"/>
    <p:sldId id="633" r:id="rId37"/>
    <p:sldId id="668" r:id="rId38"/>
    <p:sldId id="634" r:id="rId39"/>
    <p:sldId id="635" r:id="rId40"/>
    <p:sldId id="534" r:id="rId41"/>
    <p:sldId id="384" r:id="rId42"/>
    <p:sldId id="571" r:id="rId43"/>
    <p:sldId id="568" r:id="rId44"/>
    <p:sldId id="569" r:id="rId45"/>
    <p:sldId id="669" r:id="rId46"/>
    <p:sldId id="572" r:id="rId47"/>
    <p:sldId id="656" r:id="rId48"/>
    <p:sldId id="657" r:id="rId49"/>
    <p:sldId id="565" r:id="rId50"/>
    <p:sldId id="573" r:id="rId51"/>
    <p:sldId id="574" r:id="rId52"/>
    <p:sldId id="570" r:id="rId53"/>
    <p:sldId id="566" r:id="rId54"/>
    <p:sldId id="383" r:id="rId55"/>
    <p:sldId id="615" r:id="rId56"/>
    <p:sldId id="345" r:id="rId57"/>
    <p:sldId id="575" r:id="rId58"/>
    <p:sldId id="414" r:id="rId59"/>
    <p:sldId id="576" r:id="rId60"/>
    <p:sldId id="666" r:id="rId61"/>
    <p:sldId id="636" r:id="rId62"/>
    <p:sldId id="617" r:id="rId63"/>
    <p:sldId id="618" r:id="rId64"/>
    <p:sldId id="619" r:id="rId65"/>
    <p:sldId id="620" r:id="rId66"/>
    <p:sldId id="621" r:id="rId67"/>
    <p:sldId id="622" r:id="rId68"/>
    <p:sldId id="670" r:id="rId69"/>
    <p:sldId id="623" r:id="rId70"/>
    <p:sldId id="673" r:id="rId71"/>
    <p:sldId id="624" r:id="rId72"/>
    <p:sldId id="638" r:id="rId73"/>
    <p:sldId id="639" r:id="rId74"/>
    <p:sldId id="640" r:id="rId75"/>
    <p:sldId id="641" r:id="rId76"/>
    <p:sldId id="642" r:id="rId77"/>
    <p:sldId id="643" r:id="rId78"/>
    <p:sldId id="644" r:id="rId79"/>
    <p:sldId id="645" r:id="rId80"/>
    <p:sldId id="647" r:id="rId81"/>
    <p:sldId id="648" r:id="rId82"/>
    <p:sldId id="650" r:id="rId83"/>
    <p:sldId id="651" r:id="rId84"/>
    <p:sldId id="652" r:id="rId85"/>
    <p:sldId id="616" r:id="rId86"/>
    <p:sldId id="674" r:id="rId87"/>
    <p:sldId id="653" r:id="rId88"/>
    <p:sldId id="637" r:id="rId89"/>
    <p:sldId id="424" r:id="rId90"/>
    <p:sldId id="581" r:id="rId91"/>
    <p:sldId id="578" r:id="rId92"/>
    <p:sldId id="580" r:id="rId93"/>
    <p:sldId id="579" r:id="rId94"/>
    <p:sldId id="584" r:id="rId95"/>
    <p:sldId id="583" r:id="rId96"/>
    <p:sldId id="582" r:id="rId97"/>
    <p:sldId id="587" r:id="rId98"/>
    <p:sldId id="588" r:id="rId99"/>
    <p:sldId id="589" r:id="rId100"/>
    <p:sldId id="590" r:id="rId101"/>
    <p:sldId id="591" r:id="rId102"/>
    <p:sldId id="592" r:id="rId103"/>
    <p:sldId id="555" r:id="rId104"/>
    <p:sldId id="598" r:id="rId105"/>
    <p:sldId id="594" r:id="rId106"/>
    <p:sldId id="595" r:id="rId107"/>
    <p:sldId id="596" r:id="rId108"/>
    <p:sldId id="597" r:id="rId109"/>
    <p:sldId id="599" r:id="rId110"/>
    <p:sldId id="600" r:id="rId111"/>
    <p:sldId id="667" r:id="rId112"/>
    <p:sldId id="601" r:id="rId113"/>
    <p:sldId id="602" r:id="rId114"/>
    <p:sldId id="603" r:id="rId115"/>
    <p:sldId id="604" r:id="rId116"/>
    <p:sldId id="605" r:id="rId117"/>
    <p:sldId id="606" r:id="rId118"/>
    <p:sldId id="607" r:id="rId119"/>
    <p:sldId id="608" r:id="rId120"/>
    <p:sldId id="557" r:id="rId121"/>
    <p:sldId id="672" r:id="rId122"/>
    <p:sldId id="556" r:id="rId123"/>
    <p:sldId id="558" r:id="rId124"/>
    <p:sldId id="675" r:id="rId125"/>
    <p:sldId id="677" r:id="rId126"/>
    <p:sldId id="676" r:id="rId127"/>
    <p:sldId id="678" r:id="rId128"/>
    <p:sldId id="609" r:id="rId129"/>
    <p:sldId id="610" r:id="rId130"/>
    <p:sldId id="611" r:id="rId131"/>
    <p:sldId id="612" r:id="rId132"/>
    <p:sldId id="613" r:id="rId133"/>
    <p:sldId id="665" r:id="rId134"/>
    <p:sldId id="614" r:id="rId135"/>
    <p:sldId id="658" r:id="rId136"/>
    <p:sldId id="659" r:id="rId137"/>
    <p:sldId id="660" r:id="rId138"/>
    <p:sldId id="488" r:id="rId139"/>
    <p:sldId id="487" r:id="rId140"/>
    <p:sldId id="522" r:id="rId141"/>
    <p:sldId id="527" r:id="rId142"/>
    <p:sldId id="511" r:id="rId143"/>
    <p:sldId id="476" r:id="rId1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4660"/>
  </p:normalViewPr>
  <p:slideViewPr>
    <p:cSldViewPr snapToObjects="1">
      <p:cViewPr varScale="1">
        <p:scale>
          <a:sx n="103" d="100"/>
          <a:sy n="103" d="100"/>
        </p:scale>
        <p:origin x="-1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a:latin typeface="Verdana"/>
              </a:rPr>
              <a:t>Population of Mosquitoes in Edmonton, AB, 2010</a:t>
            </a:r>
          </a:p>
        </c:rich>
      </c:tx>
      <c:layout/>
      <c:overlay val="0"/>
    </c:title>
    <c:autoTitleDeleted val="0"/>
    <c:plotArea>
      <c:layout/>
      <c:lineChart>
        <c:grouping val="standard"/>
        <c:varyColors val="0"/>
        <c:ser>
          <c:idx val="0"/>
          <c:order val="0"/>
          <c:marker>
            <c:symbol val="none"/>
          </c:marker>
          <c:cat>
            <c:strRef>
              <c:f>Sheet1!$A$2:$A$6</c:f>
              <c:strCache>
                <c:ptCount val="5"/>
                <c:pt idx="0">
                  <c:v>May</c:v>
                </c:pt>
                <c:pt idx="1">
                  <c:v>June</c:v>
                </c:pt>
                <c:pt idx="2">
                  <c:v>July</c:v>
                </c:pt>
                <c:pt idx="3">
                  <c:v>August</c:v>
                </c:pt>
                <c:pt idx="4">
                  <c:v>September</c:v>
                </c:pt>
              </c:strCache>
            </c:strRef>
          </c:cat>
          <c:val>
            <c:numRef>
              <c:f>Sheet1!$B$2:$B$6</c:f>
              <c:numCache>
                <c:formatCode>General</c:formatCode>
                <c:ptCount val="5"/>
                <c:pt idx="0">
                  <c:v>0</c:v>
                </c:pt>
                <c:pt idx="1">
                  <c:v>300</c:v>
                </c:pt>
                <c:pt idx="2">
                  <c:v>800</c:v>
                </c:pt>
                <c:pt idx="3">
                  <c:v>600</c:v>
                </c:pt>
                <c:pt idx="4">
                  <c:v>20</c:v>
                </c:pt>
              </c:numCache>
            </c:numRef>
          </c:val>
          <c:smooth val="0"/>
        </c:ser>
        <c:dLbls>
          <c:showLegendKey val="0"/>
          <c:showVal val="0"/>
          <c:showCatName val="0"/>
          <c:showSerName val="0"/>
          <c:showPercent val="0"/>
          <c:showBubbleSize val="0"/>
        </c:dLbls>
        <c:marker val="1"/>
        <c:smooth val="0"/>
        <c:axId val="149931520"/>
        <c:axId val="149933440"/>
      </c:lineChart>
      <c:catAx>
        <c:axId val="149931520"/>
        <c:scaling>
          <c:orientation val="minMax"/>
        </c:scaling>
        <c:delete val="0"/>
        <c:axPos val="b"/>
        <c:title>
          <c:tx>
            <c:rich>
              <a:bodyPr/>
              <a:lstStyle/>
              <a:p>
                <a:pPr>
                  <a:defRPr b="0"/>
                </a:pPr>
                <a:r>
                  <a:rPr lang="en-US" b="0" dirty="0">
                    <a:latin typeface="Verdana"/>
                    <a:cs typeface="Verdana"/>
                  </a:rPr>
                  <a:t>Month</a:t>
                </a:r>
              </a:p>
            </c:rich>
          </c:tx>
          <c:layout>
            <c:manualLayout>
              <c:xMode val="edge"/>
              <c:yMode val="edge"/>
              <c:x val="0.46533086305388299"/>
              <c:y val="0.94448285897752504"/>
            </c:manualLayout>
          </c:layout>
          <c:overlay val="0"/>
        </c:title>
        <c:majorTickMark val="out"/>
        <c:minorTickMark val="none"/>
        <c:tickLblPos val="nextTo"/>
        <c:crossAx val="149933440"/>
        <c:crosses val="autoZero"/>
        <c:auto val="1"/>
        <c:lblAlgn val="ctr"/>
        <c:lblOffset val="100"/>
        <c:noMultiLvlLbl val="0"/>
      </c:catAx>
      <c:valAx>
        <c:axId val="149933440"/>
        <c:scaling>
          <c:orientation val="minMax"/>
        </c:scaling>
        <c:delete val="0"/>
        <c:axPos val="l"/>
        <c:majorGridlines/>
        <c:title>
          <c:tx>
            <c:rich>
              <a:bodyPr rot="-5400000" vert="horz"/>
              <a:lstStyle/>
              <a:p>
                <a:pPr>
                  <a:defRPr/>
                </a:pPr>
                <a:r>
                  <a:rPr lang="en-US" sz="800" dirty="0">
                    <a:latin typeface="Verdana"/>
                  </a:rPr>
                  <a:t>Population of Mosquitoes</a:t>
                </a:r>
              </a:p>
            </c:rich>
          </c:tx>
          <c:layout>
            <c:manualLayout>
              <c:xMode val="edge"/>
              <c:yMode val="edge"/>
              <c:x val="1.0187123668365E-2"/>
              <c:y val="0.15780964233474301"/>
            </c:manualLayout>
          </c:layout>
          <c:overlay val="0"/>
        </c:title>
        <c:numFmt formatCode="General" sourceLinked="1"/>
        <c:majorTickMark val="out"/>
        <c:minorTickMark val="none"/>
        <c:tickLblPos val="nextTo"/>
        <c:crossAx val="149931520"/>
        <c:crosses val="autoZero"/>
        <c:crossBetween val="between"/>
      </c:valAx>
    </c:plotArea>
    <c:plotVisOnly val="1"/>
    <c:dispBlanksAs val="gap"/>
    <c:showDLblsOverMax val="0"/>
  </c:chart>
  <c:spPr>
    <a:noFill/>
    <a:ln w="12700"/>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Verdan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7A6E17-2BAA-5748-9A6C-601081A2D67D}" type="datetimeFigureOut">
              <a:rPr lang="en-US" smtClean="0">
                <a:latin typeface="Verdana"/>
              </a:rPr>
              <a:pPr/>
              <a:t>6/4/2015</a:t>
            </a:fld>
            <a:endParaRPr lang="en-US" dirty="0">
              <a:latin typeface="Verdana"/>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Verdan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E9D45A-41FC-364A-ACCC-B00F5D17DA90}" type="slidenum">
              <a:rPr lang="en-US" smtClean="0">
                <a:latin typeface="Verdana"/>
              </a:rPr>
              <a:pPr/>
              <a:t>‹#›</a:t>
            </a:fld>
            <a:endParaRPr lang="en-US" dirty="0">
              <a:latin typeface="Verdana"/>
            </a:endParaRPr>
          </a:p>
        </p:txBody>
      </p:sp>
    </p:spTree>
    <p:extLst>
      <p:ext uri="{BB962C8B-B14F-4D97-AF65-F5344CB8AC3E}">
        <p14:creationId xmlns:p14="http://schemas.microsoft.com/office/powerpoint/2010/main" val="3098561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a:defRPr>
            </a:lvl1pPr>
          </a:lstStyle>
          <a:p>
            <a:fld id="{79178C45-A67C-AF4C-874F-9547CE2A42D6}" type="datetimeFigureOut">
              <a:rPr lang="en-US" smtClean="0"/>
              <a:pPr/>
              <a:t>6/4/2015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a:defRPr>
            </a:lvl1pPr>
          </a:lstStyle>
          <a:p>
            <a:fld id="{612AE9D2-5FA3-7042-BB4C-A211668DE8C9}" type="slidenum">
              <a:rPr lang="en-US" smtClean="0"/>
              <a:pPr/>
              <a:t>‹#›</a:t>
            </a:fld>
            <a:endParaRPr lang="en-US" dirty="0"/>
          </a:p>
        </p:txBody>
      </p:sp>
    </p:spTree>
    <p:extLst>
      <p:ext uri="{BB962C8B-B14F-4D97-AF65-F5344CB8AC3E}">
        <p14:creationId xmlns:p14="http://schemas.microsoft.com/office/powerpoint/2010/main" val="1982641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Verdana"/>
        <a:ea typeface="+mn-ea"/>
        <a:cs typeface="+mn-cs"/>
      </a:defRPr>
    </a:lvl1pPr>
    <a:lvl2pPr marL="457200" algn="l" defTabSz="457200" rtl="0" eaLnBrk="1" latinLnBrk="0" hangingPunct="1">
      <a:defRPr sz="1200" kern="1200">
        <a:solidFill>
          <a:schemeClr val="tx1"/>
        </a:solidFill>
        <a:latin typeface="Verdana"/>
        <a:ea typeface="+mn-ea"/>
        <a:cs typeface="+mn-cs"/>
      </a:defRPr>
    </a:lvl2pPr>
    <a:lvl3pPr marL="914400" algn="l" defTabSz="457200" rtl="0" eaLnBrk="1" latinLnBrk="0" hangingPunct="1">
      <a:defRPr sz="1200" kern="1200">
        <a:solidFill>
          <a:schemeClr val="tx1"/>
        </a:solidFill>
        <a:latin typeface="Verdana"/>
        <a:ea typeface="+mn-ea"/>
        <a:cs typeface="+mn-cs"/>
      </a:defRPr>
    </a:lvl3pPr>
    <a:lvl4pPr marL="1371600" algn="l" defTabSz="457200" rtl="0" eaLnBrk="1" latinLnBrk="0" hangingPunct="1">
      <a:defRPr sz="1200" kern="1200">
        <a:solidFill>
          <a:schemeClr val="tx1"/>
        </a:solidFill>
        <a:latin typeface="Verdana"/>
        <a:ea typeface="+mn-ea"/>
        <a:cs typeface="+mn-cs"/>
      </a:defRPr>
    </a:lvl4pPr>
    <a:lvl5pPr marL="1828800" algn="l" defTabSz="457200" rtl="0" eaLnBrk="1" latinLnBrk="0" hangingPunct="1">
      <a:defRPr sz="1200" kern="1200">
        <a:solidFill>
          <a:schemeClr val="tx1"/>
        </a:solidFill>
        <a:latin typeface="Verdan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2AE9D2-5FA3-7042-BB4C-A211668DE8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52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85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89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104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2AE9D2-5FA3-7042-BB4C-A211668DE8C9}" type="slidenum">
              <a:rPr lang="en-US" smtClean="0"/>
              <a:pPr/>
              <a:t>136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142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2AE9D2-5FA3-7042-BB4C-A211668DE8C9}" type="slidenum">
              <a:rPr lang="en-US" smtClean="0"/>
              <a:pPr/>
              <a:t>143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AE9D2-5FA3-7042-BB4C-A211668DE8C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323F34-4C01-42CB-AD64-51E1E7F74395}" type="datetime1">
              <a:rPr lang="en-US" smtClean="0"/>
              <a:t>6/4/2015</a:t>
            </a:fld>
            <a:endParaRPr lang="en-US"/>
          </a:p>
        </p:txBody>
      </p:sp>
      <p:sp>
        <p:nvSpPr>
          <p:cNvPr id="5" name="Footer Placeholder 4"/>
          <p:cNvSpPr>
            <a:spLocks noGrp="1"/>
          </p:cNvSpPr>
          <p:nvPr>
            <p:ph type="ftr" sz="quarter" idx="11"/>
          </p:nvPr>
        </p:nvSpPr>
        <p:spPr/>
        <p:txBody>
          <a:bodyPr/>
          <a:lstStyle/>
          <a:p>
            <a:r>
              <a:rPr lang="en-US" dirty="0" smtClean="0"/>
              <a:t>Copyright © Edmonton Public Schools 2012</a:t>
            </a:r>
            <a:endParaRPr lang="en-US" dirty="0"/>
          </a:p>
        </p:txBody>
      </p:sp>
      <p:sp>
        <p:nvSpPr>
          <p:cNvPr id="6" name="Slide Number Placeholder 5"/>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3E83D-AE52-44D9-B22E-209C0F0290EB}" type="datetime1">
              <a:rPr lang="en-US" smtClean="0"/>
              <a:t>6/4/2015</a:t>
            </a:fld>
            <a:endParaRPr lang="en-US"/>
          </a:p>
        </p:txBody>
      </p:sp>
      <p:sp>
        <p:nvSpPr>
          <p:cNvPr id="5" name="Footer Placeholder 4"/>
          <p:cNvSpPr>
            <a:spLocks noGrp="1"/>
          </p:cNvSpPr>
          <p:nvPr>
            <p:ph type="ftr" sz="quarter" idx="11"/>
          </p:nvPr>
        </p:nvSpPr>
        <p:spPr/>
        <p:txBody>
          <a:bodyPr/>
          <a:lstStyle/>
          <a:p>
            <a:r>
              <a:rPr lang="en-US" dirty="0" smtClean="0"/>
              <a:t>Copyright © Edmonton Public Schools 2012</a:t>
            </a:r>
            <a:endParaRPr lang="en-US" dirty="0"/>
          </a:p>
        </p:txBody>
      </p:sp>
      <p:sp>
        <p:nvSpPr>
          <p:cNvPr id="6" name="Slide Number Placeholder 5"/>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F08E-EBE0-4534-BDCC-C7234DC9759B}" type="datetime1">
              <a:rPr lang="en-US" smtClean="0"/>
              <a:t>6/4/2015</a:t>
            </a:fld>
            <a:endParaRPr lang="en-US"/>
          </a:p>
        </p:txBody>
      </p:sp>
      <p:sp>
        <p:nvSpPr>
          <p:cNvPr id="5" name="Footer Placeholder 4"/>
          <p:cNvSpPr>
            <a:spLocks noGrp="1"/>
          </p:cNvSpPr>
          <p:nvPr>
            <p:ph type="ftr" sz="quarter" idx="11"/>
          </p:nvPr>
        </p:nvSpPr>
        <p:spPr/>
        <p:txBody>
          <a:bodyPr/>
          <a:lstStyle/>
          <a:p>
            <a:r>
              <a:rPr lang="en-US" dirty="0" smtClean="0"/>
              <a:t>Copyright © Edmonton Public Schools 2012</a:t>
            </a:r>
            <a:endParaRPr lang="en-US" dirty="0"/>
          </a:p>
        </p:txBody>
      </p:sp>
      <p:sp>
        <p:nvSpPr>
          <p:cNvPr id="6" name="Slide Number Placeholder 5"/>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AE72FE-E761-49D6-9A26-3C99A296F366}" type="datetime1">
              <a:rPr lang="en-US" smtClean="0"/>
              <a:t>6/4/2015</a:t>
            </a:fld>
            <a:endParaRPr lang="en-US"/>
          </a:p>
        </p:txBody>
      </p:sp>
      <p:sp>
        <p:nvSpPr>
          <p:cNvPr id="5" name="Footer Placeholder 4"/>
          <p:cNvSpPr>
            <a:spLocks noGrp="1"/>
          </p:cNvSpPr>
          <p:nvPr>
            <p:ph type="ftr" sz="quarter" idx="11"/>
          </p:nvPr>
        </p:nvSpPr>
        <p:spPr/>
        <p:txBody>
          <a:bodyPr/>
          <a:lstStyle/>
          <a:p>
            <a:r>
              <a:rPr lang="en-US" dirty="0" smtClean="0"/>
              <a:t>Copyright © Edmonton Public Schools 2012</a:t>
            </a:r>
            <a:endParaRPr lang="en-US" dirty="0"/>
          </a:p>
        </p:txBody>
      </p:sp>
      <p:sp>
        <p:nvSpPr>
          <p:cNvPr id="6" name="Slide Number Placeholder 5"/>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51AD4-D75F-4B4D-A411-EC3413E54BD0}" type="datetime1">
              <a:rPr lang="en-US" smtClean="0"/>
              <a:t>6/4/2015</a:t>
            </a:fld>
            <a:endParaRPr lang="en-US"/>
          </a:p>
        </p:txBody>
      </p:sp>
      <p:sp>
        <p:nvSpPr>
          <p:cNvPr id="5" name="Footer Placeholder 4"/>
          <p:cNvSpPr>
            <a:spLocks noGrp="1"/>
          </p:cNvSpPr>
          <p:nvPr>
            <p:ph type="ftr" sz="quarter" idx="11"/>
          </p:nvPr>
        </p:nvSpPr>
        <p:spPr/>
        <p:txBody>
          <a:bodyPr/>
          <a:lstStyle/>
          <a:p>
            <a:r>
              <a:rPr lang="en-US" dirty="0" smtClean="0"/>
              <a:t>Copyright © Edmonton Public Schools 2012</a:t>
            </a:r>
            <a:endParaRPr lang="en-US" dirty="0"/>
          </a:p>
        </p:txBody>
      </p:sp>
      <p:sp>
        <p:nvSpPr>
          <p:cNvPr id="6" name="Slide Number Placeholder 5"/>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2A97C-D89D-4CD9-BE74-B29A70549523}" type="datetime1">
              <a:rPr lang="en-US" smtClean="0"/>
              <a:t>6/4/2015</a:t>
            </a:fld>
            <a:endParaRPr lang="en-US"/>
          </a:p>
        </p:txBody>
      </p:sp>
      <p:sp>
        <p:nvSpPr>
          <p:cNvPr id="6" name="Footer Placeholder 5"/>
          <p:cNvSpPr>
            <a:spLocks noGrp="1"/>
          </p:cNvSpPr>
          <p:nvPr>
            <p:ph type="ftr" sz="quarter" idx="11"/>
          </p:nvPr>
        </p:nvSpPr>
        <p:spPr/>
        <p:txBody>
          <a:bodyPr/>
          <a:lstStyle/>
          <a:p>
            <a:r>
              <a:rPr lang="en-US" dirty="0" smtClean="0"/>
              <a:t>Copyright © Edmonton Public Schools 2012</a:t>
            </a:r>
            <a:endParaRPr lang="en-US" dirty="0"/>
          </a:p>
        </p:txBody>
      </p:sp>
      <p:sp>
        <p:nvSpPr>
          <p:cNvPr id="7" name="Slide Number Placeholder 6"/>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A174C-EA71-4F8B-96DC-65F3CD91FAE9}" type="datetime1">
              <a:rPr lang="en-US" smtClean="0"/>
              <a:t>6/4/2015</a:t>
            </a:fld>
            <a:endParaRPr lang="en-US"/>
          </a:p>
        </p:txBody>
      </p:sp>
      <p:sp>
        <p:nvSpPr>
          <p:cNvPr id="8" name="Footer Placeholder 7"/>
          <p:cNvSpPr>
            <a:spLocks noGrp="1"/>
          </p:cNvSpPr>
          <p:nvPr>
            <p:ph type="ftr" sz="quarter" idx="11"/>
          </p:nvPr>
        </p:nvSpPr>
        <p:spPr/>
        <p:txBody>
          <a:bodyPr/>
          <a:lstStyle/>
          <a:p>
            <a:r>
              <a:rPr lang="en-US" dirty="0" smtClean="0"/>
              <a:t>Copyright © Edmonton Public Schools 2012</a:t>
            </a:r>
            <a:endParaRPr lang="en-US" dirty="0"/>
          </a:p>
        </p:txBody>
      </p:sp>
      <p:sp>
        <p:nvSpPr>
          <p:cNvPr id="9" name="Slide Number Placeholder 8"/>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78A53-FF46-44EE-A781-242BC2F7279C}" type="datetime1">
              <a:rPr lang="en-US" smtClean="0"/>
              <a:t>6/4/2015</a:t>
            </a:fld>
            <a:endParaRPr lang="en-US"/>
          </a:p>
        </p:txBody>
      </p:sp>
      <p:sp>
        <p:nvSpPr>
          <p:cNvPr id="4" name="Footer Placeholder 3"/>
          <p:cNvSpPr>
            <a:spLocks noGrp="1"/>
          </p:cNvSpPr>
          <p:nvPr>
            <p:ph type="ftr" sz="quarter" idx="11"/>
          </p:nvPr>
        </p:nvSpPr>
        <p:spPr/>
        <p:txBody>
          <a:bodyPr/>
          <a:lstStyle/>
          <a:p>
            <a:r>
              <a:rPr lang="en-US" dirty="0" smtClean="0"/>
              <a:t>Copyright © Edmonton Public Schools 2012</a:t>
            </a:r>
            <a:endParaRPr lang="en-US" dirty="0"/>
          </a:p>
        </p:txBody>
      </p:sp>
      <p:sp>
        <p:nvSpPr>
          <p:cNvPr id="5" name="Slide Number Placeholder 4"/>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FD029-364D-4C3B-9ACA-FF805068427C}" type="datetime1">
              <a:rPr lang="en-US" smtClean="0"/>
              <a:t>6/4/2015</a:t>
            </a:fld>
            <a:endParaRPr lang="en-US"/>
          </a:p>
        </p:txBody>
      </p:sp>
      <p:sp>
        <p:nvSpPr>
          <p:cNvPr id="3" name="Footer Placeholder 2"/>
          <p:cNvSpPr>
            <a:spLocks noGrp="1"/>
          </p:cNvSpPr>
          <p:nvPr>
            <p:ph type="ftr" sz="quarter" idx="11"/>
          </p:nvPr>
        </p:nvSpPr>
        <p:spPr/>
        <p:txBody>
          <a:bodyPr/>
          <a:lstStyle/>
          <a:p>
            <a:r>
              <a:rPr lang="en-US" dirty="0" smtClean="0"/>
              <a:t>Copyright © Edmonton Public Schools 2012</a:t>
            </a:r>
            <a:endParaRPr lang="en-US" dirty="0"/>
          </a:p>
        </p:txBody>
      </p:sp>
      <p:sp>
        <p:nvSpPr>
          <p:cNvPr id="4" name="Slide Number Placeholder 3"/>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36D59-4375-409D-A13D-B55FFBF76270}" type="datetime1">
              <a:rPr lang="en-US" smtClean="0"/>
              <a:t>6/4/2015</a:t>
            </a:fld>
            <a:endParaRPr lang="en-US"/>
          </a:p>
        </p:txBody>
      </p:sp>
      <p:sp>
        <p:nvSpPr>
          <p:cNvPr id="6" name="Footer Placeholder 5"/>
          <p:cNvSpPr>
            <a:spLocks noGrp="1"/>
          </p:cNvSpPr>
          <p:nvPr>
            <p:ph type="ftr" sz="quarter" idx="11"/>
          </p:nvPr>
        </p:nvSpPr>
        <p:spPr/>
        <p:txBody>
          <a:bodyPr/>
          <a:lstStyle/>
          <a:p>
            <a:r>
              <a:rPr lang="en-US" dirty="0" smtClean="0"/>
              <a:t>Copyright © Edmonton Public Schools 2012</a:t>
            </a:r>
            <a:endParaRPr lang="en-US" dirty="0"/>
          </a:p>
        </p:txBody>
      </p:sp>
      <p:sp>
        <p:nvSpPr>
          <p:cNvPr id="7" name="Slide Number Placeholder 6"/>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507C4-E721-49B5-BDBA-2075BBB6FCB1}" type="datetime1">
              <a:rPr lang="en-US" smtClean="0"/>
              <a:t>6/4/2015</a:t>
            </a:fld>
            <a:endParaRPr lang="en-US"/>
          </a:p>
        </p:txBody>
      </p:sp>
      <p:sp>
        <p:nvSpPr>
          <p:cNvPr id="6" name="Footer Placeholder 5"/>
          <p:cNvSpPr>
            <a:spLocks noGrp="1"/>
          </p:cNvSpPr>
          <p:nvPr>
            <p:ph type="ftr" sz="quarter" idx="11"/>
          </p:nvPr>
        </p:nvSpPr>
        <p:spPr/>
        <p:txBody>
          <a:bodyPr/>
          <a:lstStyle/>
          <a:p>
            <a:r>
              <a:rPr lang="en-US" dirty="0" smtClean="0"/>
              <a:t>Copyright © Edmonton Public Schools 2012</a:t>
            </a:r>
            <a:endParaRPr lang="en-US" dirty="0"/>
          </a:p>
        </p:txBody>
      </p:sp>
      <p:sp>
        <p:nvSpPr>
          <p:cNvPr id="7" name="Slide Number Placeholder 6"/>
          <p:cNvSpPr>
            <a:spLocks noGrp="1"/>
          </p:cNvSpPr>
          <p:nvPr>
            <p:ph type="sldNum" sz="quarter" idx="12"/>
          </p:nvPr>
        </p:nvSpPr>
        <p:spPr/>
        <p:txBody>
          <a:bodyPr/>
          <a:lstStyle/>
          <a:p>
            <a:fld id="{D80FEEEB-4CAC-EC4F-B319-97BE1703EA3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a:defRPr>
            </a:lvl1pPr>
          </a:lstStyle>
          <a:p>
            <a:fld id="{DA115F88-33AF-4FBD-91BB-75F5972ABEB3}" type="datetime1">
              <a:rPr lang="en-US" smtClean="0"/>
              <a:t>6/4/2015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a:defRPr>
            </a:lvl1pPr>
          </a:lstStyle>
          <a:p>
            <a:r>
              <a:rPr lang="en-US" dirty="0" smtClean="0"/>
              <a:t>Copyright © Edmonton Public Schools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a:defRPr>
            </a:lvl1pPr>
          </a:lstStyle>
          <a:p>
            <a:fld id="{D80FEEEB-4CAC-EC4F-B319-97BE1703EA3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4896.jpg"/>
          <p:cNvPicPr>
            <a:picLocks noChangeAspect="1"/>
          </p:cNvPicPr>
          <p:nvPr/>
        </p:nvPicPr>
        <p:blipFill>
          <a:blip r:embed="rId3"/>
          <a:srcRect r="10448" b="3571"/>
          <a:stretch>
            <a:fillRect/>
          </a:stretch>
        </p:blipFill>
        <p:spPr>
          <a:xfrm>
            <a:off x="12700" y="0"/>
            <a:ext cx="9144000" cy="6858000"/>
          </a:xfrm>
          <a:prstGeom prst="rect">
            <a:avLst/>
          </a:prstGeom>
        </p:spPr>
      </p:pic>
      <p:sp>
        <p:nvSpPr>
          <p:cNvPr id="3" name="Content Placeholder 2"/>
          <p:cNvSpPr>
            <a:spLocks noGrp="1"/>
          </p:cNvSpPr>
          <p:nvPr>
            <p:ph idx="4294967295"/>
          </p:nvPr>
        </p:nvSpPr>
        <p:spPr>
          <a:xfrm>
            <a:off x="228600" y="762000"/>
            <a:ext cx="8686800" cy="1447800"/>
          </a:xfrm>
          <a:prstGeom prst="rect">
            <a:avLst/>
          </a:prstGeom>
        </p:spPr>
        <p:txBody>
          <a:bodyPr>
            <a:noAutofit/>
          </a:bodyPr>
          <a:lstStyle/>
          <a:p>
            <a:pPr>
              <a:buNone/>
            </a:pPr>
            <a:r>
              <a:rPr lang="en-US" sz="3600" dirty="0" smtClean="0">
                <a:solidFill>
                  <a:schemeClr val="bg1"/>
                </a:solidFill>
                <a:effectLst>
                  <a:outerShdw blurRad="50800" dist="38100" dir="2700000">
                    <a:srgbClr val="000000">
                      <a:alpha val="43000"/>
                    </a:srgbClr>
                  </a:outerShdw>
                </a:effectLst>
              </a:rPr>
              <a:t>Biology 30 Diploma Review</a:t>
            </a:r>
            <a:endParaRPr lang="en-US" sz="3600" dirty="0">
              <a:solidFill>
                <a:schemeClr val="bg1"/>
              </a:solidFill>
              <a:effectLst>
                <a:outerShdw blurRad="50800" dist="38100" dir="2700000">
                  <a:srgbClr val="000000">
                    <a:alpha val="43000"/>
                  </a:srgbClr>
                </a:outerShdw>
              </a:effectLst>
            </a:endParaRPr>
          </a:p>
        </p:txBody>
      </p:sp>
      <p:sp>
        <p:nvSpPr>
          <p:cNvPr id="5" name="Slide Number Placeholder 4"/>
          <p:cNvSpPr>
            <a:spLocks noGrp="1"/>
          </p:cNvSpPr>
          <p:nvPr>
            <p:ph type="sldNum" sz="quarter" idx="12"/>
          </p:nvPr>
        </p:nvSpPr>
        <p:spPr/>
        <p:txBody>
          <a:bodyPr/>
          <a:lstStyle/>
          <a:p>
            <a:fld id="{D80FEEEB-4CAC-EC4F-B319-97BE1703EA36}" type="slidenum">
              <a:rPr lang="en-US" smtClean="0"/>
              <a:pPr/>
              <a:t>1</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c.jpg"/>
          <p:cNvPicPr>
            <a:picLocks noChangeAspect="1"/>
          </p:cNvPicPr>
          <p:nvPr/>
        </p:nvPicPr>
        <p:blipFill>
          <a:blip r:embed="rId3" cstate="screen"/>
          <a:stretch>
            <a:fillRect/>
          </a:stretch>
        </p:blipFill>
        <p:spPr>
          <a:xfrm>
            <a:off x="5472810" y="1037194"/>
            <a:ext cx="2909190" cy="4982606"/>
          </a:xfrm>
          <a:prstGeom prst="rect">
            <a:avLst/>
          </a:prstGeom>
        </p:spPr>
      </p:pic>
      <p:sp>
        <p:nvSpPr>
          <p:cNvPr id="2" name="Title 1"/>
          <p:cNvSpPr>
            <a:spLocks noGrp="1"/>
          </p:cNvSpPr>
          <p:nvPr>
            <p:ph type="title" idx="4294967295"/>
          </p:nvPr>
        </p:nvSpPr>
        <p:spPr>
          <a:xfrm>
            <a:off x="457200" y="274638"/>
            <a:ext cx="8229600" cy="1143000"/>
          </a:xfrm>
          <a:prstGeom prst="rect">
            <a:avLst/>
          </a:prstGeom>
        </p:spPr>
        <p:txBody>
          <a:bodyPr/>
          <a:lstStyle/>
          <a:p>
            <a:r>
              <a:rPr lang="en-US" dirty="0" smtClean="0"/>
              <a:t>Calculators</a:t>
            </a:r>
            <a:endParaRPr lang="en-US" dirty="0"/>
          </a:p>
        </p:txBody>
      </p:sp>
      <p:sp>
        <p:nvSpPr>
          <p:cNvPr id="3" name="Content Placeholder 2"/>
          <p:cNvSpPr>
            <a:spLocks noGrp="1"/>
          </p:cNvSpPr>
          <p:nvPr>
            <p:ph idx="4294967295"/>
          </p:nvPr>
        </p:nvSpPr>
        <p:spPr>
          <a:xfrm>
            <a:off x="457200" y="1752600"/>
            <a:ext cx="4876800" cy="3428999"/>
          </a:xfrm>
          <a:prstGeom prst="rect">
            <a:avLst/>
          </a:prstGeom>
        </p:spPr>
        <p:txBody>
          <a:bodyPr>
            <a:normAutofit/>
          </a:bodyPr>
          <a:lstStyle/>
          <a:p>
            <a:pPr>
              <a:buNone/>
            </a:pPr>
            <a:r>
              <a:rPr lang="en-US" sz="1600" dirty="0" smtClean="0"/>
              <a:t>•	Use a calculator you are familiar with.</a:t>
            </a:r>
          </a:p>
          <a:p>
            <a:pPr>
              <a:buNone/>
            </a:pPr>
            <a:endParaRPr lang="en-US" sz="1600" dirty="0" smtClean="0"/>
          </a:p>
          <a:p>
            <a:pPr>
              <a:buNone/>
            </a:pPr>
            <a:r>
              <a:rPr lang="en-US" sz="1600" dirty="0" smtClean="0"/>
              <a:t>•	Clear your calculator’s memory before coming to the exam.</a:t>
            </a:r>
          </a:p>
          <a:p>
            <a:pPr>
              <a:buNone/>
            </a:pPr>
            <a:endParaRPr lang="en-US" sz="1600" dirty="0" smtClean="0"/>
          </a:p>
          <a:p>
            <a:pPr>
              <a:buNone/>
            </a:pPr>
            <a:r>
              <a:rPr lang="en-US" sz="1600" dirty="0" smtClean="0"/>
              <a:t>•	Always check that your calculator is in </a:t>
            </a:r>
            <a:r>
              <a:rPr lang="en-US" sz="1600" b="1" dirty="0" smtClean="0"/>
              <a:t>degree</a:t>
            </a:r>
            <a:r>
              <a:rPr lang="en-US" sz="1600" dirty="0" smtClean="0"/>
              <a:t> mode after the memory has been cleared.</a:t>
            </a:r>
          </a:p>
          <a:p>
            <a:pPr>
              <a:buNone/>
            </a:pPr>
            <a:endParaRPr lang="en-US" sz="1600" dirty="0" smtClean="0"/>
          </a:p>
          <a:p>
            <a:pPr>
              <a:buNone/>
            </a:pPr>
            <a:r>
              <a:rPr lang="en-US" sz="1600" dirty="0" smtClean="0"/>
              <a:t>•	Make sure your calculator batteries are new or bring extras.</a:t>
            </a:r>
          </a:p>
          <a:p>
            <a:pPr>
              <a:buNone/>
            </a:pPr>
            <a:endParaRPr lang="en-US" sz="1600" dirty="0" smtClean="0"/>
          </a:p>
        </p:txBody>
      </p:sp>
      <p:sp>
        <p:nvSpPr>
          <p:cNvPr id="5" name="Slide Number Placeholder 4"/>
          <p:cNvSpPr>
            <a:spLocks noGrp="1"/>
          </p:cNvSpPr>
          <p:nvPr>
            <p:ph type="sldNum" sz="quarter" idx="12"/>
          </p:nvPr>
        </p:nvSpPr>
        <p:spPr/>
        <p:txBody>
          <a:bodyPr/>
          <a:lstStyle/>
          <a:p>
            <a:fld id="{D80FEEEB-4CAC-EC4F-B319-97BE1703EA36}" type="slidenum">
              <a:rPr lang="en-US" smtClean="0"/>
              <a:pPr/>
              <a:t>10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100</a:t>
            </a:fld>
            <a:endParaRPr lang="en-US"/>
          </a:p>
        </p:txBody>
      </p:sp>
      <p:sp>
        <p:nvSpPr>
          <p:cNvPr id="5" name="TextBox 4"/>
          <p:cNvSpPr txBox="1"/>
          <p:nvPr/>
        </p:nvSpPr>
        <p:spPr>
          <a:xfrm>
            <a:off x="838200" y="978188"/>
            <a:ext cx="7848600" cy="584776"/>
          </a:xfrm>
          <a:prstGeom prst="rect">
            <a:avLst/>
          </a:prstGeom>
          <a:noFill/>
        </p:spPr>
        <p:txBody>
          <a:bodyPr wrap="square" rtlCol="0">
            <a:spAutoFit/>
          </a:bodyPr>
          <a:lstStyle/>
          <a:p>
            <a:r>
              <a:rPr lang="en-CA" sz="1600" dirty="0" smtClean="0">
                <a:latin typeface="Verdana"/>
              </a:rPr>
              <a:t>It is often more useful to compare populations by looking at </a:t>
            </a:r>
            <a:r>
              <a:rPr lang="en-CA" sz="1600" b="1" dirty="0" smtClean="0">
                <a:latin typeface="Verdana"/>
              </a:rPr>
              <a:t>population density</a:t>
            </a:r>
            <a:r>
              <a:rPr lang="en-CA" sz="1600" dirty="0" smtClean="0">
                <a:latin typeface="Verdana"/>
              </a:rPr>
              <a:t> (the number of individuals in a given area or volume).</a:t>
            </a:r>
            <a:r>
              <a:rPr lang="en-US" sz="1600" dirty="0" smtClean="0">
                <a:latin typeface="Verdana"/>
              </a:rPr>
              <a:t> </a:t>
            </a:r>
            <a:endParaRPr lang="en-US" sz="1600" dirty="0">
              <a:latin typeface="Verdana"/>
            </a:endParaRPr>
          </a:p>
        </p:txBody>
      </p:sp>
      <p:sp>
        <p:nvSpPr>
          <p:cNvPr id="6" name="TextBox 5"/>
          <p:cNvSpPr txBox="1"/>
          <p:nvPr/>
        </p:nvSpPr>
        <p:spPr>
          <a:xfrm>
            <a:off x="990600" y="2057400"/>
            <a:ext cx="5562600" cy="369332"/>
          </a:xfrm>
          <a:prstGeom prst="rect">
            <a:avLst/>
          </a:prstGeom>
          <a:noFill/>
        </p:spPr>
        <p:txBody>
          <a:bodyPr wrap="square" rtlCol="0">
            <a:spAutoFit/>
          </a:bodyPr>
          <a:lstStyle/>
          <a:p>
            <a:r>
              <a:rPr lang="en-US" dirty="0" smtClean="0">
                <a:latin typeface="Verdana"/>
              </a:rPr>
              <a:t>D = N / A 	 D = N / V</a:t>
            </a:r>
          </a:p>
        </p:txBody>
      </p:sp>
      <p:sp>
        <p:nvSpPr>
          <p:cNvPr id="7" name="TextBox 6"/>
          <p:cNvSpPr txBox="1"/>
          <p:nvPr/>
        </p:nvSpPr>
        <p:spPr>
          <a:xfrm>
            <a:off x="1066800" y="3124200"/>
            <a:ext cx="7239000" cy="1077218"/>
          </a:xfrm>
          <a:prstGeom prst="rect">
            <a:avLst/>
          </a:prstGeom>
          <a:noFill/>
        </p:spPr>
        <p:txBody>
          <a:bodyPr wrap="square" rtlCol="0">
            <a:spAutoFit/>
          </a:bodyPr>
          <a:lstStyle/>
          <a:p>
            <a:r>
              <a:rPr lang="en-US" sz="1600" dirty="0" smtClean="0">
                <a:latin typeface="Verdana"/>
              </a:rPr>
              <a:t>Where:</a:t>
            </a:r>
          </a:p>
          <a:p>
            <a:pPr marL="355600"/>
            <a:r>
              <a:rPr lang="en-US" sz="1600" dirty="0" smtClean="0">
                <a:latin typeface="Verdana"/>
              </a:rPr>
              <a:t>D = density of organisms (organisms/unit)</a:t>
            </a:r>
          </a:p>
          <a:p>
            <a:pPr marL="355600"/>
            <a:r>
              <a:rPr lang="en-US" sz="1600" dirty="0" smtClean="0">
                <a:latin typeface="Verdana"/>
              </a:rPr>
              <a:t>N = # of organisms</a:t>
            </a:r>
          </a:p>
          <a:p>
            <a:pPr marL="355600"/>
            <a:r>
              <a:rPr lang="en-US" sz="1600" dirty="0" smtClean="0">
                <a:latin typeface="Verdana"/>
              </a:rPr>
              <a:t>A = size of area in units or </a:t>
            </a:r>
            <a:r>
              <a:rPr lang="en-CA" sz="1600" dirty="0" smtClean="0">
                <a:latin typeface="Verdana"/>
              </a:rPr>
              <a:t>V = volume (aquatic habitats)</a:t>
            </a:r>
            <a:endParaRPr lang="en-US" sz="1600" dirty="0" smtClean="0">
              <a:latin typeface="Verdana"/>
            </a:endParaRPr>
          </a:p>
        </p:txBody>
      </p:sp>
      <p:sp>
        <p:nvSpPr>
          <p:cNvPr id="9" name="TextBox 8"/>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31</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101</a:t>
            </a:fld>
            <a:endParaRPr lang="en-US"/>
          </a:p>
        </p:txBody>
      </p:sp>
      <p:sp>
        <p:nvSpPr>
          <p:cNvPr id="5" name="TextBox 4"/>
          <p:cNvSpPr txBox="1"/>
          <p:nvPr/>
        </p:nvSpPr>
        <p:spPr>
          <a:xfrm>
            <a:off x="609600" y="990600"/>
            <a:ext cx="8077200" cy="1569660"/>
          </a:xfrm>
          <a:prstGeom prst="rect">
            <a:avLst/>
          </a:prstGeom>
          <a:noFill/>
        </p:spPr>
        <p:txBody>
          <a:bodyPr wrap="square" rtlCol="0">
            <a:spAutoFit/>
          </a:bodyPr>
          <a:lstStyle/>
          <a:p>
            <a:pPr marL="444500" indent="-444500" defTabSz="266700"/>
            <a:r>
              <a:rPr lang="en-US" sz="1600" dirty="0" smtClean="0">
                <a:latin typeface="Verdana"/>
              </a:rPr>
              <a:t>The size of a population can be affected by the following factors:</a:t>
            </a:r>
          </a:p>
          <a:p>
            <a:pPr marL="901700" lvl="0" indent="-452438"/>
            <a:r>
              <a:rPr lang="en-US" sz="1600" dirty="0" smtClean="0">
                <a:latin typeface="Verdana"/>
              </a:rPr>
              <a:t>1.	</a:t>
            </a:r>
            <a:r>
              <a:rPr lang="en-US" sz="1600" dirty="0" err="1" smtClean="0">
                <a:latin typeface="Verdana"/>
              </a:rPr>
              <a:t>Natality</a:t>
            </a:r>
            <a:r>
              <a:rPr lang="en-US" sz="1600" dirty="0" smtClean="0">
                <a:latin typeface="Verdana"/>
              </a:rPr>
              <a:t>—number of births.</a:t>
            </a:r>
          </a:p>
          <a:p>
            <a:pPr marL="901700" lvl="0" indent="-452438"/>
            <a:r>
              <a:rPr lang="en-US" sz="1600" dirty="0" smtClean="0">
                <a:latin typeface="Verdana"/>
              </a:rPr>
              <a:t>2.	Mortality—number of deaths.</a:t>
            </a:r>
          </a:p>
          <a:p>
            <a:pPr marL="901700" lvl="0" indent="-452438"/>
            <a:r>
              <a:rPr lang="en-US" sz="1600" dirty="0" smtClean="0">
                <a:latin typeface="Verdana"/>
              </a:rPr>
              <a:t>3.	Immigration—number of organisms moving into an area.</a:t>
            </a:r>
          </a:p>
          <a:p>
            <a:pPr marL="901700" lvl="0" indent="-452438"/>
            <a:r>
              <a:rPr lang="en-US" sz="1600" dirty="0" smtClean="0">
                <a:latin typeface="Verdana"/>
              </a:rPr>
              <a:t>4.	Emigration—number of organisms moving out of an area.</a:t>
            </a:r>
          </a:p>
          <a:p>
            <a:pPr marL="901700" indent="-452438"/>
            <a:endParaRPr lang="en-US" sz="1600" dirty="0">
              <a:latin typeface="Verdana"/>
            </a:endParaRPr>
          </a:p>
        </p:txBody>
      </p:sp>
      <p:sp>
        <p:nvSpPr>
          <p:cNvPr id="6" name="TextBox 5"/>
          <p:cNvSpPr txBox="1"/>
          <p:nvPr/>
        </p:nvSpPr>
        <p:spPr>
          <a:xfrm>
            <a:off x="609600" y="3373398"/>
            <a:ext cx="8229600" cy="584776"/>
          </a:xfrm>
          <a:prstGeom prst="rect">
            <a:avLst/>
          </a:prstGeom>
          <a:noFill/>
        </p:spPr>
        <p:txBody>
          <a:bodyPr wrap="square" rtlCol="0">
            <a:spAutoFit/>
          </a:bodyPr>
          <a:lstStyle/>
          <a:p>
            <a:r>
              <a:rPr lang="en-US" sz="1600" dirty="0" smtClean="0">
                <a:latin typeface="Verdana"/>
              </a:rPr>
              <a:t>When these factors are combined, three other formulas can be used to study populations.</a:t>
            </a:r>
          </a:p>
        </p:txBody>
      </p:sp>
      <p:sp>
        <p:nvSpPr>
          <p:cNvPr id="7" name="TextBox 6"/>
          <p:cNvSpPr txBox="1"/>
          <p:nvPr/>
        </p:nvSpPr>
        <p:spPr>
          <a:xfrm>
            <a:off x="609600" y="4209871"/>
            <a:ext cx="7772400" cy="830997"/>
          </a:xfrm>
          <a:prstGeom prst="rect">
            <a:avLst/>
          </a:prstGeom>
          <a:noFill/>
        </p:spPr>
        <p:txBody>
          <a:bodyPr wrap="square" rtlCol="0">
            <a:spAutoFit/>
          </a:bodyPr>
          <a:lstStyle/>
          <a:p>
            <a:pPr lvl="0"/>
            <a:r>
              <a:rPr lang="en-US" sz="1600" dirty="0" smtClean="0">
                <a:latin typeface="Verdana"/>
              </a:rPr>
              <a:t>A.	population change:</a:t>
            </a:r>
          </a:p>
          <a:p>
            <a:r>
              <a:rPr lang="en-US" sz="1600" dirty="0" smtClean="0">
                <a:latin typeface="Verdana"/>
              </a:rPr>
              <a:t> </a:t>
            </a:r>
          </a:p>
          <a:p>
            <a:r>
              <a:rPr lang="en-US" sz="1600" dirty="0" smtClean="0">
                <a:latin typeface="Verdana"/>
              </a:rPr>
              <a:t>		∆N = (births + immigration) – (deaths + emigration)</a:t>
            </a:r>
          </a:p>
        </p:txBody>
      </p:sp>
      <p:sp>
        <p:nvSpPr>
          <p:cNvPr id="8" name="TextBox 7"/>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31</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102</a:t>
            </a:fld>
            <a:endParaRPr lang="en-US"/>
          </a:p>
        </p:txBody>
      </p:sp>
      <p:sp>
        <p:nvSpPr>
          <p:cNvPr id="5" name="TextBox 4"/>
          <p:cNvSpPr txBox="1"/>
          <p:nvPr/>
        </p:nvSpPr>
        <p:spPr>
          <a:xfrm>
            <a:off x="838200" y="1143000"/>
            <a:ext cx="7391400" cy="338554"/>
          </a:xfrm>
          <a:prstGeom prst="rect">
            <a:avLst/>
          </a:prstGeom>
          <a:noFill/>
        </p:spPr>
        <p:txBody>
          <a:bodyPr wrap="square" rtlCol="0">
            <a:spAutoFit/>
          </a:bodyPr>
          <a:lstStyle/>
          <a:p>
            <a:r>
              <a:rPr lang="en-US" sz="1600" dirty="0" smtClean="0">
                <a:latin typeface="Verdana"/>
              </a:rPr>
              <a:t> B.	per capita population growth rate:</a:t>
            </a:r>
          </a:p>
        </p:txBody>
      </p:sp>
      <p:grpSp>
        <p:nvGrpSpPr>
          <p:cNvPr id="125955" name="Group 3"/>
          <p:cNvGrpSpPr>
            <a:grpSpLocks/>
          </p:cNvGrpSpPr>
          <p:nvPr/>
        </p:nvGrpSpPr>
        <p:grpSpPr bwMode="auto">
          <a:xfrm>
            <a:off x="1066800" y="1892300"/>
            <a:ext cx="7163247" cy="742950"/>
            <a:chOff x="3670" y="10170"/>
            <a:chExt cx="7830" cy="1170"/>
          </a:xfrm>
        </p:grpSpPr>
        <p:sp>
          <p:nvSpPr>
            <p:cNvPr id="125956" name="Text Box 4"/>
            <p:cNvSpPr txBox="1">
              <a:spLocks noChangeArrowheads="1"/>
            </p:cNvSpPr>
            <p:nvPr/>
          </p:nvSpPr>
          <p:spPr bwMode="auto">
            <a:xfrm>
              <a:off x="5140" y="10620"/>
              <a:ext cx="360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a:ea typeface="Times New Roman" pitchFamily="-65" charset="0"/>
                </a:rPr>
                <a:t>initial </a:t>
              </a:r>
              <a:r>
                <a:rPr kumimoji="0" lang="en-US" sz="1600" b="0" i="0" u="none" strike="noStrike" cap="none" normalizeH="0" baseline="0" dirty="0">
                  <a:ln>
                    <a:noFill/>
                  </a:ln>
                  <a:solidFill>
                    <a:schemeClr val="tx1"/>
                  </a:solidFill>
                  <a:effectLst/>
                  <a:latin typeface="Verdana"/>
                  <a:ea typeface="Times New Roman" pitchFamily="-65" charset="0"/>
                </a:rPr>
                <a:t>number of organisms</a:t>
              </a:r>
            </a:p>
          </p:txBody>
        </p:sp>
        <p:sp>
          <p:nvSpPr>
            <p:cNvPr id="125957" name="Text Box 5"/>
            <p:cNvSpPr txBox="1">
              <a:spLocks noChangeArrowheads="1"/>
            </p:cNvSpPr>
            <p:nvPr/>
          </p:nvSpPr>
          <p:spPr bwMode="auto">
            <a:xfrm>
              <a:off x="4597" y="10170"/>
              <a:ext cx="594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Verdana"/>
                  <a:ea typeface="Times New Roman" pitchFamily="-65" charset="0"/>
                </a:rPr>
                <a:t>(births  immigration) – (deaths  emigration)</a:t>
              </a:r>
            </a:p>
          </p:txBody>
        </p:sp>
        <p:sp>
          <p:nvSpPr>
            <p:cNvPr id="125958" name="Text Box 6"/>
            <p:cNvSpPr txBox="1">
              <a:spLocks noChangeArrowheads="1"/>
            </p:cNvSpPr>
            <p:nvPr/>
          </p:nvSpPr>
          <p:spPr bwMode="auto">
            <a:xfrm>
              <a:off x="3670" y="10450"/>
              <a:ext cx="126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Verdana"/>
                  <a:ea typeface="Times New Roman" pitchFamily="-65" charset="0"/>
                </a:rPr>
                <a:t>cgr</a:t>
              </a:r>
              <a:r>
                <a:rPr kumimoji="0" lang="en-US" sz="1600" b="0" i="0" u="none" strike="noStrike" cap="none" normalizeH="0" baseline="0" dirty="0">
                  <a:ln>
                    <a:noFill/>
                  </a:ln>
                  <a:solidFill>
                    <a:schemeClr val="tx1"/>
                  </a:solidFill>
                  <a:effectLst/>
                  <a:latin typeface="Verdana"/>
                  <a:ea typeface="Times New Roman" pitchFamily="-65" charset="0"/>
                </a:rPr>
                <a:t> =</a:t>
              </a:r>
            </a:p>
          </p:txBody>
        </p:sp>
        <p:sp>
          <p:nvSpPr>
            <p:cNvPr id="125959" name="Text Box 7"/>
            <p:cNvSpPr txBox="1">
              <a:spLocks noChangeArrowheads="1"/>
            </p:cNvSpPr>
            <p:nvPr/>
          </p:nvSpPr>
          <p:spPr bwMode="auto">
            <a:xfrm>
              <a:off x="9880" y="10380"/>
              <a:ext cx="162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Verdana"/>
                  <a:ea typeface="Times New Roman" pitchFamily="-65" charset="0"/>
                </a:rPr>
                <a:t>= ∆N/N</a:t>
              </a:r>
              <a:endParaRPr kumimoji="0" lang="en-US" sz="1600" b="0" i="0" u="none" strike="noStrike" cap="none" normalizeH="0" baseline="0" dirty="0">
                <a:ln>
                  <a:noFill/>
                </a:ln>
                <a:solidFill>
                  <a:schemeClr val="tx1"/>
                </a:solidFill>
                <a:effectLst/>
                <a:latin typeface="Times New Roman" pitchFamily="-65" charset="0"/>
                <a:ea typeface="Times New Roman" pitchFamily="-65" charset="0"/>
              </a:endParaRPr>
            </a:p>
          </p:txBody>
        </p:sp>
        <p:sp>
          <p:nvSpPr>
            <p:cNvPr id="125960" name="Line 8"/>
            <p:cNvSpPr>
              <a:spLocks noChangeShapeType="1"/>
            </p:cNvSpPr>
            <p:nvPr/>
          </p:nvSpPr>
          <p:spPr bwMode="auto">
            <a:xfrm>
              <a:off x="4500" y="10740"/>
              <a:ext cx="5167"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12" name="TextBox 11"/>
          <p:cNvSpPr txBox="1"/>
          <p:nvPr/>
        </p:nvSpPr>
        <p:spPr>
          <a:xfrm>
            <a:off x="914400" y="3505200"/>
            <a:ext cx="7162800" cy="1077218"/>
          </a:xfrm>
          <a:prstGeom prst="rect">
            <a:avLst/>
          </a:prstGeom>
          <a:noFill/>
        </p:spPr>
        <p:txBody>
          <a:bodyPr wrap="square" rtlCol="0">
            <a:spAutoFit/>
          </a:bodyPr>
          <a:lstStyle/>
          <a:p>
            <a:pPr lvl="0"/>
            <a:r>
              <a:rPr lang="en-CA" sz="1600" dirty="0" smtClean="0">
                <a:latin typeface="Verdana"/>
              </a:rPr>
              <a:t>C.	growth rate:</a:t>
            </a:r>
            <a:endParaRPr lang="en-US" sz="1600" dirty="0" smtClean="0">
              <a:latin typeface="Verdana"/>
            </a:endParaRPr>
          </a:p>
          <a:p>
            <a:r>
              <a:rPr lang="en-US" sz="1600" dirty="0" smtClean="0">
                <a:latin typeface="Verdana"/>
              </a:rPr>
              <a:t> </a:t>
            </a:r>
          </a:p>
          <a:p>
            <a:r>
              <a:rPr lang="en-CA" sz="1600" dirty="0" smtClean="0">
                <a:latin typeface="Verdana"/>
              </a:rPr>
              <a:t>		</a:t>
            </a:r>
            <a:r>
              <a:rPr lang="en-CA" sz="1600" dirty="0" err="1" smtClean="0">
                <a:latin typeface="Verdana"/>
              </a:rPr>
              <a:t>gr</a:t>
            </a:r>
            <a:r>
              <a:rPr lang="en-CA" sz="1600" dirty="0" smtClean="0">
                <a:latin typeface="Verdana"/>
              </a:rPr>
              <a:t> = </a:t>
            </a:r>
            <a:r>
              <a:rPr lang="en-US" sz="1600" dirty="0" smtClean="0">
                <a:latin typeface="Verdana"/>
              </a:rPr>
              <a:t>∆N/∆</a:t>
            </a:r>
            <a:r>
              <a:rPr lang="en-US" sz="1600" dirty="0" err="1" smtClean="0">
                <a:latin typeface="Verdana"/>
              </a:rPr>
              <a:t>t</a:t>
            </a:r>
            <a:r>
              <a:rPr lang="en-US" sz="1600" dirty="0" smtClean="0">
                <a:latin typeface="Verdana"/>
              </a:rPr>
              <a:t>	where </a:t>
            </a:r>
            <a:r>
              <a:rPr lang="en-US" sz="1600" dirty="0" err="1" smtClean="0">
                <a:latin typeface="Verdana"/>
              </a:rPr>
              <a:t>t</a:t>
            </a:r>
            <a:r>
              <a:rPr lang="en-US" sz="1600" dirty="0" smtClean="0">
                <a:latin typeface="Verdana"/>
              </a:rPr>
              <a:t> = time</a:t>
            </a: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103</a:t>
            </a:fld>
            <a:endParaRPr lang="en-US"/>
          </a:p>
        </p:txBody>
      </p:sp>
      <p:sp>
        <p:nvSpPr>
          <p:cNvPr id="86018" name="Rectangle 2"/>
          <p:cNvSpPr>
            <a:spLocks noChangeArrowheads="1"/>
          </p:cNvSpPr>
          <p:nvPr/>
        </p:nvSpPr>
        <p:spPr bwMode="auto">
          <a:xfrm>
            <a:off x="990600" y="990600"/>
            <a:ext cx="7010400" cy="2667000"/>
          </a:xfrm>
          <a:prstGeom prst="rect">
            <a:avLst/>
          </a:prstGeom>
          <a:no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pic>
        <p:nvPicPr>
          <p:cNvPr id="6" name="Picture 5" descr="bison.jpg"/>
          <p:cNvPicPr/>
          <p:nvPr/>
        </p:nvPicPr>
        <p:blipFill>
          <a:blip r:embed="rId2" cstate="print">
            <a:grayscl/>
            <a:lum bright="-2000"/>
          </a:blip>
          <a:srcRect l="17294" t="12787" r="7978" b="13786"/>
          <a:stretch>
            <a:fillRect/>
          </a:stretch>
        </p:blipFill>
        <p:spPr>
          <a:xfrm>
            <a:off x="4114800" y="1295400"/>
            <a:ext cx="3390900" cy="2209800"/>
          </a:xfrm>
          <a:prstGeom prst="rect">
            <a:avLst/>
          </a:prstGeom>
        </p:spPr>
      </p:pic>
      <p:sp>
        <p:nvSpPr>
          <p:cNvPr id="7" name="TextBox 6"/>
          <p:cNvSpPr txBox="1"/>
          <p:nvPr/>
        </p:nvSpPr>
        <p:spPr>
          <a:xfrm>
            <a:off x="1219200" y="1295400"/>
            <a:ext cx="2438400" cy="2246769"/>
          </a:xfrm>
          <a:prstGeom prst="rect">
            <a:avLst/>
          </a:prstGeom>
          <a:noFill/>
        </p:spPr>
        <p:txBody>
          <a:bodyPr wrap="square" rtlCol="0">
            <a:spAutoFit/>
          </a:bodyPr>
          <a:lstStyle/>
          <a:p>
            <a:r>
              <a:rPr lang="en-US" sz="1400" dirty="0" smtClean="0">
                <a:latin typeface="Verdana"/>
                <a:cs typeface="Verdana"/>
              </a:rPr>
              <a:t>In 2004, a herd of 500 bison in northwestern Canada was studied until 2010. In that time, 300 calves were born, 60 were placed in the herd from a bison farm and 200 died from an outbreak of </a:t>
            </a:r>
            <a:r>
              <a:rPr lang="en-CA" sz="1400" dirty="0" smtClean="0">
                <a:latin typeface="Verdana"/>
                <a:cs typeface="Verdana"/>
              </a:rPr>
              <a:t>tuberculosis.</a:t>
            </a:r>
            <a:endParaRPr lang="en-US" sz="1400" dirty="0" smtClean="0">
              <a:latin typeface="Verdana"/>
              <a:cs typeface="Verdana"/>
            </a:endParaRPr>
          </a:p>
          <a:p>
            <a:endParaRPr lang="en-US" sz="1400" dirty="0">
              <a:latin typeface="Verdana"/>
              <a:cs typeface="Verdana"/>
            </a:endParaRPr>
          </a:p>
        </p:txBody>
      </p:sp>
      <p:sp>
        <p:nvSpPr>
          <p:cNvPr id="8" name="TextBox 7"/>
          <p:cNvSpPr txBox="1"/>
          <p:nvPr/>
        </p:nvSpPr>
        <p:spPr>
          <a:xfrm>
            <a:off x="990600" y="457200"/>
            <a:ext cx="7467600" cy="338554"/>
          </a:xfrm>
          <a:prstGeom prst="rect">
            <a:avLst/>
          </a:prstGeom>
          <a:noFill/>
        </p:spPr>
        <p:txBody>
          <a:bodyPr wrap="square" rtlCol="0">
            <a:spAutoFit/>
          </a:bodyPr>
          <a:lstStyle/>
          <a:p>
            <a:r>
              <a:rPr lang="en-US" sz="1600" i="1" dirty="0" smtClean="0">
                <a:latin typeface="Verdana"/>
                <a:cs typeface="Verdana"/>
              </a:rPr>
              <a:t>Use the following information to answer the next two questions.</a:t>
            </a:r>
            <a:endParaRPr lang="en-US" sz="1600" dirty="0" smtClean="0">
              <a:latin typeface="Verdana"/>
              <a:cs typeface="Verdana"/>
            </a:endParaRPr>
          </a:p>
        </p:txBody>
      </p:sp>
      <p:sp>
        <p:nvSpPr>
          <p:cNvPr id="9" name="TextBox 8"/>
          <p:cNvSpPr txBox="1"/>
          <p:nvPr/>
        </p:nvSpPr>
        <p:spPr>
          <a:xfrm>
            <a:off x="457200" y="3962400"/>
            <a:ext cx="7391400" cy="584776"/>
          </a:xfrm>
          <a:prstGeom prst="rect">
            <a:avLst/>
          </a:prstGeom>
          <a:noFill/>
        </p:spPr>
        <p:txBody>
          <a:bodyPr wrap="square" rtlCol="0">
            <a:spAutoFit/>
          </a:bodyPr>
          <a:lstStyle/>
          <a:p>
            <a:pPr marL="541338" indent="-541338"/>
            <a:r>
              <a:rPr lang="en-CA" sz="1600" dirty="0" smtClean="0">
                <a:latin typeface="Verdana"/>
              </a:rPr>
              <a:t>41.	Calculate</a:t>
            </a:r>
            <a:r>
              <a:rPr lang="en-US" sz="1600" dirty="0" smtClean="0">
                <a:latin typeface="Verdana"/>
              </a:rPr>
              <a:t> the per capita growth rate. Record your answer as a whole number percentage. </a:t>
            </a:r>
          </a:p>
        </p:txBody>
      </p:sp>
      <p:sp>
        <p:nvSpPr>
          <p:cNvPr id="10" name="TextBox 9"/>
          <p:cNvSpPr txBox="1"/>
          <p:nvPr/>
        </p:nvSpPr>
        <p:spPr>
          <a:xfrm>
            <a:off x="1066800" y="4800600"/>
            <a:ext cx="7848600" cy="1569660"/>
          </a:xfrm>
          <a:prstGeom prst="rect">
            <a:avLst/>
          </a:prstGeom>
          <a:noFill/>
        </p:spPr>
        <p:txBody>
          <a:bodyPr wrap="square" rtlCol="0">
            <a:spAutoFit/>
          </a:bodyPr>
          <a:lstStyle/>
          <a:p>
            <a:r>
              <a:rPr lang="en-US" sz="1600" dirty="0" err="1" smtClean="0">
                <a:solidFill>
                  <a:srgbClr val="FF0000"/>
                </a:solidFill>
                <a:latin typeface="Verdana"/>
              </a:rPr>
              <a:t>cgr</a:t>
            </a:r>
            <a:r>
              <a:rPr lang="en-US" sz="1600" dirty="0" smtClean="0">
                <a:solidFill>
                  <a:srgbClr val="FF0000"/>
                </a:solidFill>
                <a:latin typeface="Verdana"/>
              </a:rPr>
              <a:t> = </a:t>
            </a:r>
            <a:r>
              <a:rPr lang="en-US" sz="1600" u="sng" dirty="0" smtClean="0">
                <a:solidFill>
                  <a:srgbClr val="FF0000"/>
                </a:solidFill>
                <a:latin typeface="Verdana"/>
              </a:rPr>
              <a:t>(births + immigration) – (deaths + emigration) </a:t>
            </a:r>
            <a:r>
              <a:rPr lang="en-US" sz="1600" dirty="0" smtClean="0">
                <a:solidFill>
                  <a:srgbClr val="FF0000"/>
                </a:solidFill>
                <a:latin typeface="Verdana"/>
              </a:rPr>
              <a:t> = ∆N/N</a:t>
            </a:r>
          </a:p>
          <a:p>
            <a:r>
              <a:rPr lang="en-US" sz="1600" dirty="0" smtClean="0">
                <a:solidFill>
                  <a:srgbClr val="FF0000"/>
                </a:solidFill>
                <a:latin typeface="Verdana"/>
              </a:rPr>
              <a:t>                      initial number of organisms</a:t>
            </a:r>
          </a:p>
          <a:p>
            <a:endParaRPr lang="en-US" sz="1600" dirty="0" smtClean="0">
              <a:solidFill>
                <a:srgbClr val="FF0000"/>
              </a:solidFill>
              <a:latin typeface="Verdana"/>
            </a:endParaRPr>
          </a:p>
          <a:p>
            <a:r>
              <a:rPr lang="en-US" sz="1600" dirty="0" err="1" smtClean="0">
                <a:solidFill>
                  <a:srgbClr val="FF0000"/>
                </a:solidFill>
                <a:latin typeface="Verdana"/>
              </a:rPr>
              <a:t>cgr</a:t>
            </a:r>
            <a:r>
              <a:rPr lang="en-US" sz="1600" dirty="0" smtClean="0">
                <a:solidFill>
                  <a:srgbClr val="FF0000"/>
                </a:solidFill>
                <a:latin typeface="Verdana"/>
              </a:rPr>
              <a:t> = </a:t>
            </a:r>
            <a:r>
              <a:rPr lang="en-US" sz="1600" u="sng" dirty="0" smtClean="0">
                <a:solidFill>
                  <a:srgbClr val="FF0000"/>
                </a:solidFill>
                <a:latin typeface="Verdana"/>
              </a:rPr>
              <a:t>(300 + 60) – (200 + 0)</a:t>
            </a:r>
            <a:r>
              <a:rPr lang="en-US" sz="1600" dirty="0" smtClean="0">
                <a:solidFill>
                  <a:srgbClr val="FF0000"/>
                </a:solidFill>
                <a:latin typeface="Verdana"/>
              </a:rPr>
              <a:t> = 0.32 bison or an increase of 32%</a:t>
            </a:r>
          </a:p>
          <a:p>
            <a:r>
              <a:rPr lang="en-US" sz="1600" dirty="0" smtClean="0">
                <a:solidFill>
                  <a:srgbClr val="FF0000"/>
                </a:solidFill>
                <a:latin typeface="Verdana"/>
              </a:rPr>
              <a:t>				500</a:t>
            </a:r>
          </a:p>
          <a:p>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104</a:t>
            </a:fld>
            <a:endParaRPr lang="en-US"/>
          </a:p>
        </p:txBody>
      </p:sp>
      <p:sp>
        <p:nvSpPr>
          <p:cNvPr id="9" name="TextBox 8"/>
          <p:cNvSpPr txBox="1"/>
          <p:nvPr/>
        </p:nvSpPr>
        <p:spPr>
          <a:xfrm>
            <a:off x="914400" y="990600"/>
            <a:ext cx="7010400" cy="830997"/>
          </a:xfrm>
          <a:prstGeom prst="rect">
            <a:avLst/>
          </a:prstGeom>
          <a:noFill/>
        </p:spPr>
        <p:txBody>
          <a:bodyPr wrap="square" rtlCol="0">
            <a:spAutoFit/>
          </a:bodyPr>
          <a:lstStyle/>
          <a:p>
            <a:pPr marL="533400" indent="-533400">
              <a:buAutoNum type="arabicPeriod" startAt="42"/>
            </a:pPr>
            <a:r>
              <a:rPr lang="en-US" sz="1600" dirty="0" smtClean="0">
                <a:latin typeface="Verdana"/>
              </a:rPr>
              <a:t>Calculate the growth rate.  + ______ bison/year.</a:t>
            </a:r>
          </a:p>
          <a:p>
            <a:pPr marL="342900" indent="-342900"/>
            <a:endParaRPr lang="en-US" sz="1600" dirty="0" smtClean="0">
              <a:latin typeface="Verdana"/>
            </a:endParaRPr>
          </a:p>
          <a:p>
            <a:pPr marL="541338" indent="-541338"/>
            <a:r>
              <a:rPr lang="en-US" sz="1600" dirty="0" smtClean="0">
                <a:latin typeface="Verdana"/>
              </a:rPr>
              <a:t>(Record your answer to the nearest whole number.)</a:t>
            </a:r>
          </a:p>
        </p:txBody>
      </p:sp>
      <p:grpSp>
        <p:nvGrpSpPr>
          <p:cNvPr id="2" name="Group 7"/>
          <p:cNvGrpSpPr/>
          <p:nvPr/>
        </p:nvGrpSpPr>
        <p:grpSpPr>
          <a:xfrm>
            <a:off x="6781800" y="1697851"/>
            <a:ext cx="1022350" cy="3211215"/>
            <a:chOff x="1600200" y="749300"/>
            <a:chExt cx="1022350" cy="3211215"/>
          </a:xfrm>
        </p:grpSpPr>
        <p:grpSp>
          <p:nvGrpSpPr>
            <p:cNvPr id="5" name="Group 171"/>
            <p:cNvGrpSpPr/>
            <p:nvPr/>
          </p:nvGrpSpPr>
          <p:grpSpPr>
            <a:xfrm>
              <a:off x="1600200" y="1107201"/>
              <a:ext cx="1022350" cy="2853314"/>
              <a:chOff x="1600200" y="1107201"/>
              <a:chExt cx="1022350" cy="2853314"/>
            </a:xfrm>
          </p:grpSpPr>
          <p:sp>
            <p:nvSpPr>
              <p:cNvPr id="15" name="Oval 14"/>
              <p:cNvSpPr/>
              <p:nvPr/>
            </p:nvSpPr>
            <p:spPr>
              <a:xfrm>
                <a:off x="1860483" y="1107201"/>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6" name="Oval 15"/>
              <p:cNvSpPr/>
              <p:nvPr/>
            </p:nvSpPr>
            <p:spPr>
              <a:xfrm>
                <a:off x="2120800" y="1107201"/>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grpSp>
            <p:nvGrpSpPr>
              <p:cNvPr id="7" name="Group 75"/>
              <p:cNvGrpSpPr/>
              <p:nvPr/>
            </p:nvGrpSpPr>
            <p:grpSpPr>
              <a:xfrm>
                <a:off x="1600200" y="1316851"/>
                <a:ext cx="288909" cy="2643664"/>
                <a:chOff x="1600200" y="1323201"/>
                <a:chExt cx="288909" cy="2643664"/>
              </a:xfrm>
            </p:grpSpPr>
            <p:grpSp>
              <p:nvGrpSpPr>
                <p:cNvPr id="8" name="Group 67"/>
                <p:cNvGrpSpPr/>
                <p:nvPr/>
              </p:nvGrpSpPr>
              <p:grpSpPr>
                <a:xfrm>
                  <a:off x="1603392" y="1565645"/>
                  <a:ext cx="273017" cy="461665"/>
                  <a:chOff x="2101850" y="2390001"/>
                  <a:chExt cx="273017" cy="461665"/>
                </a:xfrm>
              </p:grpSpPr>
              <p:sp>
                <p:nvSpPr>
                  <p:cNvPr id="141" name="Oval 5"/>
                  <p:cNvSpPr/>
                  <p:nvPr/>
                </p:nvSpPr>
                <p:spPr>
                  <a:xfrm>
                    <a:off x="213360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42" name="TextBox 45"/>
                  <p:cNvSpPr txBox="1"/>
                  <p:nvPr/>
                </p:nvSpPr>
                <p:spPr>
                  <a:xfrm>
                    <a:off x="2101850" y="2390001"/>
                    <a:ext cx="273017" cy="461665"/>
                  </a:xfrm>
                  <a:prstGeom prst="rect">
                    <a:avLst/>
                  </a:prstGeom>
                  <a:noFill/>
                </p:spPr>
                <p:txBody>
                  <a:bodyPr wrap="square" rtlCol="0">
                    <a:spAutoFit/>
                  </a:bodyPr>
                  <a:lstStyle/>
                  <a:p>
                    <a:r>
                      <a:rPr lang="en-US" sz="1200" dirty="0" smtClean="0">
                        <a:latin typeface="Verdana"/>
                      </a:rPr>
                      <a:t>1</a:t>
                    </a:r>
                    <a:endParaRPr lang="en-US" sz="1200" dirty="0">
                      <a:latin typeface="Verdana"/>
                    </a:endParaRPr>
                  </a:p>
                </p:txBody>
              </p:sp>
            </p:grpSp>
            <p:grpSp>
              <p:nvGrpSpPr>
                <p:cNvPr id="10" name="Group 68"/>
                <p:cNvGrpSpPr/>
                <p:nvPr/>
              </p:nvGrpSpPr>
              <p:grpSpPr>
                <a:xfrm>
                  <a:off x="1609742" y="2777865"/>
                  <a:ext cx="273017" cy="461665"/>
                  <a:chOff x="2370678" y="2390001"/>
                  <a:chExt cx="273017" cy="461665"/>
                </a:xfrm>
              </p:grpSpPr>
              <p:sp>
                <p:nvSpPr>
                  <p:cNvPr id="139" name="Oval 7"/>
                  <p:cNvSpPr/>
                  <p:nvPr/>
                </p:nvSpPr>
                <p:spPr>
                  <a:xfrm>
                    <a:off x="2393917"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40" name="TextBox 46"/>
                  <p:cNvSpPr txBox="1"/>
                  <p:nvPr/>
                </p:nvSpPr>
                <p:spPr>
                  <a:xfrm>
                    <a:off x="2370678" y="2390001"/>
                    <a:ext cx="273017" cy="461665"/>
                  </a:xfrm>
                  <a:prstGeom prst="rect">
                    <a:avLst/>
                  </a:prstGeom>
                  <a:noFill/>
                </p:spPr>
                <p:txBody>
                  <a:bodyPr wrap="square" rtlCol="0">
                    <a:spAutoFit/>
                  </a:bodyPr>
                  <a:lstStyle/>
                  <a:p>
                    <a:r>
                      <a:rPr lang="en-US" sz="1200" dirty="0" smtClean="0">
                        <a:latin typeface="Verdana"/>
                      </a:rPr>
                      <a:t>6</a:t>
                    </a:r>
                    <a:endParaRPr lang="en-US" sz="1200" dirty="0">
                      <a:latin typeface="Verdana"/>
                    </a:endParaRPr>
                  </a:p>
                </p:txBody>
              </p:sp>
            </p:grpSp>
            <p:grpSp>
              <p:nvGrpSpPr>
                <p:cNvPr id="17" name="Group 69"/>
                <p:cNvGrpSpPr/>
                <p:nvPr/>
              </p:nvGrpSpPr>
              <p:grpSpPr>
                <a:xfrm>
                  <a:off x="1616092" y="3020309"/>
                  <a:ext cx="273017" cy="461665"/>
                  <a:chOff x="2639506" y="2390001"/>
                  <a:chExt cx="273017" cy="461665"/>
                </a:xfrm>
              </p:grpSpPr>
              <p:sp>
                <p:nvSpPr>
                  <p:cNvPr id="137" name="Oval 6"/>
                  <p:cNvSpPr/>
                  <p:nvPr/>
                </p:nvSpPr>
                <p:spPr>
                  <a:xfrm>
                    <a:off x="2654234"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38" name="TextBox 47"/>
                  <p:cNvSpPr txBox="1"/>
                  <p:nvPr/>
                </p:nvSpPr>
                <p:spPr>
                  <a:xfrm>
                    <a:off x="2639506" y="2390001"/>
                    <a:ext cx="273017" cy="461665"/>
                  </a:xfrm>
                  <a:prstGeom prst="rect">
                    <a:avLst/>
                  </a:prstGeom>
                  <a:noFill/>
                </p:spPr>
                <p:txBody>
                  <a:bodyPr wrap="square" rtlCol="0">
                    <a:spAutoFit/>
                  </a:bodyPr>
                  <a:lstStyle/>
                  <a:p>
                    <a:r>
                      <a:rPr lang="en-US" sz="1200" dirty="0" smtClean="0">
                        <a:latin typeface="Verdana"/>
                      </a:rPr>
                      <a:t>7</a:t>
                    </a:r>
                    <a:endParaRPr lang="en-US" sz="1200" dirty="0">
                      <a:latin typeface="Verdana"/>
                    </a:endParaRPr>
                  </a:p>
                </p:txBody>
              </p:sp>
            </p:grpSp>
            <p:grpSp>
              <p:nvGrpSpPr>
                <p:cNvPr id="18" name="Group 70"/>
                <p:cNvGrpSpPr/>
                <p:nvPr/>
              </p:nvGrpSpPr>
              <p:grpSpPr>
                <a:xfrm>
                  <a:off x="1616092" y="3262753"/>
                  <a:ext cx="273017" cy="461665"/>
                  <a:chOff x="2908333" y="2390001"/>
                  <a:chExt cx="273017" cy="461665"/>
                </a:xfrm>
              </p:grpSpPr>
              <p:sp>
                <p:nvSpPr>
                  <p:cNvPr id="135" name="Oval 134"/>
                  <p:cNvSpPr/>
                  <p:nvPr/>
                </p:nvSpPr>
                <p:spPr>
                  <a:xfrm>
                    <a:off x="291455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36" name="TextBox 48"/>
                  <p:cNvSpPr txBox="1"/>
                  <p:nvPr/>
                </p:nvSpPr>
                <p:spPr>
                  <a:xfrm>
                    <a:off x="2908333" y="2390001"/>
                    <a:ext cx="273017" cy="461665"/>
                  </a:xfrm>
                  <a:prstGeom prst="rect">
                    <a:avLst/>
                  </a:prstGeom>
                  <a:noFill/>
                </p:spPr>
                <p:txBody>
                  <a:bodyPr wrap="square" rtlCol="0">
                    <a:spAutoFit/>
                  </a:bodyPr>
                  <a:lstStyle/>
                  <a:p>
                    <a:r>
                      <a:rPr lang="en-US" sz="1200" dirty="0" smtClean="0">
                        <a:latin typeface="Verdana"/>
                      </a:rPr>
                      <a:t>8</a:t>
                    </a:r>
                    <a:endParaRPr lang="en-US" sz="1200" dirty="0">
                      <a:latin typeface="Verdana"/>
                    </a:endParaRPr>
                  </a:p>
                </p:txBody>
              </p:sp>
            </p:grpSp>
            <p:grpSp>
              <p:nvGrpSpPr>
                <p:cNvPr id="19" name="Group 72"/>
                <p:cNvGrpSpPr/>
                <p:nvPr/>
              </p:nvGrpSpPr>
              <p:grpSpPr>
                <a:xfrm>
                  <a:off x="1603392" y="1323201"/>
                  <a:ext cx="273017" cy="461665"/>
                  <a:chOff x="2622550" y="3018651"/>
                  <a:chExt cx="273017" cy="461665"/>
                </a:xfrm>
              </p:grpSpPr>
              <p:sp>
                <p:nvSpPr>
                  <p:cNvPr id="133" name="Oval 12"/>
                  <p:cNvSpPr/>
                  <p:nvPr/>
                </p:nvSpPr>
                <p:spPr>
                  <a:xfrm>
                    <a:off x="2654234"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34" name="TextBox 53"/>
                  <p:cNvSpPr txBox="1"/>
                  <p:nvPr/>
                </p:nvSpPr>
                <p:spPr>
                  <a:xfrm>
                    <a:off x="2622550" y="3018651"/>
                    <a:ext cx="273017" cy="461665"/>
                  </a:xfrm>
                  <a:prstGeom prst="rect">
                    <a:avLst/>
                  </a:prstGeom>
                  <a:noFill/>
                </p:spPr>
                <p:txBody>
                  <a:bodyPr wrap="square" rtlCol="0">
                    <a:spAutoFit/>
                  </a:bodyPr>
                  <a:lstStyle/>
                  <a:p>
                    <a:r>
                      <a:rPr lang="en-US" sz="1200" dirty="0" smtClean="0">
                        <a:latin typeface="Verdana"/>
                      </a:rPr>
                      <a:t>0</a:t>
                    </a:r>
                    <a:endParaRPr lang="en-US" sz="1200" dirty="0">
                      <a:latin typeface="Verdana"/>
                    </a:endParaRPr>
                  </a:p>
                </p:txBody>
              </p:sp>
            </p:grpSp>
            <p:grpSp>
              <p:nvGrpSpPr>
                <p:cNvPr id="20" name="Group 71"/>
                <p:cNvGrpSpPr/>
                <p:nvPr/>
              </p:nvGrpSpPr>
              <p:grpSpPr>
                <a:xfrm>
                  <a:off x="1600200" y="3505200"/>
                  <a:ext cx="273017" cy="461665"/>
                  <a:chOff x="2891377" y="3018651"/>
                  <a:chExt cx="273017" cy="461665"/>
                </a:xfrm>
              </p:grpSpPr>
              <p:sp>
                <p:nvSpPr>
                  <p:cNvPr id="131" name="Oval 14"/>
                  <p:cNvSpPr/>
                  <p:nvPr/>
                </p:nvSpPr>
                <p:spPr>
                  <a:xfrm>
                    <a:off x="2914550"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32" name="TextBox 54"/>
                  <p:cNvSpPr txBox="1"/>
                  <p:nvPr/>
                </p:nvSpPr>
                <p:spPr>
                  <a:xfrm>
                    <a:off x="2891377" y="3018651"/>
                    <a:ext cx="273017" cy="461665"/>
                  </a:xfrm>
                  <a:prstGeom prst="rect">
                    <a:avLst/>
                  </a:prstGeom>
                  <a:noFill/>
                </p:spPr>
                <p:txBody>
                  <a:bodyPr wrap="square" rtlCol="0">
                    <a:spAutoFit/>
                  </a:bodyPr>
                  <a:lstStyle/>
                  <a:p>
                    <a:r>
                      <a:rPr lang="en-US" sz="1200" dirty="0" smtClean="0">
                        <a:latin typeface="Verdana"/>
                      </a:rPr>
                      <a:t>9</a:t>
                    </a:r>
                    <a:endParaRPr lang="en-US" sz="1200" dirty="0">
                      <a:latin typeface="Verdana"/>
                    </a:endParaRPr>
                  </a:p>
                </p:txBody>
              </p:sp>
            </p:grpSp>
            <p:grpSp>
              <p:nvGrpSpPr>
                <p:cNvPr id="23" name="Group 66"/>
                <p:cNvGrpSpPr/>
                <p:nvPr/>
              </p:nvGrpSpPr>
              <p:grpSpPr>
                <a:xfrm>
                  <a:off x="1609742" y="1808089"/>
                  <a:ext cx="273017" cy="461665"/>
                  <a:chOff x="2254250" y="1143000"/>
                  <a:chExt cx="273017" cy="461665"/>
                </a:xfrm>
              </p:grpSpPr>
              <p:sp>
                <p:nvSpPr>
                  <p:cNvPr id="129" name="Oval 128"/>
                  <p:cNvSpPr/>
                  <p:nvPr/>
                </p:nvSpPr>
                <p:spPr>
                  <a:xfrm>
                    <a:off x="228600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30" name="TextBox 129"/>
                  <p:cNvSpPr txBox="1"/>
                  <p:nvPr/>
                </p:nvSpPr>
                <p:spPr>
                  <a:xfrm>
                    <a:off x="2254250" y="1143000"/>
                    <a:ext cx="273017" cy="461665"/>
                  </a:xfrm>
                  <a:prstGeom prst="rect">
                    <a:avLst/>
                  </a:prstGeom>
                  <a:noFill/>
                </p:spPr>
                <p:txBody>
                  <a:bodyPr wrap="square" rtlCol="0">
                    <a:spAutoFit/>
                  </a:bodyPr>
                  <a:lstStyle/>
                  <a:p>
                    <a:r>
                      <a:rPr lang="en-US" sz="1200" dirty="0" smtClean="0">
                        <a:latin typeface="Verdana"/>
                      </a:rPr>
                      <a:t>2</a:t>
                    </a:r>
                    <a:endParaRPr lang="en-US" sz="1200" dirty="0">
                      <a:latin typeface="Verdana"/>
                    </a:endParaRPr>
                  </a:p>
                </p:txBody>
              </p:sp>
            </p:grpSp>
            <p:grpSp>
              <p:nvGrpSpPr>
                <p:cNvPr id="24" name="Group 65"/>
                <p:cNvGrpSpPr/>
                <p:nvPr/>
              </p:nvGrpSpPr>
              <p:grpSpPr>
                <a:xfrm>
                  <a:off x="1609742" y="2050533"/>
                  <a:ext cx="273017" cy="461665"/>
                  <a:chOff x="2523078" y="1143000"/>
                  <a:chExt cx="273017" cy="461665"/>
                </a:xfrm>
              </p:grpSpPr>
              <p:sp>
                <p:nvSpPr>
                  <p:cNvPr id="127" name="Oval 126"/>
                  <p:cNvSpPr/>
                  <p:nvPr/>
                </p:nvSpPr>
                <p:spPr>
                  <a:xfrm>
                    <a:off x="2546317"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28" name="TextBox 127"/>
                  <p:cNvSpPr txBox="1"/>
                  <p:nvPr/>
                </p:nvSpPr>
                <p:spPr>
                  <a:xfrm>
                    <a:off x="2523078" y="1143000"/>
                    <a:ext cx="273017" cy="461665"/>
                  </a:xfrm>
                  <a:prstGeom prst="rect">
                    <a:avLst/>
                  </a:prstGeom>
                  <a:noFill/>
                </p:spPr>
                <p:txBody>
                  <a:bodyPr wrap="square" rtlCol="0">
                    <a:spAutoFit/>
                  </a:bodyPr>
                  <a:lstStyle/>
                  <a:p>
                    <a:r>
                      <a:rPr lang="en-US" sz="1200" dirty="0" smtClean="0">
                        <a:latin typeface="Verdana"/>
                      </a:rPr>
                      <a:t>3</a:t>
                    </a:r>
                    <a:endParaRPr lang="en-US" sz="1200" dirty="0">
                      <a:latin typeface="Verdana"/>
                    </a:endParaRPr>
                  </a:p>
                </p:txBody>
              </p:sp>
            </p:grpSp>
            <p:grpSp>
              <p:nvGrpSpPr>
                <p:cNvPr id="25" name="Group 64"/>
                <p:cNvGrpSpPr/>
                <p:nvPr/>
              </p:nvGrpSpPr>
              <p:grpSpPr>
                <a:xfrm>
                  <a:off x="1616092" y="2292977"/>
                  <a:ext cx="273017" cy="461665"/>
                  <a:chOff x="2791906" y="1143000"/>
                  <a:chExt cx="273017" cy="461665"/>
                </a:xfrm>
              </p:grpSpPr>
              <p:sp>
                <p:nvSpPr>
                  <p:cNvPr id="125" name="Oval 124"/>
                  <p:cNvSpPr/>
                  <p:nvPr/>
                </p:nvSpPr>
                <p:spPr>
                  <a:xfrm>
                    <a:off x="2806634"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26" name="TextBox 125"/>
                  <p:cNvSpPr txBox="1"/>
                  <p:nvPr/>
                </p:nvSpPr>
                <p:spPr>
                  <a:xfrm>
                    <a:off x="2791906" y="1143000"/>
                    <a:ext cx="273017" cy="461665"/>
                  </a:xfrm>
                  <a:prstGeom prst="rect">
                    <a:avLst/>
                  </a:prstGeom>
                  <a:noFill/>
                </p:spPr>
                <p:txBody>
                  <a:bodyPr wrap="square" rtlCol="0">
                    <a:spAutoFit/>
                  </a:bodyPr>
                  <a:lstStyle/>
                  <a:p>
                    <a:r>
                      <a:rPr lang="en-US" sz="1200" dirty="0" smtClean="0">
                        <a:latin typeface="Verdana"/>
                      </a:rPr>
                      <a:t>4</a:t>
                    </a:r>
                    <a:endParaRPr lang="en-US" sz="1200" dirty="0">
                      <a:latin typeface="Verdana"/>
                    </a:endParaRPr>
                  </a:p>
                </p:txBody>
              </p:sp>
            </p:grpSp>
            <p:grpSp>
              <p:nvGrpSpPr>
                <p:cNvPr id="26" name="Group 63"/>
                <p:cNvGrpSpPr/>
                <p:nvPr/>
              </p:nvGrpSpPr>
              <p:grpSpPr>
                <a:xfrm>
                  <a:off x="1616092" y="2535421"/>
                  <a:ext cx="273017" cy="461665"/>
                  <a:chOff x="3047900" y="1153299"/>
                  <a:chExt cx="273017" cy="461665"/>
                </a:xfrm>
              </p:grpSpPr>
              <p:sp>
                <p:nvSpPr>
                  <p:cNvPr id="123" name="Oval 122"/>
                  <p:cNvSpPr/>
                  <p:nvPr/>
                </p:nvSpPr>
                <p:spPr>
                  <a:xfrm>
                    <a:off x="306695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24" name="TextBox 123"/>
                  <p:cNvSpPr txBox="1"/>
                  <p:nvPr/>
                </p:nvSpPr>
                <p:spPr>
                  <a:xfrm>
                    <a:off x="3047900" y="1153299"/>
                    <a:ext cx="273017" cy="461665"/>
                  </a:xfrm>
                  <a:prstGeom prst="rect">
                    <a:avLst/>
                  </a:prstGeom>
                  <a:noFill/>
                </p:spPr>
                <p:txBody>
                  <a:bodyPr wrap="square" rtlCol="0">
                    <a:spAutoFit/>
                  </a:bodyPr>
                  <a:lstStyle/>
                  <a:p>
                    <a:r>
                      <a:rPr lang="en-US" sz="1200" dirty="0" smtClean="0">
                        <a:latin typeface="Verdana"/>
                      </a:rPr>
                      <a:t>5</a:t>
                    </a:r>
                    <a:endParaRPr lang="en-US" sz="1200" dirty="0">
                      <a:latin typeface="Verdana"/>
                    </a:endParaRPr>
                  </a:p>
                </p:txBody>
              </p:sp>
            </p:grpSp>
          </p:grpSp>
          <p:grpSp>
            <p:nvGrpSpPr>
              <p:cNvPr id="27" name="Group 76"/>
              <p:cNvGrpSpPr/>
              <p:nvPr/>
            </p:nvGrpSpPr>
            <p:grpSpPr>
              <a:xfrm>
                <a:off x="1841500" y="1316851"/>
                <a:ext cx="288909" cy="2643664"/>
                <a:chOff x="1600200" y="1323201"/>
                <a:chExt cx="288909" cy="2643664"/>
              </a:xfrm>
            </p:grpSpPr>
            <p:grpSp>
              <p:nvGrpSpPr>
                <p:cNvPr id="28" name="Group 67"/>
                <p:cNvGrpSpPr/>
                <p:nvPr/>
              </p:nvGrpSpPr>
              <p:grpSpPr>
                <a:xfrm>
                  <a:off x="1603392" y="1565645"/>
                  <a:ext cx="273017" cy="461665"/>
                  <a:chOff x="2101850" y="2390001"/>
                  <a:chExt cx="273017" cy="461665"/>
                </a:xfrm>
              </p:grpSpPr>
              <p:sp>
                <p:nvSpPr>
                  <p:cNvPr id="111" name="Oval 5"/>
                  <p:cNvSpPr/>
                  <p:nvPr/>
                </p:nvSpPr>
                <p:spPr>
                  <a:xfrm>
                    <a:off x="213360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12" name="TextBox 111"/>
                  <p:cNvSpPr txBox="1"/>
                  <p:nvPr/>
                </p:nvSpPr>
                <p:spPr>
                  <a:xfrm>
                    <a:off x="2101850" y="2390001"/>
                    <a:ext cx="273017" cy="461665"/>
                  </a:xfrm>
                  <a:prstGeom prst="rect">
                    <a:avLst/>
                  </a:prstGeom>
                  <a:noFill/>
                </p:spPr>
                <p:txBody>
                  <a:bodyPr wrap="square" rtlCol="0">
                    <a:spAutoFit/>
                  </a:bodyPr>
                  <a:lstStyle/>
                  <a:p>
                    <a:r>
                      <a:rPr lang="en-US" sz="1200" dirty="0" smtClean="0">
                        <a:latin typeface="Verdana"/>
                      </a:rPr>
                      <a:t>1</a:t>
                    </a:r>
                    <a:endParaRPr lang="en-US" sz="1200" dirty="0">
                      <a:latin typeface="Verdana"/>
                    </a:endParaRPr>
                  </a:p>
                </p:txBody>
              </p:sp>
            </p:grpSp>
            <p:grpSp>
              <p:nvGrpSpPr>
                <p:cNvPr id="29" name="Group 68"/>
                <p:cNvGrpSpPr/>
                <p:nvPr/>
              </p:nvGrpSpPr>
              <p:grpSpPr>
                <a:xfrm>
                  <a:off x="1609742" y="2777865"/>
                  <a:ext cx="273017" cy="461665"/>
                  <a:chOff x="2370678" y="2390001"/>
                  <a:chExt cx="273017" cy="461665"/>
                </a:xfrm>
              </p:grpSpPr>
              <p:sp>
                <p:nvSpPr>
                  <p:cNvPr id="109" name="Oval 7"/>
                  <p:cNvSpPr/>
                  <p:nvPr/>
                </p:nvSpPr>
                <p:spPr>
                  <a:xfrm>
                    <a:off x="2393917"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10" name="TextBox 109"/>
                  <p:cNvSpPr txBox="1"/>
                  <p:nvPr/>
                </p:nvSpPr>
                <p:spPr>
                  <a:xfrm>
                    <a:off x="2370678" y="2390001"/>
                    <a:ext cx="273017" cy="461665"/>
                  </a:xfrm>
                  <a:prstGeom prst="rect">
                    <a:avLst/>
                  </a:prstGeom>
                  <a:noFill/>
                </p:spPr>
                <p:txBody>
                  <a:bodyPr wrap="square" rtlCol="0">
                    <a:spAutoFit/>
                  </a:bodyPr>
                  <a:lstStyle/>
                  <a:p>
                    <a:r>
                      <a:rPr lang="en-US" sz="1200" dirty="0" smtClean="0">
                        <a:latin typeface="Verdana"/>
                      </a:rPr>
                      <a:t>6</a:t>
                    </a:r>
                    <a:endParaRPr lang="en-US" sz="1200" dirty="0">
                      <a:latin typeface="Verdana"/>
                    </a:endParaRPr>
                  </a:p>
                </p:txBody>
              </p:sp>
            </p:grpSp>
            <p:grpSp>
              <p:nvGrpSpPr>
                <p:cNvPr id="30" name="Group 69"/>
                <p:cNvGrpSpPr/>
                <p:nvPr/>
              </p:nvGrpSpPr>
              <p:grpSpPr>
                <a:xfrm>
                  <a:off x="1616092" y="3020309"/>
                  <a:ext cx="273017" cy="461665"/>
                  <a:chOff x="2639506" y="2390001"/>
                  <a:chExt cx="273017" cy="461665"/>
                </a:xfrm>
              </p:grpSpPr>
              <p:sp>
                <p:nvSpPr>
                  <p:cNvPr id="107" name="Oval 6"/>
                  <p:cNvSpPr/>
                  <p:nvPr/>
                </p:nvSpPr>
                <p:spPr>
                  <a:xfrm>
                    <a:off x="2654234"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08" name="TextBox 107"/>
                  <p:cNvSpPr txBox="1"/>
                  <p:nvPr/>
                </p:nvSpPr>
                <p:spPr>
                  <a:xfrm>
                    <a:off x="2639506" y="2390001"/>
                    <a:ext cx="273017" cy="461665"/>
                  </a:xfrm>
                  <a:prstGeom prst="rect">
                    <a:avLst/>
                  </a:prstGeom>
                  <a:noFill/>
                </p:spPr>
                <p:txBody>
                  <a:bodyPr wrap="square" rtlCol="0">
                    <a:spAutoFit/>
                  </a:bodyPr>
                  <a:lstStyle/>
                  <a:p>
                    <a:r>
                      <a:rPr lang="en-US" sz="1200" dirty="0" smtClean="0">
                        <a:latin typeface="Verdana"/>
                      </a:rPr>
                      <a:t>7</a:t>
                    </a:r>
                    <a:endParaRPr lang="en-US" sz="1200" dirty="0">
                      <a:latin typeface="Verdana"/>
                    </a:endParaRPr>
                  </a:p>
                </p:txBody>
              </p:sp>
            </p:grpSp>
            <p:grpSp>
              <p:nvGrpSpPr>
                <p:cNvPr id="31" name="Group 70"/>
                <p:cNvGrpSpPr/>
                <p:nvPr/>
              </p:nvGrpSpPr>
              <p:grpSpPr>
                <a:xfrm>
                  <a:off x="1616092" y="3262753"/>
                  <a:ext cx="273017" cy="461665"/>
                  <a:chOff x="2908333" y="2390001"/>
                  <a:chExt cx="273017" cy="461665"/>
                </a:xfrm>
              </p:grpSpPr>
              <p:sp>
                <p:nvSpPr>
                  <p:cNvPr id="105" name="Oval 8"/>
                  <p:cNvSpPr/>
                  <p:nvPr/>
                </p:nvSpPr>
                <p:spPr>
                  <a:xfrm>
                    <a:off x="291455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06" name="TextBox 105"/>
                  <p:cNvSpPr txBox="1"/>
                  <p:nvPr/>
                </p:nvSpPr>
                <p:spPr>
                  <a:xfrm>
                    <a:off x="2908333" y="2390001"/>
                    <a:ext cx="273017" cy="461665"/>
                  </a:xfrm>
                  <a:prstGeom prst="rect">
                    <a:avLst/>
                  </a:prstGeom>
                  <a:noFill/>
                </p:spPr>
                <p:txBody>
                  <a:bodyPr wrap="square" rtlCol="0">
                    <a:spAutoFit/>
                  </a:bodyPr>
                  <a:lstStyle/>
                  <a:p>
                    <a:r>
                      <a:rPr lang="en-US" sz="1200" dirty="0" smtClean="0">
                        <a:latin typeface="Verdana"/>
                      </a:rPr>
                      <a:t>8</a:t>
                    </a:r>
                    <a:endParaRPr lang="en-US" sz="1200" dirty="0">
                      <a:latin typeface="Verdana"/>
                    </a:endParaRPr>
                  </a:p>
                </p:txBody>
              </p:sp>
            </p:grpSp>
            <p:grpSp>
              <p:nvGrpSpPr>
                <p:cNvPr id="32" name="Group 72"/>
                <p:cNvGrpSpPr/>
                <p:nvPr/>
              </p:nvGrpSpPr>
              <p:grpSpPr>
                <a:xfrm>
                  <a:off x="1603392" y="1323201"/>
                  <a:ext cx="273017" cy="461665"/>
                  <a:chOff x="2622550" y="3018651"/>
                  <a:chExt cx="273017" cy="461665"/>
                </a:xfrm>
              </p:grpSpPr>
              <p:sp>
                <p:nvSpPr>
                  <p:cNvPr id="103" name="Oval 102"/>
                  <p:cNvSpPr/>
                  <p:nvPr/>
                </p:nvSpPr>
                <p:spPr>
                  <a:xfrm>
                    <a:off x="2654234"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04" name="TextBox 103"/>
                  <p:cNvSpPr txBox="1"/>
                  <p:nvPr/>
                </p:nvSpPr>
                <p:spPr>
                  <a:xfrm>
                    <a:off x="2622550" y="3018651"/>
                    <a:ext cx="273017" cy="461665"/>
                  </a:xfrm>
                  <a:prstGeom prst="rect">
                    <a:avLst/>
                  </a:prstGeom>
                  <a:noFill/>
                </p:spPr>
                <p:txBody>
                  <a:bodyPr wrap="square" rtlCol="0">
                    <a:spAutoFit/>
                  </a:bodyPr>
                  <a:lstStyle/>
                  <a:p>
                    <a:r>
                      <a:rPr lang="en-US" sz="1200" dirty="0" smtClean="0">
                        <a:latin typeface="Verdana"/>
                      </a:rPr>
                      <a:t>0</a:t>
                    </a:r>
                    <a:endParaRPr lang="en-US" sz="1200" dirty="0">
                      <a:latin typeface="Verdana"/>
                    </a:endParaRPr>
                  </a:p>
                </p:txBody>
              </p:sp>
            </p:grpSp>
            <p:grpSp>
              <p:nvGrpSpPr>
                <p:cNvPr id="53" name="Group 71"/>
                <p:cNvGrpSpPr/>
                <p:nvPr/>
              </p:nvGrpSpPr>
              <p:grpSpPr>
                <a:xfrm>
                  <a:off x="1600200" y="3505200"/>
                  <a:ext cx="273017" cy="461665"/>
                  <a:chOff x="2891377" y="3018651"/>
                  <a:chExt cx="273017" cy="461665"/>
                </a:xfrm>
              </p:grpSpPr>
              <p:sp>
                <p:nvSpPr>
                  <p:cNvPr id="101" name="Oval 100"/>
                  <p:cNvSpPr/>
                  <p:nvPr/>
                </p:nvSpPr>
                <p:spPr>
                  <a:xfrm>
                    <a:off x="2914550"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02" name="TextBox 101"/>
                  <p:cNvSpPr txBox="1"/>
                  <p:nvPr/>
                </p:nvSpPr>
                <p:spPr>
                  <a:xfrm>
                    <a:off x="2891377" y="3018651"/>
                    <a:ext cx="273017" cy="461665"/>
                  </a:xfrm>
                  <a:prstGeom prst="rect">
                    <a:avLst/>
                  </a:prstGeom>
                  <a:noFill/>
                </p:spPr>
                <p:txBody>
                  <a:bodyPr wrap="square" rtlCol="0">
                    <a:spAutoFit/>
                  </a:bodyPr>
                  <a:lstStyle/>
                  <a:p>
                    <a:r>
                      <a:rPr lang="en-US" sz="1200" dirty="0" smtClean="0">
                        <a:latin typeface="Verdana"/>
                      </a:rPr>
                      <a:t>9</a:t>
                    </a:r>
                    <a:endParaRPr lang="en-US" sz="1200" dirty="0">
                      <a:latin typeface="Verdana"/>
                    </a:endParaRPr>
                  </a:p>
                </p:txBody>
              </p:sp>
            </p:grpSp>
            <p:grpSp>
              <p:nvGrpSpPr>
                <p:cNvPr id="54" name="Group 66"/>
                <p:cNvGrpSpPr/>
                <p:nvPr/>
              </p:nvGrpSpPr>
              <p:grpSpPr>
                <a:xfrm>
                  <a:off x="1609742" y="1808089"/>
                  <a:ext cx="273017" cy="461665"/>
                  <a:chOff x="2254250" y="1143000"/>
                  <a:chExt cx="273017" cy="461665"/>
                </a:xfrm>
              </p:grpSpPr>
              <p:sp>
                <p:nvSpPr>
                  <p:cNvPr id="99" name="Oval 98"/>
                  <p:cNvSpPr/>
                  <p:nvPr/>
                </p:nvSpPr>
                <p:spPr>
                  <a:xfrm>
                    <a:off x="228600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00" name="TextBox 99"/>
                  <p:cNvSpPr txBox="1"/>
                  <p:nvPr/>
                </p:nvSpPr>
                <p:spPr>
                  <a:xfrm>
                    <a:off x="2254250" y="1143000"/>
                    <a:ext cx="273017" cy="461665"/>
                  </a:xfrm>
                  <a:prstGeom prst="rect">
                    <a:avLst/>
                  </a:prstGeom>
                  <a:noFill/>
                </p:spPr>
                <p:txBody>
                  <a:bodyPr wrap="square" rtlCol="0">
                    <a:spAutoFit/>
                  </a:bodyPr>
                  <a:lstStyle/>
                  <a:p>
                    <a:r>
                      <a:rPr lang="en-US" sz="1200" dirty="0" smtClean="0">
                        <a:latin typeface="Verdana"/>
                      </a:rPr>
                      <a:t>2</a:t>
                    </a:r>
                    <a:endParaRPr lang="en-US" sz="1200" dirty="0">
                      <a:latin typeface="Verdana"/>
                    </a:endParaRPr>
                  </a:p>
                </p:txBody>
              </p:sp>
            </p:grpSp>
            <p:grpSp>
              <p:nvGrpSpPr>
                <p:cNvPr id="55" name="Group 65"/>
                <p:cNvGrpSpPr/>
                <p:nvPr/>
              </p:nvGrpSpPr>
              <p:grpSpPr>
                <a:xfrm>
                  <a:off x="1609742" y="2050533"/>
                  <a:ext cx="273017" cy="461665"/>
                  <a:chOff x="2523078" y="1143000"/>
                  <a:chExt cx="273017" cy="461665"/>
                </a:xfrm>
              </p:grpSpPr>
              <p:sp>
                <p:nvSpPr>
                  <p:cNvPr id="97" name="Oval 96"/>
                  <p:cNvSpPr/>
                  <p:nvPr/>
                </p:nvSpPr>
                <p:spPr>
                  <a:xfrm>
                    <a:off x="2546317"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98" name="TextBox 97"/>
                  <p:cNvSpPr txBox="1"/>
                  <p:nvPr/>
                </p:nvSpPr>
                <p:spPr>
                  <a:xfrm>
                    <a:off x="2523078" y="1143000"/>
                    <a:ext cx="273017" cy="461665"/>
                  </a:xfrm>
                  <a:prstGeom prst="rect">
                    <a:avLst/>
                  </a:prstGeom>
                  <a:noFill/>
                </p:spPr>
                <p:txBody>
                  <a:bodyPr wrap="square" rtlCol="0">
                    <a:spAutoFit/>
                  </a:bodyPr>
                  <a:lstStyle/>
                  <a:p>
                    <a:r>
                      <a:rPr lang="en-US" sz="1200" dirty="0" smtClean="0">
                        <a:latin typeface="Verdana"/>
                      </a:rPr>
                      <a:t>3</a:t>
                    </a:r>
                    <a:endParaRPr lang="en-US" sz="1200" dirty="0">
                      <a:latin typeface="Verdana"/>
                    </a:endParaRPr>
                  </a:p>
                </p:txBody>
              </p:sp>
            </p:grpSp>
            <p:grpSp>
              <p:nvGrpSpPr>
                <p:cNvPr id="56" name="Group 64"/>
                <p:cNvGrpSpPr/>
                <p:nvPr/>
              </p:nvGrpSpPr>
              <p:grpSpPr>
                <a:xfrm>
                  <a:off x="1616092" y="2292977"/>
                  <a:ext cx="273017" cy="461665"/>
                  <a:chOff x="2791906" y="1143000"/>
                  <a:chExt cx="273017" cy="461665"/>
                </a:xfrm>
              </p:grpSpPr>
              <p:sp>
                <p:nvSpPr>
                  <p:cNvPr id="95" name="Oval 94"/>
                  <p:cNvSpPr/>
                  <p:nvPr/>
                </p:nvSpPr>
                <p:spPr>
                  <a:xfrm>
                    <a:off x="2806634"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96" name="TextBox 95"/>
                  <p:cNvSpPr txBox="1"/>
                  <p:nvPr/>
                </p:nvSpPr>
                <p:spPr>
                  <a:xfrm>
                    <a:off x="2791906" y="1143000"/>
                    <a:ext cx="273017" cy="461665"/>
                  </a:xfrm>
                  <a:prstGeom prst="rect">
                    <a:avLst/>
                  </a:prstGeom>
                  <a:noFill/>
                </p:spPr>
                <p:txBody>
                  <a:bodyPr wrap="square" rtlCol="0">
                    <a:spAutoFit/>
                  </a:bodyPr>
                  <a:lstStyle/>
                  <a:p>
                    <a:r>
                      <a:rPr lang="en-US" sz="1200" dirty="0" smtClean="0">
                        <a:latin typeface="Verdana"/>
                      </a:rPr>
                      <a:t>4</a:t>
                    </a:r>
                    <a:endParaRPr lang="en-US" sz="1200" dirty="0">
                      <a:latin typeface="Verdana"/>
                    </a:endParaRPr>
                  </a:p>
                </p:txBody>
              </p:sp>
            </p:grpSp>
            <p:grpSp>
              <p:nvGrpSpPr>
                <p:cNvPr id="57" name="Group 63"/>
                <p:cNvGrpSpPr/>
                <p:nvPr/>
              </p:nvGrpSpPr>
              <p:grpSpPr>
                <a:xfrm>
                  <a:off x="1616092" y="2535421"/>
                  <a:ext cx="273017" cy="461665"/>
                  <a:chOff x="3047900" y="1153299"/>
                  <a:chExt cx="273017" cy="461665"/>
                </a:xfrm>
              </p:grpSpPr>
              <p:sp>
                <p:nvSpPr>
                  <p:cNvPr id="93" name="Oval 92"/>
                  <p:cNvSpPr/>
                  <p:nvPr/>
                </p:nvSpPr>
                <p:spPr>
                  <a:xfrm>
                    <a:off x="306695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94" name="TextBox 93"/>
                  <p:cNvSpPr txBox="1"/>
                  <p:nvPr/>
                </p:nvSpPr>
                <p:spPr>
                  <a:xfrm>
                    <a:off x="3047900" y="1153299"/>
                    <a:ext cx="273017" cy="461665"/>
                  </a:xfrm>
                  <a:prstGeom prst="rect">
                    <a:avLst/>
                  </a:prstGeom>
                  <a:noFill/>
                </p:spPr>
                <p:txBody>
                  <a:bodyPr wrap="square" rtlCol="0">
                    <a:spAutoFit/>
                  </a:bodyPr>
                  <a:lstStyle/>
                  <a:p>
                    <a:r>
                      <a:rPr lang="en-US" sz="1200" dirty="0" smtClean="0">
                        <a:latin typeface="Verdana"/>
                      </a:rPr>
                      <a:t>5</a:t>
                    </a:r>
                    <a:endParaRPr lang="en-US" sz="1200" dirty="0">
                      <a:latin typeface="Verdana"/>
                    </a:endParaRPr>
                  </a:p>
                </p:txBody>
              </p:sp>
            </p:grpSp>
          </p:grpSp>
          <p:grpSp>
            <p:nvGrpSpPr>
              <p:cNvPr id="58" name="Group 107"/>
              <p:cNvGrpSpPr/>
              <p:nvPr/>
            </p:nvGrpSpPr>
            <p:grpSpPr>
              <a:xfrm>
                <a:off x="2092341" y="1316851"/>
                <a:ext cx="288909" cy="2643664"/>
                <a:chOff x="1600200" y="1323201"/>
                <a:chExt cx="288909" cy="2643664"/>
              </a:xfrm>
            </p:grpSpPr>
            <p:grpSp>
              <p:nvGrpSpPr>
                <p:cNvPr id="59" name="Group 67"/>
                <p:cNvGrpSpPr/>
                <p:nvPr/>
              </p:nvGrpSpPr>
              <p:grpSpPr>
                <a:xfrm>
                  <a:off x="1603392" y="1565645"/>
                  <a:ext cx="273017" cy="461665"/>
                  <a:chOff x="2101850" y="2390001"/>
                  <a:chExt cx="273017" cy="461665"/>
                </a:xfrm>
              </p:grpSpPr>
              <p:sp>
                <p:nvSpPr>
                  <p:cNvPr id="81" name="Oval 5"/>
                  <p:cNvSpPr/>
                  <p:nvPr/>
                </p:nvSpPr>
                <p:spPr>
                  <a:xfrm>
                    <a:off x="213360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82" name="TextBox 81"/>
                  <p:cNvSpPr txBox="1"/>
                  <p:nvPr/>
                </p:nvSpPr>
                <p:spPr>
                  <a:xfrm>
                    <a:off x="2101850" y="2390001"/>
                    <a:ext cx="273017" cy="461665"/>
                  </a:xfrm>
                  <a:prstGeom prst="rect">
                    <a:avLst/>
                  </a:prstGeom>
                  <a:noFill/>
                </p:spPr>
                <p:txBody>
                  <a:bodyPr wrap="square" rtlCol="0">
                    <a:spAutoFit/>
                  </a:bodyPr>
                  <a:lstStyle/>
                  <a:p>
                    <a:r>
                      <a:rPr lang="en-US" sz="1200" dirty="0" smtClean="0">
                        <a:latin typeface="Verdana"/>
                      </a:rPr>
                      <a:t>1</a:t>
                    </a:r>
                    <a:endParaRPr lang="en-US" sz="1200" dirty="0">
                      <a:latin typeface="Verdana"/>
                    </a:endParaRPr>
                  </a:p>
                </p:txBody>
              </p:sp>
            </p:grpSp>
            <p:grpSp>
              <p:nvGrpSpPr>
                <p:cNvPr id="60" name="Group 68"/>
                <p:cNvGrpSpPr/>
                <p:nvPr/>
              </p:nvGrpSpPr>
              <p:grpSpPr>
                <a:xfrm>
                  <a:off x="1609742" y="2777865"/>
                  <a:ext cx="273017" cy="461665"/>
                  <a:chOff x="2370678" y="2390001"/>
                  <a:chExt cx="273017" cy="461665"/>
                </a:xfrm>
              </p:grpSpPr>
              <p:sp>
                <p:nvSpPr>
                  <p:cNvPr id="79" name="Oval 7"/>
                  <p:cNvSpPr/>
                  <p:nvPr/>
                </p:nvSpPr>
                <p:spPr>
                  <a:xfrm>
                    <a:off x="2393917"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80" name="TextBox 79"/>
                  <p:cNvSpPr txBox="1"/>
                  <p:nvPr/>
                </p:nvSpPr>
                <p:spPr>
                  <a:xfrm>
                    <a:off x="2370678" y="2390001"/>
                    <a:ext cx="273017" cy="461665"/>
                  </a:xfrm>
                  <a:prstGeom prst="rect">
                    <a:avLst/>
                  </a:prstGeom>
                  <a:noFill/>
                </p:spPr>
                <p:txBody>
                  <a:bodyPr wrap="square" rtlCol="0">
                    <a:spAutoFit/>
                  </a:bodyPr>
                  <a:lstStyle/>
                  <a:p>
                    <a:r>
                      <a:rPr lang="en-US" sz="1200" dirty="0" smtClean="0">
                        <a:latin typeface="Verdana"/>
                      </a:rPr>
                      <a:t>6</a:t>
                    </a:r>
                    <a:endParaRPr lang="en-US" sz="1200" dirty="0">
                      <a:latin typeface="Verdana"/>
                    </a:endParaRPr>
                  </a:p>
                </p:txBody>
              </p:sp>
            </p:grpSp>
            <p:grpSp>
              <p:nvGrpSpPr>
                <p:cNvPr id="61" name="Group 69"/>
                <p:cNvGrpSpPr/>
                <p:nvPr/>
              </p:nvGrpSpPr>
              <p:grpSpPr>
                <a:xfrm>
                  <a:off x="1616092" y="3020309"/>
                  <a:ext cx="273017" cy="461665"/>
                  <a:chOff x="2639506" y="2390001"/>
                  <a:chExt cx="273017" cy="461665"/>
                </a:xfrm>
              </p:grpSpPr>
              <p:sp>
                <p:nvSpPr>
                  <p:cNvPr id="77" name="Oval 6"/>
                  <p:cNvSpPr/>
                  <p:nvPr/>
                </p:nvSpPr>
                <p:spPr>
                  <a:xfrm>
                    <a:off x="2654234"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8" name="TextBox 77"/>
                  <p:cNvSpPr txBox="1"/>
                  <p:nvPr/>
                </p:nvSpPr>
                <p:spPr>
                  <a:xfrm>
                    <a:off x="2639506" y="2390001"/>
                    <a:ext cx="273017" cy="461665"/>
                  </a:xfrm>
                  <a:prstGeom prst="rect">
                    <a:avLst/>
                  </a:prstGeom>
                  <a:noFill/>
                </p:spPr>
                <p:txBody>
                  <a:bodyPr wrap="square" rtlCol="0">
                    <a:spAutoFit/>
                  </a:bodyPr>
                  <a:lstStyle/>
                  <a:p>
                    <a:r>
                      <a:rPr lang="en-US" sz="1200" dirty="0" smtClean="0">
                        <a:latin typeface="Verdana"/>
                      </a:rPr>
                      <a:t>7</a:t>
                    </a:r>
                    <a:endParaRPr lang="en-US" sz="1200" dirty="0">
                      <a:latin typeface="Verdana"/>
                    </a:endParaRPr>
                  </a:p>
                </p:txBody>
              </p:sp>
            </p:grpSp>
            <p:grpSp>
              <p:nvGrpSpPr>
                <p:cNvPr id="62" name="Group 70"/>
                <p:cNvGrpSpPr/>
                <p:nvPr/>
              </p:nvGrpSpPr>
              <p:grpSpPr>
                <a:xfrm>
                  <a:off x="1616092" y="3262753"/>
                  <a:ext cx="273017" cy="461665"/>
                  <a:chOff x="2908333" y="2390001"/>
                  <a:chExt cx="273017" cy="461665"/>
                </a:xfrm>
              </p:grpSpPr>
              <p:sp>
                <p:nvSpPr>
                  <p:cNvPr id="75" name="Oval 8"/>
                  <p:cNvSpPr/>
                  <p:nvPr/>
                </p:nvSpPr>
                <p:spPr>
                  <a:xfrm>
                    <a:off x="291455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6" name="TextBox 75"/>
                  <p:cNvSpPr txBox="1"/>
                  <p:nvPr/>
                </p:nvSpPr>
                <p:spPr>
                  <a:xfrm>
                    <a:off x="2908333" y="2390001"/>
                    <a:ext cx="273017" cy="461665"/>
                  </a:xfrm>
                  <a:prstGeom prst="rect">
                    <a:avLst/>
                  </a:prstGeom>
                  <a:noFill/>
                </p:spPr>
                <p:txBody>
                  <a:bodyPr wrap="square" rtlCol="0">
                    <a:spAutoFit/>
                  </a:bodyPr>
                  <a:lstStyle/>
                  <a:p>
                    <a:r>
                      <a:rPr lang="en-US" sz="1200" dirty="0" smtClean="0">
                        <a:latin typeface="Verdana"/>
                      </a:rPr>
                      <a:t>8</a:t>
                    </a:r>
                    <a:endParaRPr lang="en-US" sz="1200" dirty="0">
                      <a:latin typeface="Verdana"/>
                    </a:endParaRPr>
                  </a:p>
                </p:txBody>
              </p:sp>
            </p:grpSp>
            <p:grpSp>
              <p:nvGrpSpPr>
                <p:cNvPr id="83" name="Group 72"/>
                <p:cNvGrpSpPr/>
                <p:nvPr/>
              </p:nvGrpSpPr>
              <p:grpSpPr>
                <a:xfrm>
                  <a:off x="1603392" y="1323201"/>
                  <a:ext cx="273017" cy="461665"/>
                  <a:chOff x="2622550" y="3018651"/>
                  <a:chExt cx="273017" cy="461665"/>
                </a:xfrm>
              </p:grpSpPr>
              <p:sp>
                <p:nvSpPr>
                  <p:cNvPr id="73" name="Oval 72"/>
                  <p:cNvSpPr/>
                  <p:nvPr/>
                </p:nvSpPr>
                <p:spPr>
                  <a:xfrm>
                    <a:off x="2654234"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4" name="TextBox 73"/>
                  <p:cNvSpPr txBox="1"/>
                  <p:nvPr/>
                </p:nvSpPr>
                <p:spPr>
                  <a:xfrm>
                    <a:off x="2622550" y="3018651"/>
                    <a:ext cx="273017" cy="461665"/>
                  </a:xfrm>
                  <a:prstGeom prst="rect">
                    <a:avLst/>
                  </a:prstGeom>
                  <a:noFill/>
                </p:spPr>
                <p:txBody>
                  <a:bodyPr wrap="square" rtlCol="0">
                    <a:spAutoFit/>
                  </a:bodyPr>
                  <a:lstStyle/>
                  <a:p>
                    <a:r>
                      <a:rPr lang="en-US" sz="1200" dirty="0" smtClean="0">
                        <a:latin typeface="Verdana"/>
                      </a:rPr>
                      <a:t>0</a:t>
                    </a:r>
                    <a:endParaRPr lang="en-US" sz="1200" dirty="0">
                      <a:latin typeface="Verdana"/>
                    </a:endParaRPr>
                  </a:p>
                </p:txBody>
              </p:sp>
            </p:grpSp>
            <p:grpSp>
              <p:nvGrpSpPr>
                <p:cNvPr id="84" name="Group 71"/>
                <p:cNvGrpSpPr/>
                <p:nvPr/>
              </p:nvGrpSpPr>
              <p:grpSpPr>
                <a:xfrm>
                  <a:off x="1600200" y="3505200"/>
                  <a:ext cx="273017" cy="461665"/>
                  <a:chOff x="2891377" y="3018651"/>
                  <a:chExt cx="273017" cy="461665"/>
                </a:xfrm>
              </p:grpSpPr>
              <p:sp>
                <p:nvSpPr>
                  <p:cNvPr id="71" name="Oval 70"/>
                  <p:cNvSpPr/>
                  <p:nvPr/>
                </p:nvSpPr>
                <p:spPr>
                  <a:xfrm>
                    <a:off x="2914550"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2" name="TextBox 71"/>
                  <p:cNvSpPr txBox="1"/>
                  <p:nvPr/>
                </p:nvSpPr>
                <p:spPr>
                  <a:xfrm>
                    <a:off x="2891377" y="3018651"/>
                    <a:ext cx="273017" cy="461665"/>
                  </a:xfrm>
                  <a:prstGeom prst="rect">
                    <a:avLst/>
                  </a:prstGeom>
                  <a:noFill/>
                </p:spPr>
                <p:txBody>
                  <a:bodyPr wrap="square" rtlCol="0">
                    <a:spAutoFit/>
                  </a:bodyPr>
                  <a:lstStyle/>
                  <a:p>
                    <a:r>
                      <a:rPr lang="en-US" sz="1200" dirty="0" smtClean="0">
                        <a:latin typeface="Verdana"/>
                      </a:rPr>
                      <a:t>9</a:t>
                    </a:r>
                    <a:endParaRPr lang="en-US" sz="1200" dirty="0">
                      <a:latin typeface="Verdana"/>
                    </a:endParaRPr>
                  </a:p>
                </p:txBody>
              </p:sp>
            </p:grpSp>
            <p:grpSp>
              <p:nvGrpSpPr>
                <p:cNvPr id="85" name="Group 66"/>
                <p:cNvGrpSpPr/>
                <p:nvPr/>
              </p:nvGrpSpPr>
              <p:grpSpPr>
                <a:xfrm>
                  <a:off x="1609742" y="1808089"/>
                  <a:ext cx="273017" cy="461665"/>
                  <a:chOff x="2254250" y="1143000"/>
                  <a:chExt cx="273017" cy="461665"/>
                </a:xfrm>
              </p:grpSpPr>
              <p:sp>
                <p:nvSpPr>
                  <p:cNvPr id="69" name="Oval 68"/>
                  <p:cNvSpPr/>
                  <p:nvPr/>
                </p:nvSpPr>
                <p:spPr>
                  <a:xfrm>
                    <a:off x="228600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0" name="TextBox 69"/>
                  <p:cNvSpPr txBox="1"/>
                  <p:nvPr/>
                </p:nvSpPr>
                <p:spPr>
                  <a:xfrm>
                    <a:off x="2254250" y="1143000"/>
                    <a:ext cx="273017" cy="461665"/>
                  </a:xfrm>
                  <a:prstGeom prst="rect">
                    <a:avLst/>
                  </a:prstGeom>
                  <a:noFill/>
                </p:spPr>
                <p:txBody>
                  <a:bodyPr wrap="square" rtlCol="0">
                    <a:spAutoFit/>
                  </a:bodyPr>
                  <a:lstStyle/>
                  <a:p>
                    <a:r>
                      <a:rPr lang="en-US" sz="1200" dirty="0" smtClean="0">
                        <a:latin typeface="Verdana"/>
                      </a:rPr>
                      <a:t>2</a:t>
                    </a:r>
                    <a:endParaRPr lang="en-US" sz="1200" dirty="0">
                      <a:latin typeface="Verdana"/>
                    </a:endParaRPr>
                  </a:p>
                </p:txBody>
              </p:sp>
            </p:grpSp>
            <p:grpSp>
              <p:nvGrpSpPr>
                <p:cNvPr id="86" name="Group 65"/>
                <p:cNvGrpSpPr/>
                <p:nvPr/>
              </p:nvGrpSpPr>
              <p:grpSpPr>
                <a:xfrm>
                  <a:off x="1609742" y="2050533"/>
                  <a:ext cx="273017" cy="461665"/>
                  <a:chOff x="2523078" y="1143000"/>
                  <a:chExt cx="273017" cy="461665"/>
                </a:xfrm>
              </p:grpSpPr>
              <p:sp>
                <p:nvSpPr>
                  <p:cNvPr id="67" name="Oval 66"/>
                  <p:cNvSpPr/>
                  <p:nvPr/>
                </p:nvSpPr>
                <p:spPr>
                  <a:xfrm>
                    <a:off x="2546317"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68" name="TextBox 67"/>
                  <p:cNvSpPr txBox="1"/>
                  <p:nvPr/>
                </p:nvSpPr>
                <p:spPr>
                  <a:xfrm>
                    <a:off x="2523078" y="1143000"/>
                    <a:ext cx="273017" cy="461665"/>
                  </a:xfrm>
                  <a:prstGeom prst="rect">
                    <a:avLst/>
                  </a:prstGeom>
                  <a:noFill/>
                </p:spPr>
                <p:txBody>
                  <a:bodyPr wrap="square" rtlCol="0">
                    <a:spAutoFit/>
                  </a:bodyPr>
                  <a:lstStyle/>
                  <a:p>
                    <a:r>
                      <a:rPr lang="en-US" sz="1200" dirty="0" smtClean="0">
                        <a:latin typeface="Verdana"/>
                      </a:rPr>
                      <a:t>3</a:t>
                    </a:r>
                    <a:endParaRPr lang="en-US" sz="1200" dirty="0">
                      <a:latin typeface="Verdana"/>
                    </a:endParaRPr>
                  </a:p>
                </p:txBody>
              </p:sp>
            </p:grpSp>
            <p:grpSp>
              <p:nvGrpSpPr>
                <p:cNvPr id="87" name="Group 64"/>
                <p:cNvGrpSpPr/>
                <p:nvPr/>
              </p:nvGrpSpPr>
              <p:grpSpPr>
                <a:xfrm>
                  <a:off x="1616092" y="2292977"/>
                  <a:ext cx="273017" cy="461665"/>
                  <a:chOff x="2791906" y="1143000"/>
                  <a:chExt cx="273017" cy="461665"/>
                </a:xfrm>
              </p:grpSpPr>
              <p:sp>
                <p:nvSpPr>
                  <p:cNvPr id="65" name="Oval 64"/>
                  <p:cNvSpPr/>
                  <p:nvPr/>
                </p:nvSpPr>
                <p:spPr>
                  <a:xfrm>
                    <a:off x="2806634"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66" name="TextBox 65"/>
                  <p:cNvSpPr txBox="1"/>
                  <p:nvPr/>
                </p:nvSpPr>
                <p:spPr>
                  <a:xfrm>
                    <a:off x="2791906" y="1143000"/>
                    <a:ext cx="273017" cy="461665"/>
                  </a:xfrm>
                  <a:prstGeom prst="rect">
                    <a:avLst/>
                  </a:prstGeom>
                  <a:noFill/>
                </p:spPr>
                <p:txBody>
                  <a:bodyPr wrap="square" rtlCol="0">
                    <a:spAutoFit/>
                  </a:bodyPr>
                  <a:lstStyle/>
                  <a:p>
                    <a:r>
                      <a:rPr lang="en-US" sz="1200" dirty="0" smtClean="0">
                        <a:latin typeface="Verdana"/>
                      </a:rPr>
                      <a:t>4</a:t>
                    </a:r>
                    <a:endParaRPr lang="en-US" sz="1200" dirty="0">
                      <a:latin typeface="Verdana"/>
                    </a:endParaRPr>
                  </a:p>
                </p:txBody>
              </p:sp>
            </p:grpSp>
            <p:grpSp>
              <p:nvGrpSpPr>
                <p:cNvPr id="88" name="Group 63"/>
                <p:cNvGrpSpPr/>
                <p:nvPr/>
              </p:nvGrpSpPr>
              <p:grpSpPr>
                <a:xfrm>
                  <a:off x="1616092" y="2535421"/>
                  <a:ext cx="273017" cy="461665"/>
                  <a:chOff x="3047900" y="1153299"/>
                  <a:chExt cx="273017" cy="461665"/>
                </a:xfrm>
              </p:grpSpPr>
              <p:sp>
                <p:nvSpPr>
                  <p:cNvPr id="63" name="Oval 62"/>
                  <p:cNvSpPr/>
                  <p:nvPr/>
                </p:nvSpPr>
                <p:spPr>
                  <a:xfrm>
                    <a:off x="306695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64" name="TextBox 63"/>
                  <p:cNvSpPr txBox="1"/>
                  <p:nvPr/>
                </p:nvSpPr>
                <p:spPr>
                  <a:xfrm>
                    <a:off x="3047900" y="1153299"/>
                    <a:ext cx="273017" cy="461665"/>
                  </a:xfrm>
                  <a:prstGeom prst="rect">
                    <a:avLst/>
                  </a:prstGeom>
                  <a:noFill/>
                </p:spPr>
                <p:txBody>
                  <a:bodyPr wrap="square" rtlCol="0">
                    <a:spAutoFit/>
                  </a:bodyPr>
                  <a:lstStyle/>
                  <a:p>
                    <a:r>
                      <a:rPr lang="en-US" sz="1200" dirty="0" smtClean="0">
                        <a:latin typeface="Verdana"/>
                      </a:rPr>
                      <a:t>5</a:t>
                    </a:r>
                    <a:endParaRPr lang="en-US" sz="1200" dirty="0">
                      <a:latin typeface="Verdana"/>
                    </a:endParaRPr>
                  </a:p>
                </p:txBody>
              </p:sp>
            </p:grpSp>
          </p:grpSp>
          <p:grpSp>
            <p:nvGrpSpPr>
              <p:cNvPr id="89" name="Group 138"/>
              <p:cNvGrpSpPr/>
              <p:nvPr/>
            </p:nvGrpSpPr>
            <p:grpSpPr>
              <a:xfrm>
                <a:off x="2333641" y="1316851"/>
                <a:ext cx="288909" cy="2643664"/>
                <a:chOff x="1600200" y="1323201"/>
                <a:chExt cx="288909" cy="2643664"/>
              </a:xfrm>
            </p:grpSpPr>
            <p:grpSp>
              <p:nvGrpSpPr>
                <p:cNvPr id="90" name="Group 67"/>
                <p:cNvGrpSpPr/>
                <p:nvPr/>
              </p:nvGrpSpPr>
              <p:grpSpPr>
                <a:xfrm>
                  <a:off x="1603392" y="1565645"/>
                  <a:ext cx="273017" cy="461665"/>
                  <a:chOff x="2101850" y="2390001"/>
                  <a:chExt cx="273017" cy="461665"/>
                </a:xfrm>
              </p:grpSpPr>
              <p:sp>
                <p:nvSpPr>
                  <p:cNvPr id="51" name="Oval 5"/>
                  <p:cNvSpPr/>
                  <p:nvPr/>
                </p:nvSpPr>
                <p:spPr>
                  <a:xfrm>
                    <a:off x="213360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52" name="TextBox 51"/>
                  <p:cNvSpPr txBox="1"/>
                  <p:nvPr/>
                </p:nvSpPr>
                <p:spPr>
                  <a:xfrm>
                    <a:off x="2101850" y="2390001"/>
                    <a:ext cx="273017" cy="461665"/>
                  </a:xfrm>
                  <a:prstGeom prst="rect">
                    <a:avLst/>
                  </a:prstGeom>
                  <a:noFill/>
                </p:spPr>
                <p:txBody>
                  <a:bodyPr wrap="square" rtlCol="0">
                    <a:spAutoFit/>
                  </a:bodyPr>
                  <a:lstStyle/>
                  <a:p>
                    <a:r>
                      <a:rPr lang="en-US" sz="1200" dirty="0" smtClean="0">
                        <a:latin typeface="Verdana"/>
                      </a:rPr>
                      <a:t>1</a:t>
                    </a:r>
                    <a:endParaRPr lang="en-US" sz="1200" dirty="0">
                      <a:latin typeface="Verdana"/>
                    </a:endParaRPr>
                  </a:p>
                </p:txBody>
              </p:sp>
            </p:grpSp>
            <p:grpSp>
              <p:nvGrpSpPr>
                <p:cNvPr id="91" name="Group 68"/>
                <p:cNvGrpSpPr/>
                <p:nvPr/>
              </p:nvGrpSpPr>
              <p:grpSpPr>
                <a:xfrm>
                  <a:off x="1609742" y="2777865"/>
                  <a:ext cx="273017" cy="461665"/>
                  <a:chOff x="2370678" y="2390001"/>
                  <a:chExt cx="273017" cy="461665"/>
                </a:xfrm>
              </p:grpSpPr>
              <p:sp>
                <p:nvSpPr>
                  <p:cNvPr id="49" name="Oval 7"/>
                  <p:cNvSpPr/>
                  <p:nvPr/>
                </p:nvSpPr>
                <p:spPr>
                  <a:xfrm>
                    <a:off x="2393917"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50" name="TextBox 49"/>
                  <p:cNvSpPr txBox="1"/>
                  <p:nvPr/>
                </p:nvSpPr>
                <p:spPr>
                  <a:xfrm>
                    <a:off x="2370678" y="2390001"/>
                    <a:ext cx="273017" cy="461665"/>
                  </a:xfrm>
                  <a:prstGeom prst="rect">
                    <a:avLst/>
                  </a:prstGeom>
                  <a:noFill/>
                </p:spPr>
                <p:txBody>
                  <a:bodyPr wrap="square" rtlCol="0">
                    <a:spAutoFit/>
                  </a:bodyPr>
                  <a:lstStyle/>
                  <a:p>
                    <a:r>
                      <a:rPr lang="en-US" sz="1200" dirty="0" smtClean="0">
                        <a:latin typeface="Verdana"/>
                      </a:rPr>
                      <a:t>6</a:t>
                    </a:r>
                    <a:endParaRPr lang="en-US" sz="1200" dirty="0">
                      <a:latin typeface="Verdana"/>
                    </a:endParaRPr>
                  </a:p>
                </p:txBody>
              </p:sp>
            </p:grpSp>
            <p:grpSp>
              <p:nvGrpSpPr>
                <p:cNvPr id="92" name="Group 69"/>
                <p:cNvGrpSpPr/>
                <p:nvPr/>
              </p:nvGrpSpPr>
              <p:grpSpPr>
                <a:xfrm>
                  <a:off x="1616092" y="3020309"/>
                  <a:ext cx="273017" cy="461665"/>
                  <a:chOff x="2639506" y="2390001"/>
                  <a:chExt cx="273017" cy="461665"/>
                </a:xfrm>
              </p:grpSpPr>
              <p:sp>
                <p:nvSpPr>
                  <p:cNvPr id="47" name="Oval 6"/>
                  <p:cNvSpPr/>
                  <p:nvPr/>
                </p:nvSpPr>
                <p:spPr>
                  <a:xfrm>
                    <a:off x="2654234"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8" name="TextBox 47"/>
                  <p:cNvSpPr txBox="1"/>
                  <p:nvPr/>
                </p:nvSpPr>
                <p:spPr>
                  <a:xfrm>
                    <a:off x="2639506" y="2390001"/>
                    <a:ext cx="273017" cy="461665"/>
                  </a:xfrm>
                  <a:prstGeom prst="rect">
                    <a:avLst/>
                  </a:prstGeom>
                  <a:noFill/>
                </p:spPr>
                <p:txBody>
                  <a:bodyPr wrap="square" rtlCol="0">
                    <a:spAutoFit/>
                  </a:bodyPr>
                  <a:lstStyle/>
                  <a:p>
                    <a:r>
                      <a:rPr lang="en-US" sz="1200" dirty="0" smtClean="0">
                        <a:latin typeface="Verdana"/>
                      </a:rPr>
                      <a:t>7</a:t>
                    </a:r>
                    <a:endParaRPr lang="en-US" sz="1200" dirty="0">
                      <a:latin typeface="Verdana"/>
                    </a:endParaRPr>
                  </a:p>
                </p:txBody>
              </p:sp>
            </p:grpSp>
            <p:grpSp>
              <p:nvGrpSpPr>
                <p:cNvPr id="113" name="Group 70"/>
                <p:cNvGrpSpPr/>
                <p:nvPr/>
              </p:nvGrpSpPr>
              <p:grpSpPr>
                <a:xfrm>
                  <a:off x="1616092" y="3262753"/>
                  <a:ext cx="273017" cy="461665"/>
                  <a:chOff x="2908333" y="2390001"/>
                  <a:chExt cx="273017" cy="461665"/>
                </a:xfrm>
              </p:grpSpPr>
              <p:sp>
                <p:nvSpPr>
                  <p:cNvPr id="45" name="Oval 8"/>
                  <p:cNvSpPr/>
                  <p:nvPr/>
                </p:nvSpPr>
                <p:spPr>
                  <a:xfrm>
                    <a:off x="2914550" y="24384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6" name="TextBox 45"/>
                  <p:cNvSpPr txBox="1"/>
                  <p:nvPr/>
                </p:nvSpPr>
                <p:spPr>
                  <a:xfrm>
                    <a:off x="2908333" y="2390001"/>
                    <a:ext cx="273017" cy="461665"/>
                  </a:xfrm>
                  <a:prstGeom prst="rect">
                    <a:avLst/>
                  </a:prstGeom>
                  <a:noFill/>
                </p:spPr>
                <p:txBody>
                  <a:bodyPr wrap="square" rtlCol="0">
                    <a:spAutoFit/>
                  </a:bodyPr>
                  <a:lstStyle/>
                  <a:p>
                    <a:r>
                      <a:rPr lang="en-US" sz="1200" dirty="0" smtClean="0">
                        <a:latin typeface="Verdana"/>
                      </a:rPr>
                      <a:t>8</a:t>
                    </a:r>
                    <a:endParaRPr lang="en-US" sz="1200" dirty="0">
                      <a:latin typeface="Verdana"/>
                    </a:endParaRPr>
                  </a:p>
                </p:txBody>
              </p:sp>
            </p:grpSp>
            <p:grpSp>
              <p:nvGrpSpPr>
                <p:cNvPr id="114" name="Group 72"/>
                <p:cNvGrpSpPr/>
                <p:nvPr/>
              </p:nvGrpSpPr>
              <p:grpSpPr>
                <a:xfrm>
                  <a:off x="1603392" y="1323201"/>
                  <a:ext cx="273017" cy="461665"/>
                  <a:chOff x="2622550" y="3018651"/>
                  <a:chExt cx="273017" cy="461665"/>
                </a:xfrm>
              </p:grpSpPr>
              <p:sp>
                <p:nvSpPr>
                  <p:cNvPr id="43" name="Oval 42"/>
                  <p:cNvSpPr/>
                  <p:nvPr/>
                </p:nvSpPr>
                <p:spPr>
                  <a:xfrm>
                    <a:off x="2654234"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4" name="TextBox 43"/>
                  <p:cNvSpPr txBox="1"/>
                  <p:nvPr/>
                </p:nvSpPr>
                <p:spPr>
                  <a:xfrm>
                    <a:off x="2622550" y="3018651"/>
                    <a:ext cx="273017" cy="461665"/>
                  </a:xfrm>
                  <a:prstGeom prst="rect">
                    <a:avLst/>
                  </a:prstGeom>
                  <a:noFill/>
                </p:spPr>
                <p:txBody>
                  <a:bodyPr wrap="square" rtlCol="0">
                    <a:spAutoFit/>
                  </a:bodyPr>
                  <a:lstStyle/>
                  <a:p>
                    <a:r>
                      <a:rPr lang="en-US" sz="1200" dirty="0" smtClean="0">
                        <a:latin typeface="Verdana"/>
                      </a:rPr>
                      <a:t>0</a:t>
                    </a:r>
                    <a:endParaRPr lang="en-US" sz="1200" dirty="0">
                      <a:latin typeface="Verdana"/>
                    </a:endParaRPr>
                  </a:p>
                </p:txBody>
              </p:sp>
            </p:grpSp>
            <p:grpSp>
              <p:nvGrpSpPr>
                <p:cNvPr id="115" name="Group 71"/>
                <p:cNvGrpSpPr/>
                <p:nvPr/>
              </p:nvGrpSpPr>
              <p:grpSpPr>
                <a:xfrm>
                  <a:off x="1600200" y="3505200"/>
                  <a:ext cx="273017" cy="461665"/>
                  <a:chOff x="2891377" y="3018651"/>
                  <a:chExt cx="273017" cy="461665"/>
                </a:xfrm>
              </p:grpSpPr>
              <p:sp>
                <p:nvSpPr>
                  <p:cNvPr id="41" name="Oval 40"/>
                  <p:cNvSpPr/>
                  <p:nvPr/>
                </p:nvSpPr>
                <p:spPr>
                  <a:xfrm>
                    <a:off x="2914550" y="3060600"/>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2" name="TextBox 41"/>
                  <p:cNvSpPr txBox="1"/>
                  <p:nvPr/>
                </p:nvSpPr>
                <p:spPr>
                  <a:xfrm>
                    <a:off x="2891377" y="3018651"/>
                    <a:ext cx="273017" cy="461665"/>
                  </a:xfrm>
                  <a:prstGeom prst="rect">
                    <a:avLst/>
                  </a:prstGeom>
                  <a:noFill/>
                </p:spPr>
                <p:txBody>
                  <a:bodyPr wrap="square" rtlCol="0">
                    <a:spAutoFit/>
                  </a:bodyPr>
                  <a:lstStyle/>
                  <a:p>
                    <a:r>
                      <a:rPr lang="en-US" sz="1200" dirty="0" smtClean="0">
                        <a:latin typeface="Verdana"/>
                      </a:rPr>
                      <a:t>9</a:t>
                    </a:r>
                    <a:endParaRPr lang="en-US" sz="1200" dirty="0">
                      <a:latin typeface="Verdana"/>
                    </a:endParaRPr>
                  </a:p>
                </p:txBody>
              </p:sp>
            </p:grpSp>
            <p:grpSp>
              <p:nvGrpSpPr>
                <p:cNvPr id="116" name="Group 66"/>
                <p:cNvGrpSpPr/>
                <p:nvPr/>
              </p:nvGrpSpPr>
              <p:grpSpPr>
                <a:xfrm>
                  <a:off x="1609742" y="1808089"/>
                  <a:ext cx="273017" cy="461665"/>
                  <a:chOff x="2254250" y="1143000"/>
                  <a:chExt cx="273017" cy="461665"/>
                </a:xfrm>
              </p:grpSpPr>
              <p:sp>
                <p:nvSpPr>
                  <p:cNvPr id="39" name="Oval 38"/>
                  <p:cNvSpPr/>
                  <p:nvPr/>
                </p:nvSpPr>
                <p:spPr>
                  <a:xfrm>
                    <a:off x="228600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0" name="TextBox 39"/>
                  <p:cNvSpPr txBox="1"/>
                  <p:nvPr/>
                </p:nvSpPr>
                <p:spPr>
                  <a:xfrm>
                    <a:off x="2254250" y="1143000"/>
                    <a:ext cx="273017" cy="461665"/>
                  </a:xfrm>
                  <a:prstGeom prst="rect">
                    <a:avLst/>
                  </a:prstGeom>
                  <a:noFill/>
                </p:spPr>
                <p:txBody>
                  <a:bodyPr wrap="square" rtlCol="0">
                    <a:spAutoFit/>
                  </a:bodyPr>
                  <a:lstStyle/>
                  <a:p>
                    <a:r>
                      <a:rPr lang="en-US" sz="1200" dirty="0" smtClean="0">
                        <a:latin typeface="Verdana"/>
                      </a:rPr>
                      <a:t>2</a:t>
                    </a:r>
                    <a:endParaRPr lang="en-US" sz="1200" dirty="0">
                      <a:latin typeface="Verdana"/>
                    </a:endParaRPr>
                  </a:p>
                </p:txBody>
              </p:sp>
            </p:grpSp>
            <p:grpSp>
              <p:nvGrpSpPr>
                <p:cNvPr id="117" name="Group 65"/>
                <p:cNvGrpSpPr/>
                <p:nvPr/>
              </p:nvGrpSpPr>
              <p:grpSpPr>
                <a:xfrm>
                  <a:off x="1609742" y="2050533"/>
                  <a:ext cx="273017" cy="461665"/>
                  <a:chOff x="2523078" y="1143000"/>
                  <a:chExt cx="273017" cy="461665"/>
                </a:xfrm>
              </p:grpSpPr>
              <p:sp>
                <p:nvSpPr>
                  <p:cNvPr id="37" name="Oval 36"/>
                  <p:cNvSpPr/>
                  <p:nvPr/>
                </p:nvSpPr>
                <p:spPr>
                  <a:xfrm>
                    <a:off x="2546317"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8" name="TextBox 37"/>
                  <p:cNvSpPr txBox="1"/>
                  <p:nvPr/>
                </p:nvSpPr>
                <p:spPr>
                  <a:xfrm>
                    <a:off x="2523078" y="1143000"/>
                    <a:ext cx="273017" cy="461665"/>
                  </a:xfrm>
                  <a:prstGeom prst="rect">
                    <a:avLst/>
                  </a:prstGeom>
                  <a:noFill/>
                </p:spPr>
                <p:txBody>
                  <a:bodyPr wrap="square" rtlCol="0">
                    <a:spAutoFit/>
                  </a:bodyPr>
                  <a:lstStyle/>
                  <a:p>
                    <a:r>
                      <a:rPr lang="en-US" sz="1200" dirty="0" smtClean="0">
                        <a:latin typeface="Verdana"/>
                      </a:rPr>
                      <a:t>3</a:t>
                    </a:r>
                    <a:endParaRPr lang="en-US" sz="1200" dirty="0">
                      <a:latin typeface="Verdana"/>
                    </a:endParaRPr>
                  </a:p>
                </p:txBody>
              </p:sp>
            </p:grpSp>
            <p:grpSp>
              <p:nvGrpSpPr>
                <p:cNvPr id="118" name="Group 64"/>
                <p:cNvGrpSpPr/>
                <p:nvPr/>
              </p:nvGrpSpPr>
              <p:grpSpPr>
                <a:xfrm>
                  <a:off x="1616092" y="2292977"/>
                  <a:ext cx="273017" cy="461665"/>
                  <a:chOff x="2791906" y="1143000"/>
                  <a:chExt cx="273017" cy="461665"/>
                </a:xfrm>
              </p:grpSpPr>
              <p:sp>
                <p:nvSpPr>
                  <p:cNvPr id="35" name="Oval 34"/>
                  <p:cNvSpPr/>
                  <p:nvPr/>
                </p:nvSpPr>
                <p:spPr>
                  <a:xfrm>
                    <a:off x="2806634"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6" name="TextBox 35"/>
                  <p:cNvSpPr txBox="1"/>
                  <p:nvPr/>
                </p:nvSpPr>
                <p:spPr>
                  <a:xfrm>
                    <a:off x="2791906" y="1143000"/>
                    <a:ext cx="273017" cy="461665"/>
                  </a:xfrm>
                  <a:prstGeom prst="rect">
                    <a:avLst/>
                  </a:prstGeom>
                  <a:noFill/>
                </p:spPr>
                <p:txBody>
                  <a:bodyPr wrap="square" rtlCol="0">
                    <a:spAutoFit/>
                  </a:bodyPr>
                  <a:lstStyle/>
                  <a:p>
                    <a:r>
                      <a:rPr lang="en-US" sz="1200" dirty="0" smtClean="0">
                        <a:latin typeface="Verdana"/>
                      </a:rPr>
                      <a:t>4</a:t>
                    </a:r>
                    <a:endParaRPr lang="en-US" sz="1200" dirty="0">
                      <a:latin typeface="Verdana"/>
                    </a:endParaRPr>
                  </a:p>
                </p:txBody>
              </p:sp>
            </p:grpSp>
            <p:grpSp>
              <p:nvGrpSpPr>
                <p:cNvPr id="119" name="Group 63"/>
                <p:cNvGrpSpPr/>
                <p:nvPr/>
              </p:nvGrpSpPr>
              <p:grpSpPr>
                <a:xfrm>
                  <a:off x="1616092" y="2535421"/>
                  <a:ext cx="273017" cy="461665"/>
                  <a:chOff x="3047900" y="1153299"/>
                  <a:chExt cx="273017" cy="461665"/>
                </a:xfrm>
              </p:grpSpPr>
              <p:sp>
                <p:nvSpPr>
                  <p:cNvPr id="33" name="Oval 32"/>
                  <p:cNvSpPr/>
                  <p:nvPr/>
                </p:nvSpPr>
                <p:spPr>
                  <a:xfrm>
                    <a:off x="3066950" y="1191399"/>
                    <a:ext cx="216000" cy="21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4" name="TextBox 33"/>
                  <p:cNvSpPr txBox="1"/>
                  <p:nvPr/>
                </p:nvSpPr>
                <p:spPr>
                  <a:xfrm>
                    <a:off x="3047900" y="1153299"/>
                    <a:ext cx="273017" cy="461665"/>
                  </a:xfrm>
                  <a:prstGeom prst="rect">
                    <a:avLst/>
                  </a:prstGeom>
                  <a:noFill/>
                </p:spPr>
                <p:txBody>
                  <a:bodyPr wrap="square" rtlCol="0">
                    <a:spAutoFit/>
                  </a:bodyPr>
                  <a:lstStyle/>
                  <a:p>
                    <a:r>
                      <a:rPr lang="en-US" sz="1200" dirty="0" smtClean="0">
                        <a:latin typeface="Verdana"/>
                      </a:rPr>
                      <a:t>5</a:t>
                    </a:r>
                    <a:endParaRPr lang="en-US" sz="1200" dirty="0">
                      <a:latin typeface="Verdana"/>
                    </a:endParaRPr>
                  </a:p>
                </p:txBody>
              </p:sp>
            </p:grpSp>
          </p:grpSp>
          <p:sp>
            <p:nvSpPr>
              <p:cNvPr id="21" name="Oval 20"/>
              <p:cNvSpPr/>
              <p:nvPr/>
            </p:nvSpPr>
            <p:spPr>
              <a:xfrm>
                <a:off x="1955733" y="1203950"/>
                <a:ext cx="21600" cy="21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22" name="Oval 21"/>
              <p:cNvSpPr/>
              <p:nvPr/>
            </p:nvSpPr>
            <p:spPr>
              <a:xfrm>
                <a:off x="2213600" y="1200150"/>
                <a:ext cx="21600" cy="21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grpSp>
        <p:sp>
          <p:nvSpPr>
            <p:cNvPr id="11" name="Rectangle 10"/>
            <p:cNvSpPr/>
            <p:nvPr/>
          </p:nvSpPr>
          <p:spPr>
            <a:xfrm>
              <a:off x="1660542" y="749300"/>
              <a:ext cx="223181"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2" name="Rectangle 11"/>
            <p:cNvSpPr/>
            <p:nvPr/>
          </p:nvSpPr>
          <p:spPr>
            <a:xfrm>
              <a:off x="1885019" y="749300"/>
              <a:ext cx="223181"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3" name="Rectangle 12"/>
            <p:cNvSpPr/>
            <p:nvPr/>
          </p:nvSpPr>
          <p:spPr>
            <a:xfrm>
              <a:off x="2111392" y="749300"/>
              <a:ext cx="223181"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4" name="Rectangle 13"/>
            <p:cNvSpPr/>
            <p:nvPr/>
          </p:nvSpPr>
          <p:spPr>
            <a:xfrm>
              <a:off x="2335869" y="749300"/>
              <a:ext cx="223181"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grpSp>
      <p:grpSp>
        <p:nvGrpSpPr>
          <p:cNvPr id="120" name="Group 142"/>
          <p:cNvGrpSpPr/>
          <p:nvPr/>
        </p:nvGrpSpPr>
        <p:grpSpPr>
          <a:xfrm>
            <a:off x="6842142" y="2780928"/>
            <a:ext cx="380967" cy="1440160"/>
            <a:chOff x="6842142" y="2079823"/>
            <a:chExt cx="380967" cy="1440160"/>
          </a:xfrm>
        </p:grpSpPr>
        <p:sp>
          <p:nvSpPr>
            <p:cNvPr id="145" name="Oval 144"/>
            <p:cNvSpPr/>
            <p:nvPr/>
          </p:nvSpPr>
          <p:spPr>
            <a:xfrm flipH="1">
              <a:off x="6842142" y="2079823"/>
              <a:ext cx="152400" cy="17009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47" name="Oval 146"/>
            <p:cNvSpPr/>
            <p:nvPr/>
          </p:nvSpPr>
          <p:spPr>
            <a:xfrm flipH="1">
              <a:off x="7070709" y="3349890"/>
              <a:ext cx="152400" cy="17009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grpSp>
      <p:sp>
        <p:nvSpPr>
          <p:cNvPr id="148" name="TextBox 147"/>
          <p:cNvSpPr txBox="1"/>
          <p:nvPr/>
        </p:nvSpPr>
        <p:spPr>
          <a:xfrm>
            <a:off x="6842173" y="1700456"/>
            <a:ext cx="1133426" cy="307777"/>
          </a:xfrm>
          <a:prstGeom prst="rect">
            <a:avLst/>
          </a:prstGeom>
          <a:noFill/>
        </p:spPr>
        <p:txBody>
          <a:bodyPr wrap="square" rtlCol="0">
            <a:spAutoFit/>
          </a:bodyPr>
          <a:lstStyle/>
          <a:p>
            <a:r>
              <a:rPr lang="en-US" sz="1400" dirty="0" smtClean="0">
                <a:latin typeface="Verdana"/>
              </a:rPr>
              <a:t>2  7  </a:t>
            </a:r>
            <a:endParaRPr lang="en-US" sz="1400" dirty="0">
              <a:latin typeface="Verdana"/>
            </a:endParaRPr>
          </a:p>
        </p:txBody>
      </p:sp>
      <p:sp>
        <p:nvSpPr>
          <p:cNvPr id="149" name="TextBox 148"/>
          <p:cNvSpPr txBox="1"/>
          <p:nvPr/>
        </p:nvSpPr>
        <p:spPr>
          <a:xfrm>
            <a:off x="685800" y="2307351"/>
            <a:ext cx="5943600" cy="338554"/>
          </a:xfrm>
          <a:prstGeom prst="rect">
            <a:avLst/>
          </a:prstGeom>
          <a:noFill/>
        </p:spPr>
        <p:txBody>
          <a:bodyPr wrap="square" rtlCol="0">
            <a:spAutoFit/>
          </a:bodyPr>
          <a:lstStyle/>
          <a:p>
            <a:r>
              <a:rPr lang="en-CA" sz="1600" dirty="0" err="1" smtClean="0">
                <a:solidFill>
                  <a:srgbClr val="FF0000"/>
                </a:solidFill>
                <a:latin typeface="Verdana"/>
              </a:rPr>
              <a:t>gr</a:t>
            </a:r>
            <a:r>
              <a:rPr lang="en-CA" sz="1600" dirty="0" smtClean="0">
                <a:solidFill>
                  <a:srgbClr val="FF0000"/>
                </a:solidFill>
                <a:latin typeface="Verdana"/>
              </a:rPr>
              <a:t> = </a:t>
            </a:r>
            <a:r>
              <a:rPr lang="en-US" sz="1600" dirty="0" smtClean="0">
                <a:solidFill>
                  <a:srgbClr val="FF0000"/>
                </a:solidFill>
                <a:latin typeface="Verdana"/>
              </a:rPr>
              <a:t>∆N/∆</a:t>
            </a:r>
            <a:r>
              <a:rPr lang="en-US" sz="1600" dirty="0" err="1" smtClean="0">
                <a:solidFill>
                  <a:srgbClr val="FF0000"/>
                </a:solidFill>
                <a:latin typeface="Verdana"/>
              </a:rPr>
              <a:t>t</a:t>
            </a:r>
            <a:r>
              <a:rPr lang="en-US" sz="1600" dirty="0" smtClean="0">
                <a:solidFill>
                  <a:srgbClr val="FF0000"/>
                </a:solidFill>
                <a:latin typeface="Verdana"/>
              </a:rPr>
              <a:t> = 160 bison/6 years = + 27 bison/year </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900" decel="100000" fill="hold"/>
                                        <p:tgtEl>
                                          <p:spTgt spid="1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105</a:t>
            </a:fld>
            <a:endParaRPr lang="en-US"/>
          </a:p>
        </p:txBody>
      </p:sp>
      <p:sp>
        <p:nvSpPr>
          <p:cNvPr id="5" name="TextBox 4"/>
          <p:cNvSpPr txBox="1"/>
          <p:nvPr/>
        </p:nvSpPr>
        <p:spPr>
          <a:xfrm>
            <a:off x="762000" y="838200"/>
            <a:ext cx="7848600" cy="2308324"/>
          </a:xfrm>
          <a:prstGeom prst="rect">
            <a:avLst/>
          </a:prstGeom>
          <a:noFill/>
        </p:spPr>
        <p:txBody>
          <a:bodyPr wrap="square" rtlCol="0">
            <a:spAutoFit/>
          </a:bodyPr>
          <a:lstStyle/>
          <a:p>
            <a:r>
              <a:rPr lang="en-US" sz="1600" b="1" dirty="0" smtClean="0">
                <a:latin typeface="Verdana"/>
              </a:rPr>
              <a:t>Biotic potential</a:t>
            </a:r>
            <a:r>
              <a:rPr lang="en-US" sz="1600" dirty="0" smtClean="0">
                <a:latin typeface="Verdana"/>
              </a:rPr>
              <a:t> is another factor that influences the rate of population growth. It is the maximum growth rate under ideal conditions. Its influence depends on a number of factors.</a:t>
            </a:r>
          </a:p>
          <a:p>
            <a:pPr marL="719138" lvl="0" indent="-363538"/>
            <a:r>
              <a:rPr lang="en-US" sz="1600" dirty="0" smtClean="0">
                <a:latin typeface="Verdana"/>
              </a:rPr>
              <a:t>1.	Offspring—the maximum number of offspring per birth.</a:t>
            </a:r>
          </a:p>
          <a:p>
            <a:pPr marL="719138" lvl="0" indent="-363538"/>
            <a:r>
              <a:rPr lang="en-US" sz="1600" dirty="0" smtClean="0">
                <a:latin typeface="Verdana"/>
              </a:rPr>
              <a:t>2.	Capacity for Survival—the chances of offspring reaching reproductive age.</a:t>
            </a:r>
          </a:p>
          <a:p>
            <a:pPr marL="719138" lvl="0" indent="-363538"/>
            <a:r>
              <a:rPr lang="en-US" sz="1600" dirty="0" smtClean="0">
                <a:latin typeface="Verdana"/>
              </a:rPr>
              <a:t>3.	Procreation—the number of times per year an organism reproduces.</a:t>
            </a:r>
          </a:p>
          <a:p>
            <a:pPr marL="719138" lvl="0" indent="-363538"/>
            <a:r>
              <a:rPr lang="en-US" sz="1600" dirty="0" smtClean="0">
                <a:latin typeface="Verdana"/>
              </a:rPr>
              <a:t>4.	Maturity—the age at which reproduction begins.</a:t>
            </a:r>
          </a:p>
        </p:txBody>
      </p:sp>
      <p:sp>
        <p:nvSpPr>
          <p:cNvPr id="6" name="TextBox 5"/>
          <p:cNvSpPr txBox="1"/>
          <p:nvPr/>
        </p:nvSpPr>
        <p:spPr>
          <a:xfrm>
            <a:off x="1066800" y="4724400"/>
            <a:ext cx="7391400" cy="830997"/>
          </a:xfrm>
          <a:prstGeom prst="rect">
            <a:avLst/>
          </a:prstGeom>
          <a:noFill/>
        </p:spPr>
        <p:txBody>
          <a:bodyPr wrap="square" rtlCol="0">
            <a:spAutoFit/>
          </a:bodyPr>
          <a:lstStyle/>
          <a:p>
            <a:r>
              <a:rPr lang="en-US" sz="1600" dirty="0" smtClean="0">
                <a:latin typeface="Verdana"/>
              </a:rPr>
              <a:t>Biotic potential is held in check by environmental resistance—things that inhibit population growth, such as access and availability of food, water, and so forth.</a:t>
            </a:r>
          </a:p>
        </p:txBody>
      </p:sp>
      <p:sp>
        <p:nvSpPr>
          <p:cNvPr id="7" name="TextBox 6"/>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32</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106</a:t>
            </a:fld>
            <a:endParaRPr lang="en-US"/>
          </a:p>
        </p:txBody>
      </p:sp>
      <p:sp>
        <p:nvSpPr>
          <p:cNvPr id="5" name="TextBox 4"/>
          <p:cNvSpPr txBox="1"/>
          <p:nvPr/>
        </p:nvSpPr>
        <p:spPr>
          <a:xfrm>
            <a:off x="685800" y="885984"/>
            <a:ext cx="8001000" cy="830997"/>
          </a:xfrm>
          <a:prstGeom prst="rect">
            <a:avLst/>
          </a:prstGeom>
          <a:noFill/>
        </p:spPr>
        <p:txBody>
          <a:bodyPr wrap="square" rtlCol="0">
            <a:spAutoFit/>
          </a:bodyPr>
          <a:lstStyle/>
          <a:p>
            <a:r>
              <a:rPr lang="en-US" sz="1600" dirty="0" smtClean="0">
                <a:latin typeface="Verdana"/>
              </a:rPr>
              <a:t>Population changes over a time period can be studied by using graphical analysis. There are two types of growth curves—the J-shaped and logistical curve. </a:t>
            </a:r>
            <a:endParaRPr lang="en-US" sz="1600" dirty="0">
              <a:latin typeface="Verdana"/>
            </a:endParaRPr>
          </a:p>
        </p:txBody>
      </p:sp>
      <p:grpSp>
        <p:nvGrpSpPr>
          <p:cNvPr id="129026" name="Group 2"/>
          <p:cNvGrpSpPr>
            <a:grpSpLocks/>
          </p:cNvGrpSpPr>
          <p:nvPr/>
        </p:nvGrpSpPr>
        <p:grpSpPr bwMode="auto">
          <a:xfrm>
            <a:off x="904507" y="2197100"/>
            <a:ext cx="4086991" cy="2984500"/>
            <a:chOff x="1950" y="1444"/>
            <a:chExt cx="4253" cy="3420"/>
          </a:xfrm>
        </p:grpSpPr>
        <p:grpSp>
          <p:nvGrpSpPr>
            <p:cNvPr id="129027" name="Group 3"/>
            <p:cNvGrpSpPr>
              <a:grpSpLocks/>
            </p:cNvGrpSpPr>
            <p:nvPr/>
          </p:nvGrpSpPr>
          <p:grpSpPr bwMode="auto">
            <a:xfrm>
              <a:off x="2361" y="1444"/>
              <a:ext cx="3842" cy="2880"/>
              <a:chOff x="2361" y="1444"/>
              <a:chExt cx="3842" cy="2880"/>
            </a:xfrm>
          </p:grpSpPr>
          <p:grpSp>
            <p:nvGrpSpPr>
              <p:cNvPr id="129028" name="Group 4"/>
              <p:cNvGrpSpPr>
                <a:grpSpLocks/>
              </p:cNvGrpSpPr>
              <p:nvPr/>
            </p:nvGrpSpPr>
            <p:grpSpPr bwMode="auto">
              <a:xfrm>
                <a:off x="2421" y="1788"/>
                <a:ext cx="3349" cy="2536"/>
                <a:chOff x="1331" y="1984"/>
                <a:chExt cx="3349" cy="2536"/>
              </a:xfrm>
            </p:grpSpPr>
            <p:sp>
              <p:nvSpPr>
                <p:cNvPr id="129029" name="Line 5"/>
                <p:cNvSpPr>
                  <a:spLocks noChangeShapeType="1"/>
                </p:cNvSpPr>
                <p:nvPr/>
              </p:nvSpPr>
              <p:spPr bwMode="auto">
                <a:xfrm>
                  <a:off x="1341" y="1984"/>
                  <a:ext cx="0" cy="252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29030" name="Line 6"/>
                <p:cNvSpPr>
                  <a:spLocks noChangeShapeType="1"/>
                </p:cNvSpPr>
                <p:nvPr/>
              </p:nvSpPr>
              <p:spPr bwMode="auto">
                <a:xfrm flipH="1" flipV="1">
                  <a:off x="1331" y="4504"/>
                  <a:ext cx="3349" cy="16"/>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129031" name="Group 7"/>
              <p:cNvGrpSpPr>
                <a:grpSpLocks/>
              </p:cNvGrpSpPr>
              <p:nvPr/>
            </p:nvGrpSpPr>
            <p:grpSpPr bwMode="auto">
              <a:xfrm>
                <a:off x="2421" y="2154"/>
                <a:ext cx="2090" cy="1630"/>
                <a:chOff x="2421" y="2154"/>
                <a:chExt cx="2090" cy="1630"/>
              </a:xfrm>
            </p:grpSpPr>
            <p:sp>
              <p:nvSpPr>
                <p:cNvPr id="129032" name="Line 8"/>
                <p:cNvSpPr>
                  <a:spLocks noChangeShapeType="1"/>
                </p:cNvSpPr>
                <p:nvPr/>
              </p:nvSpPr>
              <p:spPr bwMode="auto">
                <a:xfrm flipH="1">
                  <a:off x="2421" y="3784"/>
                  <a:ext cx="54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29033" name="Arc 9"/>
                <p:cNvSpPr>
                  <a:spLocks/>
                </p:cNvSpPr>
                <p:nvPr/>
              </p:nvSpPr>
              <p:spPr bwMode="auto">
                <a:xfrm flipV="1">
                  <a:off x="2961" y="3424"/>
                  <a:ext cx="665" cy="360"/>
                </a:xfrm>
                <a:custGeom>
                  <a:avLst/>
                  <a:gdLst>
                    <a:gd name="G0" fmla="+- 0 0 0"/>
                    <a:gd name="G1" fmla="+- 21600 0 0"/>
                    <a:gd name="G2" fmla="+- 21600 0 0"/>
                    <a:gd name="T0" fmla="*/ 0 w 19961"/>
                    <a:gd name="T1" fmla="*/ 0 h 21600"/>
                    <a:gd name="T2" fmla="*/ 19961 w 19961"/>
                    <a:gd name="T3" fmla="*/ 13349 h 21600"/>
                    <a:gd name="T4" fmla="*/ 0 w 19961"/>
                    <a:gd name="T5" fmla="*/ 21600 h 21600"/>
                  </a:gdLst>
                  <a:ahLst/>
                  <a:cxnLst>
                    <a:cxn ang="0">
                      <a:pos x="T0" y="T1"/>
                    </a:cxn>
                    <a:cxn ang="0">
                      <a:pos x="T2" y="T3"/>
                    </a:cxn>
                    <a:cxn ang="0">
                      <a:pos x="T4" y="T5"/>
                    </a:cxn>
                  </a:cxnLst>
                  <a:rect l="0" t="0" r="r" b="b"/>
                  <a:pathLst>
                    <a:path w="19961" h="21600" fill="none" extrusionOk="0">
                      <a:moveTo>
                        <a:pt x="0" y="-1"/>
                      </a:moveTo>
                      <a:cubicBezTo>
                        <a:pt x="8742" y="-1"/>
                        <a:pt x="16622" y="5269"/>
                        <a:pt x="19961" y="13348"/>
                      </a:cubicBezTo>
                    </a:path>
                    <a:path w="19961" h="21600" stroke="0" extrusionOk="0">
                      <a:moveTo>
                        <a:pt x="0" y="-1"/>
                      </a:moveTo>
                      <a:cubicBezTo>
                        <a:pt x="8742" y="-1"/>
                        <a:pt x="16622" y="5269"/>
                        <a:pt x="19961" y="13348"/>
                      </a:cubicBezTo>
                      <a:lnTo>
                        <a:pt x="0" y="21600"/>
                      </a:lnTo>
                      <a:close/>
                    </a:path>
                  </a:pathLst>
                </a:cu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29034" name="Line 10"/>
                <p:cNvSpPr>
                  <a:spLocks noChangeShapeType="1"/>
                </p:cNvSpPr>
                <p:nvPr/>
              </p:nvSpPr>
              <p:spPr bwMode="auto">
                <a:xfrm flipH="1">
                  <a:off x="3611" y="2154"/>
                  <a:ext cx="900" cy="144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129035" name="Text Box 11"/>
              <p:cNvSpPr txBox="1">
                <a:spLocks noChangeArrowheads="1"/>
              </p:cNvSpPr>
              <p:nvPr/>
            </p:nvSpPr>
            <p:spPr bwMode="auto">
              <a:xfrm>
                <a:off x="4043" y="2704"/>
                <a:ext cx="2160" cy="41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pitchFamily="-65" charset="0"/>
                  </a:rPr>
                  <a:t>log or growth phase</a:t>
                </a:r>
              </a:p>
            </p:txBody>
          </p:sp>
          <p:sp>
            <p:nvSpPr>
              <p:cNvPr id="129036" name="Text Box 12"/>
              <p:cNvSpPr txBox="1">
                <a:spLocks noChangeArrowheads="1"/>
              </p:cNvSpPr>
              <p:nvPr/>
            </p:nvSpPr>
            <p:spPr bwMode="auto">
              <a:xfrm>
                <a:off x="2961" y="1444"/>
                <a:ext cx="270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a:ea typeface="Times New Roman" pitchFamily="-65" charset="0"/>
                  </a:rPr>
                  <a:t>J-Shaped </a:t>
                </a:r>
                <a:r>
                  <a:rPr kumimoji="0" lang="en-US" sz="1200" b="0" i="0" u="none" strike="noStrike" cap="none" normalizeH="0" baseline="0" dirty="0">
                    <a:ln>
                      <a:noFill/>
                    </a:ln>
                    <a:solidFill>
                      <a:schemeClr val="tx1"/>
                    </a:solidFill>
                    <a:effectLst/>
                    <a:latin typeface="Verdana"/>
                    <a:ea typeface="Times New Roman" pitchFamily="-65" charset="0"/>
                  </a:rPr>
                  <a:t>Curve</a:t>
                </a:r>
              </a:p>
            </p:txBody>
          </p:sp>
          <p:sp>
            <p:nvSpPr>
              <p:cNvPr id="129037" name="Text Box 13"/>
              <p:cNvSpPr txBox="1">
                <a:spLocks noChangeArrowheads="1"/>
              </p:cNvSpPr>
              <p:nvPr/>
            </p:nvSpPr>
            <p:spPr bwMode="auto">
              <a:xfrm>
                <a:off x="2361" y="3384"/>
                <a:ext cx="144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65" charset="0"/>
                  </a:rPr>
                  <a:t>lag phase</a:t>
                </a:r>
              </a:p>
            </p:txBody>
          </p:sp>
        </p:grpSp>
        <p:sp>
          <p:nvSpPr>
            <p:cNvPr id="129038" name="Text Box 14"/>
            <p:cNvSpPr txBox="1">
              <a:spLocks noChangeArrowheads="1"/>
            </p:cNvSpPr>
            <p:nvPr/>
          </p:nvSpPr>
          <p:spPr bwMode="auto">
            <a:xfrm>
              <a:off x="3681" y="4324"/>
              <a:ext cx="108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a:ea typeface="Times New Roman" pitchFamily="-65" charset="0"/>
                </a:rPr>
                <a:t>Time</a:t>
              </a:r>
              <a:endParaRPr kumimoji="0" lang="en-US" sz="1400" b="0" i="0" u="none" strike="noStrike" cap="none" normalizeH="0" baseline="0" dirty="0">
                <a:ln>
                  <a:noFill/>
                </a:ln>
                <a:solidFill>
                  <a:schemeClr val="tx1"/>
                </a:solidFill>
                <a:effectLst/>
                <a:latin typeface="Verdana"/>
                <a:ea typeface="Times New Roman" pitchFamily="-65" charset="0"/>
              </a:endParaRPr>
            </a:p>
          </p:txBody>
        </p:sp>
        <p:sp>
          <p:nvSpPr>
            <p:cNvPr id="129039" name="Text Box 15"/>
            <p:cNvSpPr txBox="1">
              <a:spLocks noChangeArrowheads="1"/>
            </p:cNvSpPr>
            <p:nvPr/>
          </p:nvSpPr>
          <p:spPr bwMode="auto">
            <a:xfrm rot="16200000">
              <a:off x="1057" y="2682"/>
              <a:ext cx="2114" cy="327"/>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pitchFamily="-65" charset="0"/>
                </a:rPr>
                <a:t>Population size</a:t>
              </a:r>
            </a:p>
          </p:txBody>
        </p:sp>
      </p:grpSp>
      <p:sp>
        <p:nvSpPr>
          <p:cNvPr id="20" name="TextBox 19"/>
          <p:cNvSpPr txBox="1"/>
          <p:nvPr/>
        </p:nvSpPr>
        <p:spPr>
          <a:xfrm>
            <a:off x="5067300" y="1947604"/>
            <a:ext cx="3924300" cy="3785652"/>
          </a:xfrm>
          <a:prstGeom prst="rect">
            <a:avLst/>
          </a:prstGeom>
          <a:noFill/>
        </p:spPr>
        <p:txBody>
          <a:bodyPr wrap="square" rtlCol="0">
            <a:spAutoFit/>
          </a:bodyPr>
          <a:lstStyle/>
          <a:p>
            <a:r>
              <a:rPr lang="en-US" sz="1600" dirty="0" smtClean="0">
                <a:latin typeface="Verdana"/>
                <a:cs typeface="Verdana"/>
              </a:rPr>
              <a:t>Generally, growth begins slowly (lag phase) and then the rate of growth increases (growth or exponential or log phase). However, the growth must eventually slow because there are a maximum number of organisms that an ecosystem can support</a:t>
            </a:r>
            <a:r>
              <a:rPr lang="en-US" sz="1600" dirty="0" smtClean="0">
                <a:latin typeface="Verdana"/>
              </a:rPr>
              <a:t>—</a:t>
            </a:r>
            <a:r>
              <a:rPr lang="en-US" sz="1600" dirty="0" smtClean="0">
                <a:latin typeface="Verdana"/>
                <a:cs typeface="Verdana"/>
              </a:rPr>
              <a:t>its carrying capacity. At this point, the population fluctuates near the carrying capacity. If conditions become more adverse than the population can handle, a death phase can occur until a new carrying capacity is reached or the population dies off.</a:t>
            </a:r>
          </a:p>
        </p:txBody>
      </p:sp>
      <p:sp>
        <p:nvSpPr>
          <p:cNvPr id="21" name="TextBox 20"/>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33</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107</a:t>
            </a:fld>
            <a:endParaRPr lang="en-US"/>
          </a:p>
        </p:txBody>
      </p:sp>
      <p:grpSp>
        <p:nvGrpSpPr>
          <p:cNvPr id="130050" name="Group 2"/>
          <p:cNvGrpSpPr>
            <a:grpSpLocks/>
          </p:cNvGrpSpPr>
          <p:nvPr/>
        </p:nvGrpSpPr>
        <p:grpSpPr bwMode="auto">
          <a:xfrm>
            <a:off x="599198" y="1905000"/>
            <a:ext cx="4811005" cy="3162300"/>
            <a:chOff x="1474" y="7790"/>
            <a:chExt cx="5906" cy="3960"/>
          </a:xfrm>
        </p:grpSpPr>
        <p:sp>
          <p:nvSpPr>
            <p:cNvPr id="130051" name="Text Box 3"/>
            <p:cNvSpPr txBox="1">
              <a:spLocks noChangeArrowheads="1"/>
            </p:cNvSpPr>
            <p:nvPr/>
          </p:nvSpPr>
          <p:spPr bwMode="auto">
            <a:xfrm>
              <a:off x="2160" y="7790"/>
              <a:ext cx="486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65" charset="0"/>
                </a:rPr>
                <a:t>Logistic/</a:t>
              </a:r>
              <a:r>
                <a:rPr kumimoji="0" lang="en-US" sz="1200" b="0" i="0" u="none" strike="noStrike" cap="none" normalizeH="0" baseline="0" dirty="0" smtClean="0">
                  <a:ln>
                    <a:noFill/>
                  </a:ln>
                  <a:solidFill>
                    <a:schemeClr val="tx1"/>
                  </a:solidFill>
                  <a:effectLst/>
                  <a:latin typeface="Verdana"/>
                  <a:ea typeface="Times New Roman" pitchFamily="-65" charset="0"/>
                </a:rPr>
                <a:t>S-shaped</a:t>
              </a:r>
              <a:r>
                <a:rPr kumimoji="0" lang="en-US" sz="1200" b="0" i="0" u="none" strike="noStrike" cap="none" normalizeH="0" baseline="0" dirty="0">
                  <a:ln>
                    <a:noFill/>
                  </a:ln>
                  <a:solidFill>
                    <a:schemeClr val="tx1"/>
                  </a:solidFill>
                  <a:effectLst/>
                  <a:latin typeface="Verdana"/>
                  <a:ea typeface="Times New Roman" pitchFamily="-65" charset="0"/>
                </a:rPr>
                <a:t>/</a:t>
              </a:r>
              <a:r>
                <a:rPr kumimoji="0" lang="en-US" sz="1200" b="0" i="0" u="none" strike="noStrike" cap="none" normalizeH="0" baseline="0" dirty="0" err="1">
                  <a:ln>
                    <a:noFill/>
                  </a:ln>
                  <a:solidFill>
                    <a:schemeClr val="tx1"/>
                  </a:solidFill>
                  <a:effectLst/>
                  <a:latin typeface="Verdana"/>
                  <a:ea typeface="Times New Roman" pitchFamily="-65" charset="0"/>
                </a:rPr>
                <a:t>sigmoidal</a:t>
              </a:r>
              <a:r>
                <a:rPr kumimoji="0" lang="en-US" sz="1200" b="0" i="0" u="none" strike="noStrike" cap="none" normalizeH="0" baseline="0" dirty="0">
                  <a:ln>
                    <a:noFill/>
                  </a:ln>
                  <a:solidFill>
                    <a:schemeClr val="tx1"/>
                  </a:solidFill>
                  <a:effectLst/>
                  <a:latin typeface="Verdana"/>
                  <a:ea typeface="Times New Roman" pitchFamily="-65" charset="0"/>
                </a:rPr>
                <a:t> growth curve</a:t>
              </a:r>
            </a:p>
          </p:txBody>
        </p:sp>
        <p:grpSp>
          <p:nvGrpSpPr>
            <p:cNvPr id="130052" name="Group 4"/>
            <p:cNvGrpSpPr>
              <a:grpSpLocks/>
            </p:cNvGrpSpPr>
            <p:nvPr/>
          </p:nvGrpSpPr>
          <p:grpSpPr bwMode="auto">
            <a:xfrm>
              <a:off x="1980" y="8690"/>
              <a:ext cx="3349" cy="2536"/>
              <a:chOff x="1331" y="1984"/>
              <a:chExt cx="3349" cy="2536"/>
            </a:xfrm>
          </p:grpSpPr>
          <p:sp>
            <p:nvSpPr>
              <p:cNvPr id="130053" name="Line 5"/>
              <p:cNvSpPr>
                <a:spLocks noChangeShapeType="1"/>
              </p:cNvSpPr>
              <p:nvPr/>
            </p:nvSpPr>
            <p:spPr bwMode="auto">
              <a:xfrm>
                <a:off x="1341" y="1984"/>
                <a:ext cx="0" cy="252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30054" name="Line 6"/>
              <p:cNvSpPr>
                <a:spLocks noChangeShapeType="1"/>
              </p:cNvSpPr>
              <p:nvPr/>
            </p:nvSpPr>
            <p:spPr bwMode="auto">
              <a:xfrm flipH="1" flipV="1">
                <a:off x="1331" y="4504"/>
                <a:ext cx="3349" cy="16"/>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130055" name="Group 7"/>
            <p:cNvGrpSpPr>
              <a:grpSpLocks/>
            </p:cNvGrpSpPr>
            <p:nvPr/>
          </p:nvGrpSpPr>
          <p:grpSpPr bwMode="auto">
            <a:xfrm>
              <a:off x="1980" y="8860"/>
              <a:ext cx="3590" cy="1630"/>
              <a:chOff x="2421" y="6474"/>
              <a:chExt cx="3590" cy="1630"/>
            </a:xfrm>
          </p:grpSpPr>
          <p:grpSp>
            <p:nvGrpSpPr>
              <p:cNvPr id="130056" name="Group 8"/>
              <p:cNvGrpSpPr>
                <a:grpSpLocks/>
              </p:cNvGrpSpPr>
              <p:nvPr/>
            </p:nvGrpSpPr>
            <p:grpSpPr bwMode="auto">
              <a:xfrm>
                <a:off x="2421" y="6474"/>
                <a:ext cx="2090" cy="1630"/>
                <a:chOff x="2421" y="2154"/>
                <a:chExt cx="2090" cy="1630"/>
              </a:xfrm>
            </p:grpSpPr>
            <p:sp>
              <p:nvSpPr>
                <p:cNvPr id="130057" name="Line 9"/>
                <p:cNvSpPr>
                  <a:spLocks noChangeShapeType="1"/>
                </p:cNvSpPr>
                <p:nvPr/>
              </p:nvSpPr>
              <p:spPr bwMode="auto">
                <a:xfrm flipH="1">
                  <a:off x="2421" y="3784"/>
                  <a:ext cx="54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30058" name="Arc 10"/>
                <p:cNvSpPr>
                  <a:spLocks/>
                </p:cNvSpPr>
                <p:nvPr/>
              </p:nvSpPr>
              <p:spPr bwMode="auto">
                <a:xfrm flipV="1">
                  <a:off x="2961" y="3424"/>
                  <a:ext cx="665" cy="360"/>
                </a:xfrm>
                <a:custGeom>
                  <a:avLst/>
                  <a:gdLst>
                    <a:gd name="G0" fmla="+- 0 0 0"/>
                    <a:gd name="G1" fmla="+- 21600 0 0"/>
                    <a:gd name="G2" fmla="+- 21600 0 0"/>
                    <a:gd name="T0" fmla="*/ 0 w 19961"/>
                    <a:gd name="T1" fmla="*/ 0 h 21600"/>
                    <a:gd name="T2" fmla="*/ 19961 w 19961"/>
                    <a:gd name="T3" fmla="*/ 13349 h 21600"/>
                    <a:gd name="T4" fmla="*/ 0 w 19961"/>
                    <a:gd name="T5" fmla="*/ 21600 h 21600"/>
                  </a:gdLst>
                  <a:ahLst/>
                  <a:cxnLst>
                    <a:cxn ang="0">
                      <a:pos x="T0" y="T1"/>
                    </a:cxn>
                    <a:cxn ang="0">
                      <a:pos x="T2" y="T3"/>
                    </a:cxn>
                    <a:cxn ang="0">
                      <a:pos x="T4" y="T5"/>
                    </a:cxn>
                  </a:cxnLst>
                  <a:rect l="0" t="0" r="r" b="b"/>
                  <a:pathLst>
                    <a:path w="19961" h="21600" fill="none" extrusionOk="0">
                      <a:moveTo>
                        <a:pt x="0" y="-1"/>
                      </a:moveTo>
                      <a:cubicBezTo>
                        <a:pt x="8742" y="-1"/>
                        <a:pt x="16622" y="5269"/>
                        <a:pt x="19961" y="13348"/>
                      </a:cubicBezTo>
                    </a:path>
                    <a:path w="19961" h="21600" stroke="0" extrusionOk="0">
                      <a:moveTo>
                        <a:pt x="0" y="-1"/>
                      </a:moveTo>
                      <a:cubicBezTo>
                        <a:pt x="8742" y="-1"/>
                        <a:pt x="16622" y="5269"/>
                        <a:pt x="19961" y="13348"/>
                      </a:cubicBezTo>
                      <a:lnTo>
                        <a:pt x="0" y="21600"/>
                      </a:lnTo>
                      <a:close/>
                    </a:path>
                  </a:pathLst>
                </a:cu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30059" name="Line 11"/>
                <p:cNvSpPr>
                  <a:spLocks noChangeShapeType="1"/>
                </p:cNvSpPr>
                <p:nvPr/>
              </p:nvSpPr>
              <p:spPr bwMode="auto">
                <a:xfrm flipH="1">
                  <a:off x="3611" y="2154"/>
                  <a:ext cx="900" cy="144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130060" name="Line 12"/>
              <p:cNvSpPr>
                <a:spLocks noChangeShapeType="1"/>
              </p:cNvSpPr>
              <p:nvPr/>
            </p:nvSpPr>
            <p:spPr bwMode="auto">
              <a:xfrm flipH="1" flipV="1">
                <a:off x="4501" y="6484"/>
                <a:ext cx="8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30061" name="Line 13"/>
              <p:cNvSpPr>
                <a:spLocks noChangeShapeType="1"/>
              </p:cNvSpPr>
              <p:nvPr/>
            </p:nvSpPr>
            <p:spPr bwMode="auto">
              <a:xfrm flipH="1" flipV="1">
                <a:off x="5811" y="6794"/>
                <a:ext cx="200" cy="4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30062" name="Arc 14"/>
              <p:cNvSpPr>
                <a:spLocks/>
              </p:cNvSpPr>
              <p:nvPr/>
            </p:nvSpPr>
            <p:spPr bwMode="auto">
              <a:xfrm flipV="1">
                <a:off x="4716" y="6476"/>
                <a:ext cx="1093" cy="450"/>
              </a:xfrm>
              <a:custGeom>
                <a:avLst/>
                <a:gdLst>
                  <a:gd name="G0" fmla="+- 0 0 0"/>
                  <a:gd name="G1" fmla="+- 0 0 0"/>
                  <a:gd name="G2" fmla="+- 21600 0 0"/>
                  <a:gd name="T0" fmla="*/ 20929 w 20929"/>
                  <a:gd name="T1" fmla="*/ 5339 h 18499"/>
                  <a:gd name="T2" fmla="*/ 11150 w 20929"/>
                  <a:gd name="T3" fmla="*/ 18499 h 18499"/>
                  <a:gd name="T4" fmla="*/ 0 w 20929"/>
                  <a:gd name="T5" fmla="*/ 0 h 18499"/>
                </a:gdLst>
                <a:ahLst/>
                <a:cxnLst>
                  <a:cxn ang="0">
                    <a:pos x="T0" y="T1"/>
                  </a:cxn>
                  <a:cxn ang="0">
                    <a:pos x="T2" y="T3"/>
                  </a:cxn>
                  <a:cxn ang="0">
                    <a:pos x="T4" y="T5"/>
                  </a:cxn>
                </a:cxnLst>
                <a:rect l="0" t="0" r="r" b="b"/>
                <a:pathLst>
                  <a:path w="20929" h="18499" fill="none" extrusionOk="0">
                    <a:moveTo>
                      <a:pt x="20929" y="5339"/>
                    </a:moveTo>
                    <a:cubicBezTo>
                      <a:pt x="19526" y="10840"/>
                      <a:pt x="16013" y="15568"/>
                      <a:pt x="11150" y="18499"/>
                    </a:cubicBezTo>
                  </a:path>
                  <a:path w="20929" h="18499" stroke="0" extrusionOk="0">
                    <a:moveTo>
                      <a:pt x="20929" y="5339"/>
                    </a:moveTo>
                    <a:cubicBezTo>
                      <a:pt x="19526" y="10840"/>
                      <a:pt x="16013" y="15568"/>
                      <a:pt x="11150" y="18499"/>
                    </a:cubicBezTo>
                    <a:lnTo>
                      <a:pt x="0" y="0"/>
                    </a:lnTo>
                    <a:close/>
                  </a:path>
                </a:pathLst>
              </a:cu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130063" name="Text Box 15"/>
            <p:cNvSpPr txBox="1">
              <a:spLocks noChangeArrowheads="1"/>
            </p:cNvSpPr>
            <p:nvPr/>
          </p:nvSpPr>
          <p:spPr bwMode="auto">
            <a:xfrm>
              <a:off x="5400" y="8870"/>
              <a:ext cx="198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65" charset="0"/>
                </a:rPr>
                <a:t>death phase</a:t>
              </a:r>
            </a:p>
          </p:txBody>
        </p:sp>
        <p:sp>
          <p:nvSpPr>
            <p:cNvPr id="130064" name="Text Box 16"/>
            <p:cNvSpPr txBox="1">
              <a:spLocks noChangeArrowheads="1"/>
            </p:cNvSpPr>
            <p:nvPr/>
          </p:nvSpPr>
          <p:spPr bwMode="auto">
            <a:xfrm>
              <a:off x="3420" y="8330"/>
              <a:ext cx="3420" cy="36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65" charset="0"/>
                </a:rPr>
                <a:t>Stationary/carrying capacity</a:t>
              </a:r>
            </a:p>
          </p:txBody>
        </p:sp>
        <p:sp>
          <p:nvSpPr>
            <p:cNvPr id="130065" name="Text Box 17"/>
            <p:cNvSpPr txBox="1">
              <a:spLocks noChangeArrowheads="1"/>
            </p:cNvSpPr>
            <p:nvPr/>
          </p:nvSpPr>
          <p:spPr bwMode="auto">
            <a:xfrm>
              <a:off x="3420" y="9590"/>
              <a:ext cx="2931"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65" charset="0"/>
                </a:rPr>
                <a:t>log or growth phase</a:t>
              </a:r>
            </a:p>
          </p:txBody>
        </p:sp>
        <p:sp>
          <p:nvSpPr>
            <p:cNvPr id="130066" name="Text Box 18"/>
            <p:cNvSpPr txBox="1">
              <a:spLocks noChangeArrowheads="1"/>
            </p:cNvSpPr>
            <p:nvPr/>
          </p:nvSpPr>
          <p:spPr bwMode="auto">
            <a:xfrm>
              <a:off x="1940" y="10100"/>
              <a:ext cx="1440"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65" charset="0"/>
                </a:rPr>
                <a:t>lag phase</a:t>
              </a:r>
            </a:p>
          </p:txBody>
        </p:sp>
        <p:sp>
          <p:nvSpPr>
            <p:cNvPr id="130067" name="Text Box 19"/>
            <p:cNvSpPr txBox="1">
              <a:spLocks noChangeArrowheads="1"/>
            </p:cNvSpPr>
            <p:nvPr/>
          </p:nvSpPr>
          <p:spPr bwMode="auto">
            <a:xfrm>
              <a:off x="3240" y="11210"/>
              <a:ext cx="108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65" charset="0"/>
                </a:rPr>
                <a:t>Time</a:t>
              </a:r>
              <a:endParaRPr kumimoji="0" lang="en-US" sz="1000" b="0" i="0" u="none" strike="noStrike" cap="none" normalizeH="0" baseline="0" dirty="0">
                <a:ln>
                  <a:noFill/>
                </a:ln>
                <a:solidFill>
                  <a:schemeClr val="tx1"/>
                </a:solidFill>
                <a:effectLst/>
                <a:latin typeface="Verdana"/>
                <a:ea typeface="Times New Roman" pitchFamily="-65" charset="0"/>
              </a:endParaRPr>
            </a:p>
          </p:txBody>
        </p:sp>
        <p:sp>
          <p:nvSpPr>
            <p:cNvPr id="130068" name="Text Box 20"/>
            <p:cNvSpPr txBox="1">
              <a:spLocks noChangeArrowheads="1"/>
            </p:cNvSpPr>
            <p:nvPr/>
          </p:nvSpPr>
          <p:spPr bwMode="auto">
            <a:xfrm rot="16200000">
              <a:off x="796" y="9538"/>
              <a:ext cx="1836" cy="48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65" charset="0"/>
                </a:rPr>
                <a:t>Population size</a:t>
              </a:r>
            </a:p>
          </p:txBody>
        </p:sp>
      </p:grpSp>
      <p:sp>
        <p:nvSpPr>
          <p:cNvPr id="23" name="TextBox 22"/>
          <p:cNvSpPr txBox="1"/>
          <p:nvPr/>
        </p:nvSpPr>
        <p:spPr>
          <a:xfrm>
            <a:off x="685800" y="533400"/>
            <a:ext cx="7162800" cy="830997"/>
          </a:xfrm>
          <a:prstGeom prst="rect">
            <a:avLst/>
          </a:prstGeom>
          <a:noFill/>
        </p:spPr>
        <p:txBody>
          <a:bodyPr wrap="square" rtlCol="0">
            <a:spAutoFit/>
          </a:bodyPr>
          <a:lstStyle/>
          <a:p>
            <a:r>
              <a:rPr lang="en-US" sz="1600" dirty="0" smtClean="0">
                <a:latin typeface="Verdana"/>
              </a:rPr>
              <a:t>Population changes over a time period can be studied by using graphical analysis. There are two types of growth curves—the </a:t>
            </a:r>
            <a:br>
              <a:rPr lang="en-US" sz="1600" dirty="0" smtClean="0">
                <a:latin typeface="Verdana"/>
              </a:rPr>
            </a:br>
            <a:r>
              <a:rPr lang="en-US" sz="1600" dirty="0" smtClean="0">
                <a:latin typeface="Verdana"/>
              </a:rPr>
              <a:t>J-shaped and logistical curve. </a:t>
            </a:r>
            <a:endParaRPr lang="en-US" sz="1600" dirty="0">
              <a:latin typeface="Verdana"/>
            </a:endParaRPr>
          </a:p>
        </p:txBody>
      </p:sp>
      <p:sp>
        <p:nvSpPr>
          <p:cNvPr id="24" name="TextBox 23"/>
          <p:cNvSpPr txBox="1"/>
          <p:nvPr/>
        </p:nvSpPr>
        <p:spPr>
          <a:xfrm>
            <a:off x="4970318" y="2133600"/>
            <a:ext cx="3640282" cy="2062103"/>
          </a:xfrm>
          <a:prstGeom prst="rect">
            <a:avLst/>
          </a:prstGeom>
          <a:noFill/>
        </p:spPr>
        <p:txBody>
          <a:bodyPr wrap="square" rtlCol="0">
            <a:spAutoFit/>
          </a:bodyPr>
          <a:lstStyle/>
          <a:p>
            <a:r>
              <a:rPr lang="en-US" sz="1600" dirty="0" smtClean="0">
                <a:latin typeface="Verdana"/>
              </a:rPr>
              <a:t>A population quickly outgrows the carrying capacity of an ecosystem so there is a crash in the population.</a:t>
            </a:r>
          </a:p>
          <a:p>
            <a:r>
              <a:rPr lang="en-US" sz="1600" dirty="0" smtClean="0">
                <a:latin typeface="Verdana"/>
              </a:rPr>
              <a:t>These curves are most often associated with organisms that can reproduce very quickly (insects, bacteria).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108</a:t>
            </a:fld>
            <a:endParaRPr lang="en-US"/>
          </a:p>
        </p:txBody>
      </p:sp>
      <p:sp>
        <p:nvSpPr>
          <p:cNvPr id="5" name="TextBox 4"/>
          <p:cNvSpPr txBox="1"/>
          <p:nvPr/>
        </p:nvSpPr>
        <p:spPr>
          <a:xfrm>
            <a:off x="696144" y="1371600"/>
            <a:ext cx="8001000" cy="1815882"/>
          </a:xfrm>
          <a:prstGeom prst="rect">
            <a:avLst/>
          </a:prstGeom>
          <a:noFill/>
        </p:spPr>
        <p:txBody>
          <a:bodyPr wrap="square" rtlCol="0">
            <a:spAutoFit/>
          </a:bodyPr>
          <a:lstStyle/>
          <a:p>
            <a:pPr lvl="0"/>
            <a:r>
              <a:rPr lang="en-US" sz="1600" dirty="0" smtClean="0">
                <a:latin typeface="Verdana"/>
              </a:rPr>
              <a:t>K-selected populations: tend to be controlled by density dependent factors (factors that are more prevalent in larger populations, such as limits to food supply, disease, and predation)</a:t>
            </a:r>
            <a:r>
              <a:rPr lang="en-CA" sz="1600" dirty="0" smtClean="0">
                <a:latin typeface="Verdana"/>
              </a:rPr>
              <a:t>,</a:t>
            </a:r>
            <a:r>
              <a:rPr lang="en-US" sz="1600" dirty="0" smtClean="0">
                <a:latin typeface="Verdana"/>
              </a:rPr>
              <a:t> tend to stay near carrying capacity and tend to exhibit an S-shaped curve.</a:t>
            </a:r>
          </a:p>
          <a:p>
            <a:pPr lvl="0"/>
            <a:endParaRPr lang="en-US" sz="1600" dirty="0" smtClean="0">
              <a:latin typeface="Verdana"/>
            </a:endParaRPr>
          </a:p>
          <a:p>
            <a:r>
              <a:rPr lang="en-US" sz="1600" dirty="0" smtClean="0">
                <a:latin typeface="Verdana"/>
              </a:rPr>
              <a:t>Other characteristics of </a:t>
            </a:r>
            <a:r>
              <a:rPr lang="en-US" sz="1600" i="1" dirty="0" smtClean="0">
                <a:latin typeface="Verdana"/>
              </a:rPr>
              <a:t>K</a:t>
            </a:r>
            <a:r>
              <a:rPr lang="en-US" sz="1600" dirty="0" smtClean="0">
                <a:latin typeface="Verdana"/>
              </a:rPr>
              <a:t>-selected species include:</a:t>
            </a:r>
          </a:p>
          <a:p>
            <a:endParaRPr lang="en-US" sz="1600" dirty="0">
              <a:latin typeface="Verdana"/>
            </a:endParaRPr>
          </a:p>
        </p:txBody>
      </p:sp>
      <p:sp>
        <p:nvSpPr>
          <p:cNvPr id="6" name="TextBox 5"/>
          <p:cNvSpPr txBox="1"/>
          <p:nvPr/>
        </p:nvSpPr>
        <p:spPr>
          <a:xfrm>
            <a:off x="467544" y="750332"/>
            <a:ext cx="4267200" cy="369332"/>
          </a:xfrm>
          <a:prstGeom prst="rect">
            <a:avLst/>
          </a:prstGeom>
          <a:noFill/>
        </p:spPr>
        <p:txBody>
          <a:bodyPr wrap="square" rtlCol="0">
            <a:spAutoFit/>
          </a:bodyPr>
          <a:lstStyle/>
          <a:p>
            <a:r>
              <a:rPr lang="en-CA" b="1" dirty="0" smtClean="0">
                <a:latin typeface="Verdana"/>
              </a:rPr>
              <a:t>Population Types:</a:t>
            </a:r>
            <a:endParaRPr lang="en-US" b="1" dirty="0">
              <a:latin typeface="Verdana"/>
            </a:endParaRPr>
          </a:p>
        </p:txBody>
      </p:sp>
      <p:sp>
        <p:nvSpPr>
          <p:cNvPr id="7" name="TextBox 6"/>
          <p:cNvSpPr txBox="1"/>
          <p:nvPr/>
        </p:nvSpPr>
        <p:spPr>
          <a:xfrm>
            <a:off x="1066800" y="3810000"/>
            <a:ext cx="7010400" cy="1077218"/>
          </a:xfrm>
          <a:prstGeom prst="rect">
            <a:avLst/>
          </a:prstGeom>
          <a:noFill/>
        </p:spPr>
        <p:txBody>
          <a:bodyPr wrap="square" rtlCol="0">
            <a:spAutoFit/>
          </a:bodyPr>
          <a:lstStyle/>
          <a:p>
            <a:r>
              <a:rPr lang="en-US" sz="1600" dirty="0" smtClean="0">
                <a:latin typeface="Verdana"/>
              </a:rPr>
              <a:t>– late sexual maturation				– fewer, larger young</a:t>
            </a:r>
          </a:p>
          <a:p>
            <a:r>
              <a:rPr lang="en-US" sz="1600" dirty="0" smtClean="0">
                <a:latin typeface="Verdana"/>
              </a:rPr>
              <a:t>– longer life spans					– more parental care</a:t>
            </a:r>
          </a:p>
          <a:p>
            <a:r>
              <a:rPr lang="en-US" sz="1600" dirty="0" smtClean="0">
                <a:latin typeface="Verdana"/>
              </a:rPr>
              <a:t>– intense competition for resources		– large body size</a:t>
            </a:r>
          </a:p>
          <a:p>
            <a:endParaRPr lang="en-US" sz="1600" dirty="0">
              <a:latin typeface="Verdana"/>
            </a:endParaRPr>
          </a:p>
        </p:txBody>
      </p:sp>
      <p:sp>
        <p:nvSpPr>
          <p:cNvPr id="8" name="TextBox 7"/>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34</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109</a:t>
            </a:fld>
            <a:endParaRPr lang="en-US"/>
          </a:p>
        </p:txBody>
      </p:sp>
      <p:sp>
        <p:nvSpPr>
          <p:cNvPr id="5" name="TextBox 4"/>
          <p:cNvSpPr txBox="1"/>
          <p:nvPr/>
        </p:nvSpPr>
        <p:spPr>
          <a:xfrm>
            <a:off x="685800" y="1371600"/>
            <a:ext cx="8001000" cy="1569660"/>
          </a:xfrm>
          <a:prstGeom prst="rect">
            <a:avLst/>
          </a:prstGeom>
          <a:noFill/>
        </p:spPr>
        <p:txBody>
          <a:bodyPr wrap="square" rtlCol="0">
            <a:spAutoFit/>
          </a:bodyPr>
          <a:lstStyle/>
          <a:p>
            <a:pPr lvl="0"/>
            <a:r>
              <a:rPr lang="en-US" sz="1600" i="1" dirty="0" err="1" smtClean="0">
                <a:latin typeface="Verdana"/>
              </a:rPr>
              <a:t>r</a:t>
            </a:r>
            <a:r>
              <a:rPr lang="en-US" sz="1600" dirty="0" smtClean="0">
                <a:latin typeface="Verdana"/>
              </a:rPr>
              <a:t>-selected populations: tend to be controlled by density independent factors (not affected by population density and include climate changes—storms, floods, and drought), tend to increase population size very rapidly and to exhibit a J-shaped curve.</a:t>
            </a:r>
          </a:p>
          <a:p>
            <a:pPr lvl="0"/>
            <a:endParaRPr lang="en-US" sz="1600" dirty="0" smtClean="0">
              <a:latin typeface="Verdana"/>
            </a:endParaRPr>
          </a:p>
          <a:p>
            <a:r>
              <a:rPr lang="en-CA" sz="1600" dirty="0" smtClean="0">
                <a:latin typeface="Verdana"/>
              </a:rPr>
              <a:t>Other </a:t>
            </a:r>
            <a:r>
              <a:rPr lang="en-US" sz="1600" dirty="0" smtClean="0">
                <a:latin typeface="Verdana"/>
              </a:rPr>
              <a:t>characteristics of </a:t>
            </a:r>
            <a:r>
              <a:rPr lang="en-US" sz="1600" i="1" dirty="0" err="1" smtClean="0">
                <a:latin typeface="Verdana"/>
              </a:rPr>
              <a:t>r</a:t>
            </a:r>
            <a:r>
              <a:rPr lang="en-US" sz="1600" dirty="0" smtClean="0">
                <a:latin typeface="Verdana"/>
              </a:rPr>
              <a:t>-selected species include:</a:t>
            </a:r>
          </a:p>
        </p:txBody>
      </p:sp>
      <p:sp>
        <p:nvSpPr>
          <p:cNvPr id="6" name="TextBox 5"/>
          <p:cNvSpPr txBox="1"/>
          <p:nvPr/>
        </p:nvSpPr>
        <p:spPr>
          <a:xfrm>
            <a:off x="571500" y="3875782"/>
            <a:ext cx="3086100" cy="830997"/>
          </a:xfrm>
          <a:prstGeom prst="rect">
            <a:avLst/>
          </a:prstGeom>
          <a:noFill/>
        </p:spPr>
        <p:txBody>
          <a:bodyPr wrap="square" rtlCol="0">
            <a:spAutoFit/>
          </a:bodyPr>
          <a:lstStyle/>
          <a:p>
            <a:r>
              <a:rPr lang="en-US" sz="1600" dirty="0" smtClean="0">
                <a:latin typeface="Verdana"/>
              </a:rPr>
              <a:t>– early maturation	</a:t>
            </a:r>
          </a:p>
          <a:p>
            <a:r>
              <a:rPr lang="en-CA" sz="1600" dirty="0" smtClean="0">
                <a:latin typeface="Verdana"/>
              </a:rPr>
              <a:t>– </a:t>
            </a:r>
            <a:r>
              <a:rPr lang="en-US" sz="1600" dirty="0" smtClean="0">
                <a:latin typeface="Verdana"/>
              </a:rPr>
              <a:t>numerous, smaller young</a:t>
            </a:r>
          </a:p>
          <a:p>
            <a:endParaRPr lang="en-US" sz="1600" dirty="0">
              <a:latin typeface="Verdana"/>
            </a:endParaRPr>
          </a:p>
        </p:txBody>
      </p:sp>
      <p:sp>
        <p:nvSpPr>
          <p:cNvPr id="7" name="TextBox 6"/>
          <p:cNvSpPr txBox="1"/>
          <p:nvPr/>
        </p:nvSpPr>
        <p:spPr>
          <a:xfrm>
            <a:off x="685800" y="750332"/>
            <a:ext cx="4267200" cy="369332"/>
          </a:xfrm>
          <a:prstGeom prst="rect">
            <a:avLst/>
          </a:prstGeom>
          <a:noFill/>
        </p:spPr>
        <p:txBody>
          <a:bodyPr wrap="square" rtlCol="0">
            <a:spAutoFit/>
          </a:bodyPr>
          <a:lstStyle/>
          <a:p>
            <a:r>
              <a:rPr lang="en-CA" b="1" dirty="0" smtClean="0">
                <a:latin typeface="Verdana"/>
              </a:rPr>
              <a:t>Population Types:</a:t>
            </a:r>
            <a:endParaRPr lang="en-US" b="1" dirty="0">
              <a:latin typeface="Verdana"/>
            </a:endParaRPr>
          </a:p>
        </p:txBody>
      </p:sp>
      <p:sp>
        <p:nvSpPr>
          <p:cNvPr id="8" name="TextBox 7"/>
          <p:cNvSpPr txBox="1"/>
          <p:nvPr/>
        </p:nvSpPr>
        <p:spPr>
          <a:xfrm>
            <a:off x="6172200" y="3875782"/>
            <a:ext cx="2514600" cy="1077218"/>
          </a:xfrm>
          <a:prstGeom prst="rect">
            <a:avLst/>
          </a:prstGeom>
          <a:noFill/>
        </p:spPr>
        <p:txBody>
          <a:bodyPr wrap="square" rtlCol="0">
            <a:spAutoFit/>
          </a:bodyPr>
          <a:lstStyle/>
          <a:p>
            <a:pPr marL="88900" indent="-88900"/>
            <a:r>
              <a:rPr lang="en-US" sz="1600" dirty="0" smtClean="0">
                <a:latin typeface="Verdana"/>
              </a:rPr>
              <a:t>– smaller body size</a:t>
            </a:r>
          </a:p>
          <a:p>
            <a:pPr marL="88900" indent="-88900"/>
            <a:r>
              <a:rPr lang="en-US" sz="1600" dirty="0" smtClean="0">
                <a:latin typeface="Verdana"/>
              </a:rPr>
              <a:t>– little competition for</a:t>
            </a:r>
            <a:br>
              <a:rPr lang="en-US" sz="1600" dirty="0" smtClean="0">
                <a:latin typeface="Verdana"/>
              </a:rPr>
            </a:br>
            <a:r>
              <a:rPr lang="en-US" sz="1600" dirty="0" smtClean="0">
                <a:latin typeface="Verdana"/>
              </a:rPr>
              <a:t>  resources</a:t>
            </a:r>
          </a:p>
          <a:p>
            <a:endParaRPr lang="en-US" sz="1600" dirty="0">
              <a:latin typeface="Verdana"/>
            </a:endParaRPr>
          </a:p>
        </p:txBody>
      </p:sp>
      <p:sp>
        <p:nvSpPr>
          <p:cNvPr id="9" name="TextBox 8"/>
          <p:cNvSpPr txBox="1"/>
          <p:nvPr/>
        </p:nvSpPr>
        <p:spPr>
          <a:xfrm>
            <a:off x="3657600" y="3875782"/>
            <a:ext cx="2362200" cy="830997"/>
          </a:xfrm>
          <a:prstGeom prst="rect">
            <a:avLst/>
          </a:prstGeom>
          <a:noFill/>
        </p:spPr>
        <p:txBody>
          <a:bodyPr wrap="square" rtlCol="0">
            <a:spAutoFit/>
          </a:bodyPr>
          <a:lstStyle/>
          <a:p>
            <a:r>
              <a:rPr lang="en-US" sz="1600" dirty="0" smtClean="0">
                <a:latin typeface="Verdana"/>
              </a:rPr>
              <a:t>– shorter life spans</a:t>
            </a:r>
          </a:p>
          <a:p>
            <a:r>
              <a:rPr lang="en-US" sz="1600" dirty="0" smtClean="0">
                <a:latin typeface="Verdana"/>
              </a:rPr>
              <a:t>– less parental care</a:t>
            </a: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f.jpg"/>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4294967295"/>
          </p:nvPr>
        </p:nvSpPr>
        <p:spPr>
          <a:xfrm>
            <a:off x="304800" y="1143000"/>
            <a:ext cx="8839200" cy="1219200"/>
          </a:xfrm>
          <a:prstGeom prst="rect">
            <a:avLst/>
          </a:prstGeom>
        </p:spPr>
        <p:txBody>
          <a:bodyPr>
            <a:normAutofit/>
          </a:bodyPr>
          <a:lstStyle/>
          <a:p>
            <a:pPr marL="0" indent="0">
              <a:buNone/>
            </a:pPr>
            <a:r>
              <a:rPr lang="en-CA" sz="4400" b="1" dirty="0" smtClean="0"/>
              <a:t>Review of Biology 20</a:t>
            </a:r>
            <a:endParaRPr lang="en-US" sz="4400" dirty="0"/>
          </a:p>
        </p:txBody>
      </p:sp>
      <p:sp>
        <p:nvSpPr>
          <p:cNvPr id="5" name="Slide Number Placeholder 4"/>
          <p:cNvSpPr>
            <a:spLocks noGrp="1"/>
          </p:cNvSpPr>
          <p:nvPr>
            <p:ph type="sldNum" sz="quarter" idx="12"/>
          </p:nvPr>
        </p:nvSpPr>
        <p:spPr/>
        <p:txBody>
          <a:bodyPr/>
          <a:lstStyle/>
          <a:p>
            <a:fld id="{D80FEEEB-4CAC-EC4F-B319-97BE1703EA36}"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110</a:t>
            </a:fld>
            <a:endParaRPr lang="en-US"/>
          </a:p>
        </p:txBody>
      </p:sp>
      <p:sp>
        <p:nvSpPr>
          <p:cNvPr id="5" name="TextBox 4"/>
          <p:cNvSpPr txBox="1"/>
          <p:nvPr/>
        </p:nvSpPr>
        <p:spPr>
          <a:xfrm>
            <a:off x="609600" y="533400"/>
            <a:ext cx="8077200" cy="1077218"/>
          </a:xfrm>
          <a:prstGeom prst="rect">
            <a:avLst/>
          </a:prstGeom>
          <a:noFill/>
        </p:spPr>
        <p:txBody>
          <a:bodyPr wrap="square" rtlCol="0">
            <a:spAutoFit/>
          </a:bodyPr>
          <a:lstStyle/>
          <a:p>
            <a:r>
              <a:rPr lang="en-CA" sz="1600" b="1" dirty="0" smtClean="0">
                <a:latin typeface="Verdana"/>
                <a:cs typeface="Verdana"/>
              </a:rPr>
              <a:t>Tips</a:t>
            </a:r>
          </a:p>
          <a:p>
            <a:endParaRPr lang="en-US" sz="1600" dirty="0" smtClean="0">
              <a:latin typeface="Verdana"/>
              <a:cs typeface="Verdana"/>
            </a:endParaRPr>
          </a:p>
          <a:p>
            <a:r>
              <a:rPr lang="en-CA" sz="1600" dirty="0" smtClean="0">
                <a:latin typeface="Verdana"/>
                <a:cs typeface="Verdana"/>
              </a:rPr>
              <a:t>Humans are a K–selected species, but due to advances in health and technology, show a J-shaped curve.</a:t>
            </a:r>
            <a:endParaRPr lang="en-US" sz="1600" dirty="0" smtClean="0">
              <a:latin typeface="Verdana"/>
              <a:cs typeface="Verdana"/>
            </a:endParaRPr>
          </a:p>
        </p:txBody>
      </p:sp>
      <p:sp>
        <p:nvSpPr>
          <p:cNvPr id="6" name="TextBox 5"/>
          <p:cNvSpPr txBox="1"/>
          <p:nvPr/>
        </p:nvSpPr>
        <p:spPr>
          <a:xfrm>
            <a:off x="609600" y="2132856"/>
            <a:ext cx="8077200" cy="3293209"/>
          </a:xfrm>
          <a:prstGeom prst="rect">
            <a:avLst/>
          </a:prstGeom>
          <a:noFill/>
        </p:spPr>
        <p:txBody>
          <a:bodyPr wrap="square" rtlCol="0">
            <a:spAutoFit/>
          </a:bodyPr>
          <a:lstStyle/>
          <a:p>
            <a:r>
              <a:rPr lang="en-CA" sz="1600" b="1" dirty="0" smtClean="0">
                <a:latin typeface="Verdana"/>
                <a:cs typeface="Verdana"/>
              </a:rPr>
              <a:t>Major Points</a:t>
            </a:r>
          </a:p>
          <a:p>
            <a:endParaRPr lang="en-US" sz="1600" dirty="0" smtClean="0">
              <a:latin typeface="Verdana"/>
              <a:cs typeface="Verdana"/>
            </a:endParaRPr>
          </a:p>
          <a:p>
            <a:pPr marL="627063" lvl="0" indent="-355600">
              <a:buFont typeface="Arial"/>
              <a:buChar char="•"/>
            </a:pPr>
            <a:r>
              <a:rPr lang="en-CA" sz="1600" dirty="0" smtClean="0">
                <a:latin typeface="Verdana"/>
                <a:cs typeface="Verdana"/>
              </a:rPr>
              <a:t>Relationships between many species living in a common area (community) are studied as </a:t>
            </a:r>
            <a:r>
              <a:rPr lang="en-US" sz="1600" dirty="0" smtClean="0">
                <a:latin typeface="Verdana"/>
                <a:cs typeface="Verdana"/>
              </a:rPr>
              <a:t>the competition between populations is the driving force behind population dynamics.</a:t>
            </a:r>
          </a:p>
          <a:p>
            <a:pPr marL="627063" lvl="0" indent="-355600"/>
            <a:endParaRPr lang="en-US" sz="1600" dirty="0" smtClean="0">
              <a:latin typeface="Verdana"/>
              <a:cs typeface="Verdana"/>
            </a:endParaRPr>
          </a:p>
          <a:p>
            <a:pPr marL="627063" lvl="0" indent="-355600">
              <a:buFont typeface="Arial"/>
              <a:buChar char="•"/>
            </a:pPr>
            <a:r>
              <a:rPr lang="en-US" sz="1600" dirty="0" err="1" smtClean="0">
                <a:latin typeface="Verdana"/>
                <a:cs typeface="Verdana"/>
              </a:rPr>
              <a:t>Intraspecific</a:t>
            </a:r>
            <a:r>
              <a:rPr lang="en-US" sz="1600" dirty="0" smtClean="0">
                <a:latin typeface="Verdana"/>
                <a:cs typeface="Verdana"/>
              </a:rPr>
              <a:t> competition: members of the same species compete for resources such as food, space and mates. Examples: courtship rituals or aggression between males during mating season.</a:t>
            </a:r>
          </a:p>
          <a:p>
            <a:pPr marL="627063" lvl="0" indent="-355600"/>
            <a:endParaRPr lang="en-US" sz="1600" dirty="0" smtClean="0">
              <a:latin typeface="Verdana"/>
              <a:cs typeface="Verdana"/>
            </a:endParaRPr>
          </a:p>
          <a:p>
            <a:pPr marL="627063" lvl="0" indent="-355600">
              <a:buFont typeface="Arial"/>
              <a:buChar char="•"/>
            </a:pPr>
            <a:r>
              <a:rPr lang="en-US" sz="1600" dirty="0" err="1" smtClean="0">
                <a:latin typeface="Verdana"/>
                <a:cs typeface="Verdana"/>
              </a:rPr>
              <a:t>Interspecific</a:t>
            </a:r>
            <a:r>
              <a:rPr lang="en-US" sz="1600" dirty="0" smtClean="0">
                <a:latin typeface="Verdana"/>
                <a:cs typeface="Verdana"/>
              </a:rPr>
              <a:t> competition: between two different species, often times for food/water and space. Examples: predator/prey and producer/consumer interactions.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111</a:t>
            </a:fld>
            <a:endParaRPr lang="en-US"/>
          </a:p>
        </p:txBody>
      </p:sp>
      <p:sp>
        <p:nvSpPr>
          <p:cNvPr id="5" name="TextBox 4"/>
          <p:cNvSpPr txBox="1"/>
          <p:nvPr/>
        </p:nvSpPr>
        <p:spPr>
          <a:xfrm>
            <a:off x="609600" y="533400"/>
            <a:ext cx="8077200" cy="4031873"/>
          </a:xfrm>
          <a:prstGeom prst="rect">
            <a:avLst/>
          </a:prstGeom>
          <a:noFill/>
        </p:spPr>
        <p:txBody>
          <a:bodyPr wrap="square" rtlCol="0">
            <a:spAutoFit/>
          </a:bodyPr>
          <a:lstStyle/>
          <a:p>
            <a:endParaRPr lang="en-US" sz="1600" dirty="0" smtClean="0">
              <a:latin typeface="Verdana"/>
              <a:cs typeface="Verdana"/>
            </a:endParaRPr>
          </a:p>
          <a:p>
            <a:pPr marL="627063" lvl="0" indent="-355600">
              <a:buFont typeface="Arial"/>
              <a:buChar char="•"/>
            </a:pPr>
            <a:r>
              <a:rPr lang="en-US" sz="1600" dirty="0" smtClean="0">
                <a:latin typeface="Verdana"/>
                <a:cs typeface="Verdana"/>
              </a:rPr>
              <a:t>These are often closely tied to one another (for instance, if a prey population declines, it is likely that the predator species will as well).</a:t>
            </a:r>
          </a:p>
          <a:p>
            <a:pPr marL="627063" lvl="0" indent="-355600"/>
            <a:endParaRPr lang="en-US" sz="1600" dirty="0" smtClean="0">
              <a:latin typeface="Verdana"/>
              <a:cs typeface="Verdana"/>
            </a:endParaRPr>
          </a:p>
          <a:p>
            <a:pPr marL="627063" lvl="0" indent="-355600">
              <a:buFont typeface="Arial"/>
              <a:buChar char="•"/>
            </a:pPr>
            <a:r>
              <a:rPr lang="en-US" sz="1600" dirty="0" smtClean="0">
                <a:latin typeface="Verdana"/>
                <a:cs typeface="Verdana"/>
              </a:rPr>
              <a:t>Predators are important in ecosystems as they reduce the number of primary consumers that are feeding on producers. Often predators and prey co-evolve in an attempt to gain an upper hand.</a:t>
            </a:r>
          </a:p>
          <a:p>
            <a:pPr marL="627063" lvl="0" indent="-355600"/>
            <a:endParaRPr lang="en-US" sz="1600" dirty="0" smtClean="0">
              <a:latin typeface="Verdana"/>
              <a:cs typeface="Verdana"/>
            </a:endParaRPr>
          </a:p>
          <a:p>
            <a:pPr marL="627063" lvl="0" indent="-355600">
              <a:buFont typeface="Arial"/>
              <a:buChar char="•"/>
            </a:pPr>
            <a:r>
              <a:rPr lang="en-US" sz="1600" dirty="0" smtClean="0">
                <a:latin typeface="Verdana"/>
                <a:cs typeface="Verdana"/>
              </a:rPr>
              <a:t>Predator and/or prey develop camouflage</a:t>
            </a:r>
            <a:r>
              <a:rPr lang="en-US" sz="1600" b="1" dirty="0" smtClean="0">
                <a:latin typeface="Verdana"/>
                <a:cs typeface="Verdana"/>
              </a:rPr>
              <a:t> </a:t>
            </a:r>
            <a:r>
              <a:rPr lang="en-US" sz="1600" dirty="0" smtClean="0">
                <a:latin typeface="Verdana"/>
                <a:cs typeface="Verdana"/>
              </a:rPr>
              <a:t>to escape detection.</a:t>
            </a:r>
          </a:p>
          <a:p>
            <a:pPr marL="627063" lvl="0" indent="-355600"/>
            <a:endParaRPr lang="en-US" sz="1600" dirty="0" smtClean="0">
              <a:latin typeface="Verdana"/>
              <a:cs typeface="Verdana"/>
            </a:endParaRPr>
          </a:p>
          <a:p>
            <a:pPr marL="627063" lvl="0" indent="-355600">
              <a:buFont typeface="Arial"/>
              <a:buChar char="•"/>
            </a:pPr>
            <a:r>
              <a:rPr lang="en-US" sz="1600" dirty="0" smtClean="0">
                <a:latin typeface="Verdana"/>
                <a:cs typeface="Verdana"/>
              </a:rPr>
              <a:t>Organisms produce physiological adaptations such as plant toxins or spikes to avoid being eaten.</a:t>
            </a:r>
          </a:p>
          <a:p>
            <a:pPr marL="627063" lvl="0" indent="-355600"/>
            <a:endParaRPr lang="en-US" sz="1600" dirty="0" smtClean="0">
              <a:latin typeface="Verdana"/>
              <a:cs typeface="Verdana"/>
            </a:endParaRPr>
          </a:p>
          <a:p>
            <a:pPr marL="627063" lvl="0" indent="-355600">
              <a:buFont typeface="Arial"/>
              <a:buChar char="•"/>
            </a:pPr>
            <a:r>
              <a:rPr lang="en-US" sz="1600" dirty="0" smtClean="0">
                <a:latin typeface="Verdana"/>
                <a:cs typeface="Verdana"/>
              </a:rPr>
              <a:t>Some animals will engage in mimicry</a:t>
            </a:r>
            <a:r>
              <a:rPr lang="en-US" sz="1600" dirty="0" smtClean="0">
                <a:latin typeface="Verdana"/>
              </a:rPr>
              <a:t>—</a:t>
            </a:r>
            <a:r>
              <a:rPr lang="en-US" sz="1600" dirty="0" smtClean="0">
                <a:latin typeface="Verdana"/>
                <a:cs typeface="Verdana"/>
              </a:rPr>
              <a:t>developing markings similar to that of a poisonous or dangerous animal</a:t>
            </a:r>
            <a:r>
              <a:rPr lang="en-US" sz="1600" dirty="0" smtClean="0">
                <a:latin typeface="Verdana"/>
              </a:rPr>
              <a:t>—</a:t>
            </a:r>
            <a:r>
              <a:rPr lang="en-US" sz="1600" dirty="0" smtClean="0">
                <a:latin typeface="Verdana"/>
                <a:cs typeface="Verdana"/>
              </a:rPr>
              <a:t>to warn away predators.</a:t>
            </a:r>
          </a:p>
          <a:p>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112</a:t>
            </a:fld>
            <a:endParaRPr lang="en-US"/>
          </a:p>
        </p:txBody>
      </p:sp>
      <p:sp>
        <p:nvSpPr>
          <p:cNvPr id="5" name="TextBox 4"/>
          <p:cNvSpPr txBox="1"/>
          <p:nvPr/>
        </p:nvSpPr>
        <p:spPr>
          <a:xfrm>
            <a:off x="381000" y="913685"/>
            <a:ext cx="7696200" cy="1569660"/>
          </a:xfrm>
          <a:prstGeom prst="rect">
            <a:avLst/>
          </a:prstGeom>
          <a:noFill/>
        </p:spPr>
        <p:txBody>
          <a:bodyPr wrap="square" rtlCol="0">
            <a:spAutoFit/>
          </a:bodyPr>
          <a:lstStyle/>
          <a:p>
            <a:r>
              <a:rPr lang="en-US" sz="1600" dirty="0" smtClean="0">
                <a:latin typeface="Verdana"/>
              </a:rPr>
              <a:t>Organisms from two different species live in close relationship in which at least one of them benefits.</a:t>
            </a:r>
          </a:p>
          <a:p>
            <a:endParaRPr lang="en-US" sz="1600" dirty="0" smtClean="0">
              <a:latin typeface="Verdana"/>
            </a:endParaRPr>
          </a:p>
          <a:p>
            <a:pPr marL="723900" lvl="0" indent="-368300"/>
            <a:r>
              <a:rPr lang="en-US" sz="1600" dirty="0" smtClean="0">
                <a:latin typeface="Verdana"/>
              </a:rPr>
              <a:t>1.	Commensalism—one benefits, other unaffected (+/0).</a:t>
            </a:r>
          </a:p>
          <a:p>
            <a:pPr marL="723900" lvl="0" indent="-368300"/>
            <a:r>
              <a:rPr lang="en-US" sz="1600" dirty="0" smtClean="0">
                <a:latin typeface="Verdana"/>
              </a:rPr>
              <a:t>2.	Parasitism—one benefits, other harmed (+/–).</a:t>
            </a:r>
          </a:p>
          <a:p>
            <a:pPr marL="723900" lvl="0" indent="-368300"/>
            <a:r>
              <a:rPr lang="en-US" sz="1600" dirty="0" smtClean="0">
                <a:latin typeface="Verdana"/>
              </a:rPr>
              <a:t>3.	Mutualism—both benefit (+/+).</a:t>
            </a:r>
          </a:p>
        </p:txBody>
      </p:sp>
      <p:sp>
        <p:nvSpPr>
          <p:cNvPr id="6" name="TextBox 5"/>
          <p:cNvSpPr txBox="1"/>
          <p:nvPr/>
        </p:nvSpPr>
        <p:spPr>
          <a:xfrm>
            <a:off x="685800" y="2668012"/>
            <a:ext cx="7848600" cy="3046988"/>
          </a:xfrm>
          <a:prstGeom prst="rect">
            <a:avLst/>
          </a:prstGeom>
          <a:noFill/>
        </p:spPr>
        <p:txBody>
          <a:bodyPr wrap="square" rtlCol="0">
            <a:spAutoFit/>
          </a:bodyPr>
          <a:lstStyle/>
          <a:p>
            <a:pPr marL="355600" indent="-355600">
              <a:buFont typeface="Arial"/>
              <a:buChar char="•"/>
            </a:pPr>
            <a:r>
              <a:rPr lang="en-US" sz="1600" dirty="0" smtClean="0">
                <a:latin typeface="Verdana"/>
              </a:rPr>
              <a:t>When a community is disturbed or there is an opportunity for life where none had previously existed, there occurs a series of orderly replacement of one community by another. This series of changes is called “succession.”</a:t>
            </a:r>
          </a:p>
          <a:p>
            <a:pPr marL="355600" indent="-355600"/>
            <a:endParaRPr lang="en-US" sz="1600" dirty="0" smtClean="0">
              <a:latin typeface="Verdana"/>
            </a:endParaRPr>
          </a:p>
          <a:p>
            <a:pPr marL="355600" lvl="0" indent="-355600">
              <a:buFont typeface="Arial"/>
              <a:buChar char="•"/>
            </a:pPr>
            <a:r>
              <a:rPr lang="en-US" sz="1600" dirty="0" smtClean="0">
                <a:latin typeface="Verdana"/>
              </a:rPr>
              <a:t>Climax communities are eventually formed through this process. These are stable, mature ecosystems. If these changes occur in areas where there was previously no life (such as barren volcanic islands), this is called “primary succession.”</a:t>
            </a:r>
          </a:p>
          <a:p>
            <a:pPr marL="355600" indent="-355600"/>
            <a:endParaRPr lang="en-US" sz="1600" dirty="0" smtClean="0">
              <a:latin typeface="Verdana"/>
            </a:endParaRPr>
          </a:p>
          <a:p>
            <a:pPr marL="355600" lvl="0" indent="-355600">
              <a:buFont typeface="Arial"/>
              <a:buChar char="•"/>
            </a:pPr>
            <a:r>
              <a:rPr lang="en-US" sz="1600" dirty="0" smtClean="0">
                <a:latin typeface="Verdana"/>
              </a:rPr>
              <a:t>Secondary succession occurs after the partial or complete destruction of a community (areas where life had existed—after a flood or fire).</a:t>
            </a:r>
          </a:p>
        </p:txBody>
      </p:sp>
      <p:sp>
        <p:nvSpPr>
          <p:cNvPr id="7" name="TextBox 6"/>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35</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113</a:t>
            </a:fld>
            <a:endParaRPr lang="en-US"/>
          </a:p>
        </p:txBody>
      </p:sp>
      <p:sp>
        <p:nvSpPr>
          <p:cNvPr id="5" name="TextBox 4"/>
          <p:cNvSpPr txBox="1"/>
          <p:nvPr/>
        </p:nvSpPr>
        <p:spPr>
          <a:xfrm>
            <a:off x="533400" y="1143000"/>
            <a:ext cx="8382000" cy="3046988"/>
          </a:xfrm>
          <a:prstGeom prst="rect">
            <a:avLst/>
          </a:prstGeom>
          <a:noFill/>
        </p:spPr>
        <p:txBody>
          <a:bodyPr wrap="square" rtlCol="0">
            <a:spAutoFit/>
          </a:bodyPr>
          <a:lstStyle/>
          <a:p>
            <a:r>
              <a:rPr lang="en-CA" sz="1600" b="1" dirty="0" smtClean="0">
                <a:latin typeface="Verdana"/>
              </a:rPr>
              <a:t>Stages of Succession</a:t>
            </a:r>
          </a:p>
          <a:p>
            <a:endParaRPr lang="en-US" sz="1600" dirty="0" smtClean="0">
              <a:latin typeface="Verdana"/>
            </a:endParaRPr>
          </a:p>
          <a:p>
            <a:pPr marL="723900" lvl="0" indent="-342900">
              <a:buFont typeface="+mj-lt"/>
              <a:buAutoNum type="arabicPeriod"/>
            </a:pPr>
            <a:r>
              <a:rPr lang="en-US" sz="1600" dirty="0" smtClean="0">
                <a:latin typeface="Verdana"/>
              </a:rPr>
              <a:t>Bare land is formed.</a:t>
            </a:r>
          </a:p>
          <a:p>
            <a:pPr marL="723900" lvl="0" indent="-342900">
              <a:buFont typeface="+mj-lt"/>
              <a:buAutoNum type="arabicPeriod"/>
            </a:pPr>
            <a:r>
              <a:rPr lang="en-US" sz="1600" dirty="0" smtClean="0">
                <a:latin typeface="Verdana"/>
              </a:rPr>
              <a:t>Pioneer species, such as mosses and grasses that are relatively hardy, move in and create shade, thereby reducing soil temperature and rate of water evaporation, while increasing soil fertility.</a:t>
            </a:r>
          </a:p>
          <a:p>
            <a:pPr marL="723900" lvl="0" indent="-342900">
              <a:buFont typeface="+mj-lt"/>
              <a:buAutoNum type="arabicPeriod"/>
            </a:pPr>
            <a:r>
              <a:rPr lang="en-US" sz="1600" dirty="0" smtClean="0">
                <a:latin typeface="Verdana"/>
              </a:rPr>
              <a:t>Small shrubs that tolerate full sunlight move in, stabilizing and enriching the soil. Decay of organisms further enriches soil nutrients.</a:t>
            </a:r>
          </a:p>
          <a:p>
            <a:pPr marL="723900" lvl="0" indent="-342900">
              <a:buFont typeface="+mj-lt"/>
              <a:buAutoNum type="arabicPeriod"/>
            </a:pPr>
            <a:r>
              <a:rPr lang="en-US" sz="1600" dirty="0" smtClean="0">
                <a:latin typeface="Verdana"/>
              </a:rPr>
              <a:t>Small, fast-growing trees replace the shrubs, creating more shade.</a:t>
            </a:r>
          </a:p>
          <a:p>
            <a:pPr marL="723900" lvl="0" indent="-342900">
              <a:buFont typeface="+mj-lt"/>
              <a:buAutoNum type="arabicPeriod"/>
            </a:pPr>
            <a:r>
              <a:rPr lang="en-US" sz="1600" dirty="0" smtClean="0">
                <a:latin typeface="Verdana"/>
              </a:rPr>
              <a:t>A climax community</a:t>
            </a:r>
            <a:r>
              <a:rPr lang="en-US" sz="1600" b="1" dirty="0" smtClean="0">
                <a:latin typeface="Verdana"/>
              </a:rPr>
              <a:t> </a:t>
            </a:r>
            <a:r>
              <a:rPr lang="en-US" sz="1600" dirty="0" smtClean="0">
                <a:latin typeface="Verdana"/>
              </a:rPr>
              <a:t>forms, produced from shade-tolerant trees, which have a high sapling survival rate and are stable.</a:t>
            </a: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114</a:t>
            </a:fld>
            <a:endParaRPr lang="en-US" dirty="0"/>
          </a:p>
        </p:txBody>
      </p:sp>
      <p:sp>
        <p:nvSpPr>
          <p:cNvPr id="5" name="TextBox 4"/>
          <p:cNvSpPr txBox="1"/>
          <p:nvPr/>
        </p:nvSpPr>
        <p:spPr>
          <a:xfrm>
            <a:off x="457200" y="914400"/>
            <a:ext cx="8077200" cy="584776"/>
          </a:xfrm>
          <a:prstGeom prst="rect">
            <a:avLst/>
          </a:prstGeom>
          <a:noFill/>
        </p:spPr>
        <p:txBody>
          <a:bodyPr wrap="square" rtlCol="0">
            <a:spAutoFit/>
          </a:bodyPr>
          <a:lstStyle/>
          <a:p>
            <a:pPr marL="533400" indent="-533400"/>
            <a:r>
              <a:rPr lang="en-CA" sz="1600" dirty="0" smtClean="0">
                <a:latin typeface="Verdana"/>
              </a:rPr>
              <a:t>43.	How does the amount of biomass and the number of species change in an area that undergoes secondary succession to a climax community?</a:t>
            </a:r>
            <a:endParaRPr lang="en-US" sz="1600" dirty="0" smtClean="0">
              <a:latin typeface="Verdana"/>
            </a:endParaRPr>
          </a:p>
        </p:txBody>
      </p:sp>
      <p:sp>
        <p:nvSpPr>
          <p:cNvPr id="6" name="TextBox 5"/>
          <p:cNvSpPr txBox="1"/>
          <p:nvPr/>
        </p:nvSpPr>
        <p:spPr>
          <a:xfrm>
            <a:off x="457200" y="3267670"/>
            <a:ext cx="8077200" cy="584776"/>
          </a:xfrm>
          <a:prstGeom prst="rect">
            <a:avLst/>
          </a:prstGeom>
          <a:noFill/>
        </p:spPr>
        <p:txBody>
          <a:bodyPr wrap="square" rtlCol="0">
            <a:spAutoFit/>
          </a:bodyPr>
          <a:lstStyle/>
          <a:p>
            <a:pPr marL="533400" indent="-533400"/>
            <a:r>
              <a:rPr lang="en-CA" sz="1600" dirty="0" smtClean="0">
                <a:latin typeface="Verdana"/>
              </a:rPr>
              <a:t>44.	This symbiotic relationship between tick and grouse, and the type of factor affecting the grouse population size, can be best described as…</a:t>
            </a:r>
            <a:endParaRPr lang="en-US" sz="1600" dirty="0" smtClean="0">
              <a:latin typeface="Verdana"/>
            </a:endParaRPr>
          </a:p>
        </p:txBody>
      </p:sp>
      <p:graphicFrame>
        <p:nvGraphicFramePr>
          <p:cNvPr id="8" name="Table 7"/>
          <p:cNvGraphicFramePr>
            <a:graphicFrameLocks noGrp="1"/>
          </p:cNvGraphicFramePr>
          <p:nvPr/>
        </p:nvGraphicFramePr>
        <p:xfrm>
          <a:off x="762000" y="4191000"/>
          <a:ext cx="7619998" cy="1788160"/>
        </p:xfrm>
        <a:graphic>
          <a:graphicData uri="http://schemas.openxmlformats.org/drawingml/2006/table">
            <a:tbl>
              <a:tblPr firstRow="1" bandRow="1">
                <a:tableStyleId>{5940675A-B579-460E-94D1-54222C63F5DA}</a:tableStyleId>
              </a:tblPr>
              <a:tblGrid>
                <a:gridCol w="753626"/>
                <a:gridCol w="3433186"/>
                <a:gridCol w="3433186"/>
              </a:tblGrid>
              <a:tr h="304800">
                <a:tc>
                  <a:txBody>
                    <a:bodyPr/>
                    <a:lstStyle/>
                    <a:p>
                      <a:pPr marL="0" marR="0">
                        <a:lnSpc>
                          <a:spcPct val="115000"/>
                        </a:lnSpc>
                        <a:spcBef>
                          <a:spcPts val="0"/>
                        </a:spcBef>
                        <a:spcAft>
                          <a:spcPts val="0"/>
                        </a:spcAft>
                      </a:pPr>
                      <a:r>
                        <a:rPr lang="en-US" sz="1400"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symbiotic relationship</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factor</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predation</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density dependent</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predation</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density independent</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parasitism</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density dependent</a:t>
                      </a: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parasitism</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density independent</a:t>
                      </a:r>
                    </a:p>
                  </a:txBody>
                  <a:tcPr marL="68580" marR="68580" marT="0" marB="0"/>
                </a:tc>
              </a:tr>
            </a:tbl>
          </a:graphicData>
        </a:graphic>
      </p:graphicFrame>
      <p:sp>
        <p:nvSpPr>
          <p:cNvPr id="7" name="TextBox 6"/>
          <p:cNvSpPr txBox="1"/>
          <p:nvPr/>
        </p:nvSpPr>
        <p:spPr>
          <a:xfrm>
            <a:off x="990600" y="1905000"/>
            <a:ext cx="7696200" cy="830997"/>
          </a:xfrm>
          <a:prstGeom prst="rect">
            <a:avLst/>
          </a:prstGeom>
          <a:noFill/>
        </p:spPr>
        <p:txBody>
          <a:bodyPr wrap="square" rtlCol="0">
            <a:spAutoFit/>
          </a:bodyPr>
          <a:lstStyle/>
          <a:p>
            <a:r>
              <a:rPr lang="en-CA" sz="1600" dirty="0" smtClean="0">
                <a:solidFill>
                  <a:srgbClr val="FF0000"/>
                </a:solidFill>
                <a:latin typeface="Verdana"/>
              </a:rPr>
              <a:t>As succession continues, the biomass steadily increases until a steady mass is reached. The number of species also rises, levels out, but at the climax stage it will have decreased somewhat.</a:t>
            </a:r>
            <a:r>
              <a:rPr lang="en-US" sz="1600" dirty="0" smtClean="0">
                <a:solidFill>
                  <a:srgbClr val="FF0000"/>
                </a:solidFill>
                <a:latin typeface="Verdana"/>
              </a:rPr>
              <a:t> </a:t>
            </a:r>
            <a:endParaRPr lang="en-US" sz="1600" dirty="0">
              <a:solidFill>
                <a:srgbClr val="FF0000"/>
              </a:solidFill>
              <a:latin typeface="Verdana"/>
            </a:endParaRPr>
          </a:p>
        </p:txBody>
      </p:sp>
      <p:sp>
        <p:nvSpPr>
          <p:cNvPr id="9" name="Oval 8"/>
          <p:cNvSpPr/>
          <p:nvPr/>
        </p:nvSpPr>
        <p:spPr>
          <a:xfrm>
            <a:off x="800100" y="52578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115</a:t>
            </a:fld>
            <a:endParaRPr lang="en-US"/>
          </a:p>
        </p:txBody>
      </p:sp>
      <p:sp>
        <p:nvSpPr>
          <p:cNvPr id="5" name="TextBox 4"/>
          <p:cNvSpPr txBox="1"/>
          <p:nvPr/>
        </p:nvSpPr>
        <p:spPr>
          <a:xfrm>
            <a:off x="1371600" y="685800"/>
            <a:ext cx="7315200" cy="369332"/>
          </a:xfrm>
          <a:prstGeom prst="rect">
            <a:avLst/>
          </a:prstGeom>
          <a:noFill/>
        </p:spPr>
        <p:txBody>
          <a:bodyPr wrap="square" rtlCol="0">
            <a:spAutoFit/>
          </a:bodyPr>
          <a:lstStyle/>
          <a:p>
            <a:r>
              <a:rPr lang="en-CA" i="1" dirty="0" smtClean="0">
                <a:latin typeface="Verdana"/>
              </a:rPr>
              <a:t>Use the following graph to answer the next two questions.</a:t>
            </a:r>
            <a:endParaRPr lang="en-US" dirty="0">
              <a:latin typeface="Verdana"/>
            </a:endParaRPr>
          </a:p>
        </p:txBody>
      </p:sp>
      <p:graphicFrame>
        <p:nvGraphicFramePr>
          <p:cNvPr id="6" name="Chart 5"/>
          <p:cNvGraphicFramePr/>
          <p:nvPr/>
        </p:nvGraphicFramePr>
        <p:xfrm>
          <a:off x="1447800" y="1200149"/>
          <a:ext cx="6477000" cy="34463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9600" y="4646473"/>
            <a:ext cx="8534400" cy="1569660"/>
          </a:xfrm>
          <a:prstGeom prst="rect">
            <a:avLst/>
          </a:prstGeom>
          <a:noFill/>
        </p:spPr>
        <p:txBody>
          <a:bodyPr wrap="square" rtlCol="0">
            <a:spAutoFit/>
          </a:bodyPr>
          <a:lstStyle/>
          <a:p>
            <a:pPr marL="533400" indent="-533400"/>
            <a:r>
              <a:rPr lang="en-CA" sz="1600" dirty="0" smtClean="0">
                <a:latin typeface="Verdana"/>
              </a:rPr>
              <a:t>45.	The section of the graph from June to July is most likely due to a…</a:t>
            </a:r>
            <a:endParaRPr lang="en-US" sz="1600" dirty="0" smtClean="0">
              <a:latin typeface="Verdana"/>
            </a:endParaRPr>
          </a:p>
          <a:p>
            <a:pPr marL="1079500" indent="-546100"/>
            <a:r>
              <a:rPr lang="en-CA" sz="1600" dirty="0" smtClean="0">
                <a:latin typeface="Verdana"/>
              </a:rPr>
              <a:t>A. high biotic potential and a high environmental resistance.</a:t>
            </a:r>
            <a:endParaRPr lang="en-US" sz="1600" dirty="0" smtClean="0">
              <a:latin typeface="Verdana"/>
            </a:endParaRPr>
          </a:p>
          <a:p>
            <a:pPr marL="1079500" indent="-546100"/>
            <a:r>
              <a:rPr lang="en-CA" sz="1600" dirty="0" smtClean="0">
                <a:latin typeface="Verdana"/>
              </a:rPr>
              <a:t>B. low biotic potential and a low environmental resistance.</a:t>
            </a:r>
            <a:endParaRPr lang="en-US" sz="1600" dirty="0" smtClean="0">
              <a:latin typeface="Verdana"/>
            </a:endParaRPr>
          </a:p>
          <a:p>
            <a:pPr marL="1079500" indent="-546100"/>
            <a:r>
              <a:rPr lang="en-CA" sz="1600" dirty="0" smtClean="0">
                <a:latin typeface="Verdana"/>
              </a:rPr>
              <a:t>C. low biotic potential and a high environmental resistance.</a:t>
            </a:r>
            <a:endParaRPr lang="en-US" sz="1600" dirty="0" smtClean="0">
              <a:latin typeface="Verdana"/>
            </a:endParaRPr>
          </a:p>
          <a:p>
            <a:pPr marL="1079500" indent="-546100"/>
            <a:r>
              <a:rPr lang="en-CA" sz="1600" dirty="0" smtClean="0">
                <a:latin typeface="Verdana"/>
              </a:rPr>
              <a:t>D. high biotic potential and a low environmental resistance.</a:t>
            </a:r>
            <a:endParaRPr lang="en-US" sz="1600" dirty="0" smtClean="0">
              <a:latin typeface="Verdana"/>
            </a:endParaRPr>
          </a:p>
          <a:p>
            <a:endParaRPr lang="en-US" sz="1600" dirty="0">
              <a:latin typeface="Verdana"/>
            </a:endParaRPr>
          </a:p>
        </p:txBody>
      </p:sp>
      <p:sp>
        <p:nvSpPr>
          <p:cNvPr id="8" name="Oval 7"/>
          <p:cNvSpPr/>
          <p:nvPr/>
        </p:nvSpPr>
        <p:spPr>
          <a:xfrm>
            <a:off x="1193800" y="57150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9" name="TextBox 8"/>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36</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116</a:t>
            </a:fld>
            <a:endParaRPr lang="en-US"/>
          </a:p>
        </p:txBody>
      </p:sp>
      <p:sp>
        <p:nvSpPr>
          <p:cNvPr id="6" name="TextBox 5"/>
          <p:cNvSpPr txBox="1"/>
          <p:nvPr/>
        </p:nvSpPr>
        <p:spPr>
          <a:xfrm>
            <a:off x="914402" y="685800"/>
            <a:ext cx="7619997" cy="338554"/>
          </a:xfrm>
          <a:prstGeom prst="rect">
            <a:avLst/>
          </a:prstGeom>
          <a:noFill/>
        </p:spPr>
        <p:txBody>
          <a:bodyPr wrap="square" rtlCol="0">
            <a:spAutoFit/>
          </a:bodyPr>
          <a:lstStyle/>
          <a:p>
            <a:r>
              <a:rPr lang="en-CA" sz="1600" i="1" dirty="0" smtClean="0">
                <a:latin typeface="Verdana"/>
              </a:rPr>
              <a:t>Use the following additional information to answer the next question.</a:t>
            </a:r>
            <a:endParaRPr lang="en-US" sz="1600" dirty="0">
              <a:latin typeface="Verdana"/>
            </a:endParaRPr>
          </a:p>
        </p:txBody>
      </p:sp>
      <p:sp>
        <p:nvSpPr>
          <p:cNvPr id="8" name="TextBox 7"/>
          <p:cNvSpPr txBox="1"/>
          <p:nvPr/>
        </p:nvSpPr>
        <p:spPr>
          <a:xfrm>
            <a:off x="762000" y="1371600"/>
            <a:ext cx="7772400" cy="830997"/>
          </a:xfrm>
          <a:prstGeom prst="rect">
            <a:avLst/>
          </a:prstGeom>
          <a:noFill/>
        </p:spPr>
        <p:txBody>
          <a:bodyPr wrap="square" rtlCol="0">
            <a:spAutoFit/>
          </a:bodyPr>
          <a:lstStyle/>
          <a:p>
            <a:r>
              <a:rPr lang="en-CA" sz="1600" dirty="0" smtClean="0">
                <a:latin typeface="Verdana"/>
              </a:rPr>
              <a:t>The female mosquito lays the eggs in standing water where they can hatch and develop into adults in a few weeks. Adults can live for up to four weeks.</a:t>
            </a:r>
            <a:endParaRPr lang="en-US" sz="1600" dirty="0" smtClean="0">
              <a:latin typeface="Verdana"/>
            </a:endParaRPr>
          </a:p>
        </p:txBody>
      </p:sp>
      <p:graphicFrame>
        <p:nvGraphicFramePr>
          <p:cNvPr id="9" name="Table 8"/>
          <p:cNvGraphicFramePr>
            <a:graphicFrameLocks noGrp="1"/>
          </p:cNvGraphicFramePr>
          <p:nvPr/>
        </p:nvGraphicFramePr>
        <p:xfrm>
          <a:off x="914403" y="3657600"/>
          <a:ext cx="6095998" cy="1788160"/>
        </p:xfrm>
        <a:graphic>
          <a:graphicData uri="http://schemas.openxmlformats.org/drawingml/2006/table">
            <a:tbl>
              <a:tblPr firstRow="1" bandRow="1">
                <a:tableStyleId>{5940675A-B579-460E-94D1-54222C63F5DA}</a:tableStyleId>
              </a:tblPr>
              <a:tblGrid>
                <a:gridCol w="602901"/>
                <a:gridCol w="2079338"/>
                <a:gridCol w="3413759"/>
              </a:tblGrid>
              <a:tr h="304800">
                <a:tc>
                  <a:txBody>
                    <a:bodyPr/>
                    <a:lstStyle/>
                    <a:p>
                      <a:pPr marL="0" marR="0">
                        <a:lnSpc>
                          <a:spcPct val="115000"/>
                        </a:lnSpc>
                        <a:spcBef>
                          <a:spcPts val="0"/>
                        </a:spcBef>
                        <a:spcAft>
                          <a:spcPts val="0"/>
                        </a:spcAft>
                      </a:pPr>
                      <a:r>
                        <a:rPr lang="en-US" sz="1400"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i</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ii</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r</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J-shaped</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r</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logistic</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k</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J-shaped</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err="1">
                          <a:latin typeface="Verdana"/>
                          <a:ea typeface="ＭＳ 明朝"/>
                          <a:cs typeface="Verdana"/>
                        </a:rPr>
                        <a:t>k</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logistic</a:t>
                      </a:r>
                    </a:p>
                  </a:txBody>
                  <a:tcPr marL="68580" marR="68580" marT="0" marB="0"/>
                </a:tc>
              </a:tr>
            </a:tbl>
          </a:graphicData>
        </a:graphic>
      </p:graphicFrame>
      <p:sp>
        <p:nvSpPr>
          <p:cNvPr id="10" name="TextBox 9"/>
          <p:cNvSpPr txBox="1"/>
          <p:nvPr/>
        </p:nvSpPr>
        <p:spPr>
          <a:xfrm>
            <a:off x="533400" y="2590800"/>
            <a:ext cx="7924800" cy="584776"/>
          </a:xfrm>
          <a:prstGeom prst="rect">
            <a:avLst/>
          </a:prstGeom>
          <a:noFill/>
        </p:spPr>
        <p:txBody>
          <a:bodyPr wrap="square" rtlCol="0">
            <a:spAutoFit/>
          </a:bodyPr>
          <a:lstStyle/>
          <a:p>
            <a:pPr marL="533400" indent="-533400"/>
            <a:r>
              <a:rPr lang="en-CA" sz="1600" dirty="0" smtClean="0">
                <a:latin typeface="Verdana"/>
                <a:cs typeface="Verdana"/>
              </a:rPr>
              <a:t>46.	The mosquitoes are a ____</a:t>
            </a:r>
            <a:r>
              <a:rPr lang="en-CA" sz="1600" dirty="0" err="1" smtClean="0">
                <a:latin typeface="Verdana"/>
                <a:cs typeface="Verdana"/>
              </a:rPr>
              <a:t>i</a:t>
            </a:r>
            <a:r>
              <a:rPr lang="en-CA" sz="1600" dirty="0" smtClean="0">
                <a:latin typeface="Verdana"/>
                <a:cs typeface="Verdana"/>
              </a:rPr>
              <a:t>____ selected species and they exhibit a ___ii___ growth curve.</a:t>
            </a:r>
            <a:endParaRPr lang="en-US" sz="1600" dirty="0" smtClean="0">
              <a:latin typeface="Verdana"/>
              <a:cs typeface="Verdana"/>
            </a:endParaRPr>
          </a:p>
        </p:txBody>
      </p:sp>
      <p:sp>
        <p:nvSpPr>
          <p:cNvPr id="11" name="Oval 10"/>
          <p:cNvSpPr/>
          <p:nvPr/>
        </p:nvSpPr>
        <p:spPr>
          <a:xfrm>
            <a:off x="952502" y="40132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117</a:t>
            </a:fld>
            <a:endParaRPr lang="en-US"/>
          </a:p>
        </p:txBody>
      </p:sp>
      <p:sp>
        <p:nvSpPr>
          <p:cNvPr id="5" name="TextBox 4"/>
          <p:cNvSpPr txBox="1"/>
          <p:nvPr/>
        </p:nvSpPr>
        <p:spPr>
          <a:xfrm>
            <a:off x="457200" y="1219200"/>
            <a:ext cx="8305800" cy="2062103"/>
          </a:xfrm>
          <a:prstGeom prst="rect">
            <a:avLst/>
          </a:prstGeom>
          <a:noFill/>
        </p:spPr>
        <p:txBody>
          <a:bodyPr wrap="square" rtlCol="0">
            <a:spAutoFit/>
          </a:bodyPr>
          <a:lstStyle/>
          <a:p>
            <a:r>
              <a:rPr lang="en-CA" sz="1600" b="1" dirty="0" smtClean="0">
                <a:latin typeface="Verdana"/>
              </a:rPr>
              <a:t>Additional Questions</a:t>
            </a:r>
          </a:p>
          <a:p>
            <a:endParaRPr lang="en-US" sz="1600" dirty="0" smtClean="0">
              <a:latin typeface="Verdana"/>
            </a:endParaRPr>
          </a:p>
          <a:p>
            <a:pPr marL="533400" indent="-533400">
              <a:buAutoNum type="arabicPeriod" startAt="47"/>
            </a:pPr>
            <a:r>
              <a:rPr lang="en-CA" sz="1600" dirty="0" smtClean="0">
                <a:latin typeface="Verdana"/>
              </a:rPr>
              <a:t>When receptors in the semicircular canals are stimulated the area of the brain responsible for interpreting the information is the…</a:t>
            </a:r>
          </a:p>
          <a:p>
            <a:pPr marL="533400" indent="-533400"/>
            <a:endParaRPr lang="en-US" sz="1600" dirty="0" smtClean="0">
              <a:latin typeface="Verdana"/>
            </a:endParaRPr>
          </a:p>
          <a:p>
            <a:r>
              <a:rPr lang="it-IT" sz="1600" dirty="0" smtClean="0">
                <a:latin typeface="Verdana"/>
              </a:rPr>
              <a:t>	A.  </a:t>
            </a:r>
            <a:r>
              <a:rPr lang="it-IT" sz="1600" dirty="0" err="1" smtClean="0">
                <a:latin typeface="Verdana"/>
              </a:rPr>
              <a:t>Cerebrum</a:t>
            </a:r>
            <a:r>
              <a:rPr lang="it-IT" sz="1600" dirty="0" smtClean="0">
                <a:latin typeface="Verdana"/>
              </a:rPr>
              <a:t>.			C.  </a:t>
            </a:r>
            <a:r>
              <a:rPr lang="it-IT" sz="1600" dirty="0" err="1" smtClean="0">
                <a:latin typeface="Verdana"/>
              </a:rPr>
              <a:t>parietal</a:t>
            </a:r>
            <a:r>
              <a:rPr lang="it-IT" sz="1600" dirty="0" smtClean="0">
                <a:latin typeface="Verdana"/>
              </a:rPr>
              <a:t> </a:t>
            </a:r>
            <a:r>
              <a:rPr lang="it-IT" sz="1600" dirty="0" err="1" smtClean="0">
                <a:latin typeface="Verdana"/>
              </a:rPr>
              <a:t>lobe</a:t>
            </a:r>
            <a:r>
              <a:rPr lang="it-IT" sz="1600" dirty="0" smtClean="0">
                <a:latin typeface="Verdana"/>
              </a:rPr>
              <a:t>.</a:t>
            </a:r>
            <a:endParaRPr lang="en-US" sz="1600" dirty="0" smtClean="0">
              <a:latin typeface="Verdana"/>
            </a:endParaRPr>
          </a:p>
          <a:p>
            <a:r>
              <a:rPr lang="it-IT" sz="1600" dirty="0" smtClean="0">
                <a:latin typeface="Verdana"/>
              </a:rPr>
              <a:t>	B.  </a:t>
            </a:r>
            <a:r>
              <a:rPr lang="en-CA" sz="1600" dirty="0" smtClean="0">
                <a:latin typeface="Verdana"/>
              </a:rPr>
              <a:t>Cerebellum.			D.  temporal lobe. </a:t>
            </a:r>
            <a:endParaRPr lang="en-US" sz="1600" dirty="0" smtClean="0">
              <a:latin typeface="Verdana"/>
            </a:endParaRPr>
          </a:p>
          <a:p>
            <a:endParaRPr lang="en-US" sz="1600" dirty="0">
              <a:latin typeface="Verdana"/>
            </a:endParaRPr>
          </a:p>
        </p:txBody>
      </p:sp>
      <p:sp>
        <p:nvSpPr>
          <p:cNvPr id="6" name="Oval 5"/>
          <p:cNvSpPr/>
          <p:nvPr/>
        </p:nvSpPr>
        <p:spPr>
          <a:xfrm>
            <a:off x="965200" y="25146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37</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118</a:t>
            </a:fld>
            <a:endParaRPr lang="en-US"/>
          </a:p>
        </p:txBody>
      </p:sp>
      <p:sp>
        <p:nvSpPr>
          <p:cNvPr id="5" name="TextBox 4"/>
          <p:cNvSpPr txBox="1"/>
          <p:nvPr/>
        </p:nvSpPr>
        <p:spPr>
          <a:xfrm>
            <a:off x="635000" y="990600"/>
            <a:ext cx="8051800" cy="1815882"/>
          </a:xfrm>
          <a:prstGeom prst="rect">
            <a:avLst/>
          </a:prstGeom>
          <a:noFill/>
        </p:spPr>
        <p:txBody>
          <a:bodyPr wrap="square" rtlCol="0">
            <a:spAutoFit/>
          </a:bodyPr>
          <a:lstStyle/>
          <a:p>
            <a:pPr marL="533400" indent="-533400">
              <a:buAutoNum type="arabicPeriod" startAt="48"/>
            </a:pPr>
            <a:r>
              <a:rPr lang="en-CA" sz="1600" dirty="0" smtClean="0">
                <a:latin typeface="Verdana"/>
              </a:rPr>
              <a:t>Bill was diagnosed with testicular cancer and had surgery to remove the testes. After the surgery Bill received hormone supplements containing…</a:t>
            </a:r>
          </a:p>
          <a:p>
            <a:pPr marL="533400" indent="-533400"/>
            <a:endParaRPr lang="en-US" sz="1600" dirty="0" smtClean="0">
              <a:latin typeface="Verdana"/>
            </a:endParaRPr>
          </a:p>
          <a:p>
            <a:pPr marL="896938" indent="-355600"/>
            <a:r>
              <a:rPr lang="en-CA" sz="1600" dirty="0" smtClean="0">
                <a:latin typeface="Verdana"/>
              </a:rPr>
              <a:t>A.  FSH				C.  </a:t>
            </a:r>
            <a:r>
              <a:rPr lang="it-IT" sz="1600" dirty="0" smtClean="0">
                <a:latin typeface="Verdana"/>
              </a:rPr>
              <a:t>Testosterone</a:t>
            </a:r>
            <a:endParaRPr lang="en-US" sz="1600" dirty="0" smtClean="0">
              <a:latin typeface="Verdana"/>
            </a:endParaRPr>
          </a:p>
          <a:p>
            <a:pPr marL="896938" indent="-355600"/>
            <a:r>
              <a:rPr lang="it-IT" sz="1600" dirty="0" smtClean="0">
                <a:latin typeface="Verdana"/>
              </a:rPr>
              <a:t>B.  LH				D.  </a:t>
            </a:r>
            <a:r>
              <a:rPr lang="it-IT" sz="1600" dirty="0" err="1" smtClean="0">
                <a:latin typeface="Verdana"/>
              </a:rPr>
              <a:t>inhibin</a:t>
            </a:r>
            <a:endParaRPr lang="en-US" sz="1600" dirty="0" smtClean="0">
              <a:latin typeface="Verdana"/>
            </a:endParaRPr>
          </a:p>
          <a:p>
            <a:endParaRPr lang="en-US" sz="1600" dirty="0">
              <a:latin typeface="Verdana"/>
            </a:endParaRPr>
          </a:p>
        </p:txBody>
      </p:sp>
      <p:sp>
        <p:nvSpPr>
          <p:cNvPr id="6" name="Oval 5"/>
          <p:cNvSpPr/>
          <p:nvPr/>
        </p:nvSpPr>
        <p:spPr>
          <a:xfrm>
            <a:off x="3429000" y="20701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119</a:t>
            </a:fld>
            <a:endParaRPr lang="en-US"/>
          </a:p>
        </p:txBody>
      </p:sp>
      <p:sp>
        <p:nvSpPr>
          <p:cNvPr id="5" name="TextBox 4"/>
          <p:cNvSpPr txBox="1"/>
          <p:nvPr/>
        </p:nvSpPr>
        <p:spPr>
          <a:xfrm>
            <a:off x="533400" y="1066800"/>
            <a:ext cx="7772400" cy="2062103"/>
          </a:xfrm>
          <a:prstGeom prst="rect">
            <a:avLst/>
          </a:prstGeom>
          <a:noFill/>
        </p:spPr>
        <p:txBody>
          <a:bodyPr wrap="square" rtlCol="0">
            <a:spAutoFit/>
          </a:bodyPr>
          <a:lstStyle/>
          <a:p>
            <a:pPr marL="533400" indent="-533400"/>
            <a:r>
              <a:rPr lang="it-IT" sz="1600" dirty="0" smtClean="0">
                <a:latin typeface="Verdana"/>
              </a:rPr>
              <a:t>49. 	</a:t>
            </a:r>
            <a:r>
              <a:rPr lang="en-CA" sz="1600" dirty="0" smtClean="0">
                <a:latin typeface="Verdana"/>
              </a:rPr>
              <a:t>Despite the hormone therapy Bill was now considered to be sterile (inadequate sperm production), mainly due to the removal of…</a:t>
            </a:r>
          </a:p>
          <a:p>
            <a:pPr marL="533400" indent="-533400"/>
            <a:endParaRPr lang="en-US" sz="1600" dirty="0" smtClean="0">
              <a:latin typeface="Verdana"/>
            </a:endParaRPr>
          </a:p>
          <a:p>
            <a:pPr marL="901700" indent="-368300"/>
            <a:r>
              <a:rPr lang="en-CA" sz="1600" dirty="0" smtClean="0">
                <a:latin typeface="Verdana"/>
              </a:rPr>
              <a:t>A.  </a:t>
            </a:r>
            <a:r>
              <a:rPr lang="en-CA" sz="1600" dirty="0" err="1" smtClean="0">
                <a:latin typeface="Verdana"/>
              </a:rPr>
              <a:t>seminiferous</a:t>
            </a:r>
            <a:r>
              <a:rPr lang="en-CA" sz="1600" dirty="0" smtClean="0">
                <a:latin typeface="Verdana"/>
              </a:rPr>
              <a:t> tubules that produced sperm.</a:t>
            </a:r>
            <a:endParaRPr lang="en-US" sz="1600" dirty="0" smtClean="0">
              <a:latin typeface="Verdana"/>
            </a:endParaRPr>
          </a:p>
          <a:p>
            <a:pPr marL="901700" indent="-368300"/>
            <a:r>
              <a:rPr lang="en-CA" sz="1600" dirty="0" smtClean="0">
                <a:latin typeface="Verdana"/>
              </a:rPr>
              <a:t>B.  </a:t>
            </a:r>
            <a:r>
              <a:rPr lang="en-CA" sz="1600" dirty="0" err="1" smtClean="0">
                <a:latin typeface="Verdana"/>
              </a:rPr>
              <a:t>seminiferous</a:t>
            </a:r>
            <a:r>
              <a:rPr lang="en-CA" sz="1600" dirty="0" smtClean="0">
                <a:latin typeface="Verdana"/>
              </a:rPr>
              <a:t> tubules that produced testosterone.</a:t>
            </a:r>
            <a:endParaRPr lang="en-US" sz="1600" dirty="0" smtClean="0">
              <a:latin typeface="Verdana"/>
            </a:endParaRPr>
          </a:p>
          <a:p>
            <a:pPr marL="901700" indent="-368300"/>
            <a:r>
              <a:rPr lang="en-CA" sz="1600" dirty="0" smtClean="0">
                <a:latin typeface="Verdana"/>
              </a:rPr>
              <a:t>C.  </a:t>
            </a:r>
            <a:r>
              <a:rPr lang="en-CA" sz="1600" dirty="0" err="1" smtClean="0">
                <a:latin typeface="Verdana"/>
              </a:rPr>
              <a:t>sertoli</a:t>
            </a:r>
            <a:r>
              <a:rPr lang="en-CA" sz="1600" dirty="0" smtClean="0">
                <a:latin typeface="Verdana"/>
              </a:rPr>
              <a:t> cells that produced sperm.</a:t>
            </a:r>
            <a:endParaRPr lang="en-US" sz="1600" dirty="0" smtClean="0">
              <a:latin typeface="Verdana"/>
            </a:endParaRPr>
          </a:p>
          <a:p>
            <a:pPr marL="901700" indent="-368300"/>
            <a:r>
              <a:rPr lang="en-CA" sz="1600" dirty="0" smtClean="0">
                <a:latin typeface="Verdana"/>
              </a:rPr>
              <a:t>D.  </a:t>
            </a:r>
            <a:r>
              <a:rPr lang="en-CA" sz="1600" dirty="0" err="1" smtClean="0">
                <a:latin typeface="Verdana"/>
              </a:rPr>
              <a:t>sertoli</a:t>
            </a:r>
            <a:r>
              <a:rPr lang="en-CA" sz="1600" dirty="0" smtClean="0">
                <a:latin typeface="Verdana"/>
              </a:rPr>
              <a:t> cells that produced testosterone.</a:t>
            </a:r>
            <a:endParaRPr lang="en-US" sz="1600" dirty="0" smtClean="0">
              <a:latin typeface="Verdana"/>
            </a:endParaRPr>
          </a:p>
          <a:p>
            <a:endParaRPr lang="en-US" sz="1600" dirty="0">
              <a:latin typeface="Verdana"/>
            </a:endParaRPr>
          </a:p>
        </p:txBody>
      </p:sp>
      <p:sp>
        <p:nvSpPr>
          <p:cNvPr id="6" name="Oval 5"/>
          <p:cNvSpPr/>
          <p:nvPr/>
        </p:nvSpPr>
        <p:spPr>
          <a:xfrm>
            <a:off x="1130300" y="19050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12</a:t>
            </a:fld>
            <a:endParaRPr lang="en-US"/>
          </a:p>
        </p:txBody>
      </p:sp>
      <p:sp>
        <p:nvSpPr>
          <p:cNvPr id="9" name="TextBox 8"/>
          <p:cNvSpPr txBox="1"/>
          <p:nvPr/>
        </p:nvSpPr>
        <p:spPr>
          <a:xfrm>
            <a:off x="756320" y="2039936"/>
            <a:ext cx="8330480" cy="584776"/>
          </a:xfrm>
          <a:prstGeom prst="rect">
            <a:avLst/>
          </a:prstGeom>
          <a:noFill/>
        </p:spPr>
        <p:txBody>
          <a:bodyPr wrap="square" rtlCol="0">
            <a:spAutoFit/>
          </a:bodyPr>
          <a:lstStyle/>
          <a:p>
            <a:r>
              <a:rPr lang="en-CA" sz="1600" b="1" dirty="0" smtClean="0">
                <a:latin typeface="Verdana"/>
              </a:rPr>
              <a:t>Problem</a:t>
            </a:r>
            <a:r>
              <a:rPr lang="en-CA" sz="1600" dirty="0" smtClean="0">
                <a:latin typeface="Verdana"/>
              </a:rPr>
              <a:t>—framed as a question that includes both the manipulated and the responding variables being tested.</a:t>
            </a:r>
            <a:endParaRPr lang="en-US" sz="1600" dirty="0" smtClean="0">
              <a:latin typeface="Verdana"/>
            </a:endParaRPr>
          </a:p>
        </p:txBody>
      </p:sp>
      <p:sp>
        <p:nvSpPr>
          <p:cNvPr id="10" name="TextBox 9"/>
          <p:cNvSpPr txBox="1"/>
          <p:nvPr/>
        </p:nvSpPr>
        <p:spPr>
          <a:xfrm>
            <a:off x="756320" y="1478974"/>
            <a:ext cx="8082880" cy="338554"/>
          </a:xfrm>
          <a:prstGeom prst="rect">
            <a:avLst/>
          </a:prstGeom>
          <a:noFill/>
        </p:spPr>
        <p:txBody>
          <a:bodyPr wrap="square" rtlCol="0">
            <a:spAutoFit/>
          </a:bodyPr>
          <a:lstStyle/>
          <a:p>
            <a:r>
              <a:rPr lang="en-CA" sz="1600" dirty="0" smtClean="0">
                <a:latin typeface="Verdana"/>
              </a:rPr>
              <a:t>Be familiar with the key parts of the scientific inquiry process.</a:t>
            </a:r>
            <a:endParaRPr lang="en-US" sz="1600" dirty="0" smtClean="0">
              <a:latin typeface="Verdana"/>
            </a:endParaRPr>
          </a:p>
        </p:txBody>
      </p:sp>
      <p:sp>
        <p:nvSpPr>
          <p:cNvPr id="11" name="TextBox 10"/>
          <p:cNvSpPr txBox="1"/>
          <p:nvPr/>
        </p:nvSpPr>
        <p:spPr>
          <a:xfrm>
            <a:off x="756320" y="2963266"/>
            <a:ext cx="7548736" cy="584776"/>
          </a:xfrm>
          <a:prstGeom prst="rect">
            <a:avLst/>
          </a:prstGeom>
          <a:noFill/>
        </p:spPr>
        <p:txBody>
          <a:bodyPr wrap="square" rtlCol="0">
            <a:spAutoFit/>
          </a:bodyPr>
          <a:lstStyle/>
          <a:p>
            <a:r>
              <a:rPr lang="en-CA" sz="1600" b="1" dirty="0" smtClean="0">
                <a:latin typeface="Verdana"/>
              </a:rPr>
              <a:t>Hypothesis</a:t>
            </a:r>
            <a:r>
              <a:rPr lang="en-CA" sz="1600" dirty="0" smtClean="0">
                <a:latin typeface="Verdana"/>
              </a:rPr>
              <a:t>—gives a possible answer to the problem and explains why that answer is believed to be correct.</a:t>
            </a:r>
            <a:endParaRPr lang="en-US" sz="1600" dirty="0" smtClean="0">
              <a:latin typeface="Verdana"/>
            </a:endParaRPr>
          </a:p>
        </p:txBody>
      </p:sp>
      <p:sp>
        <p:nvSpPr>
          <p:cNvPr id="12" name="TextBox 11"/>
          <p:cNvSpPr txBox="1"/>
          <p:nvPr/>
        </p:nvSpPr>
        <p:spPr>
          <a:xfrm>
            <a:off x="756320" y="3886596"/>
            <a:ext cx="7548736" cy="584776"/>
          </a:xfrm>
          <a:prstGeom prst="rect">
            <a:avLst/>
          </a:prstGeom>
          <a:noFill/>
        </p:spPr>
        <p:txBody>
          <a:bodyPr wrap="square" rtlCol="0">
            <a:spAutoFit/>
          </a:bodyPr>
          <a:lstStyle/>
          <a:p>
            <a:r>
              <a:rPr lang="en-CA" sz="1600" b="1" dirty="0" smtClean="0">
                <a:latin typeface="Verdana"/>
              </a:rPr>
              <a:t>Prediction</a:t>
            </a:r>
            <a:r>
              <a:rPr lang="en-CA" sz="1600" dirty="0" smtClean="0">
                <a:latin typeface="Verdana"/>
              </a:rPr>
              <a:t>—gives a possible (often numerical) outcome to the experiment.</a:t>
            </a:r>
            <a:endParaRPr lang="en-US" sz="1600" dirty="0" smtClean="0">
              <a:latin typeface="Verdana"/>
            </a:endParaRPr>
          </a:p>
        </p:txBody>
      </p:sp>
      <p:sp>
        <p:nvSpPr>
          <p:cNvPr id="13" name="TextBox 12"/>
          <p:cNvSpPr txBox="1"/>
          <p:nvPr/>
        </p:nvSpPr>
        <p:spPr>
          <a:xfrm>
            <a:off x="756320" y="733346"/>
            <a:ext cx="3053680" cy="369332"/>
          </a:xfrm>
          <a:prstGeom prst="rect">
            <a:avLst/>
          </a:prstGeom>
          <a:noFill/>
        </p:spPr>
        <p:txBody>
          <a:bodyPr wrap="square" rtlCol="0">
            <a:spAutoFit/>
          </a:bodyPr>
          <a:lstStyle/>
          <a:p>
            <a:r>
              <a:rPr lang="en-CA" b="1" dirty="0" smtClean="0">
                <a:latin typeface="Verdana"/>
              </a:rPr>
              <a:t>Major Points</a:t>
            </a:r>
            <a:endParaRPr lang="en-US" dirty="0" smtClean="0">
              <a:latin typeface="Verdana"/>
            </a:endParaRPr>
          </a:p>
        </p:txBody>
      </p:sp>
      <p:sp>
        <p:nvSpPr>
          <p:cNvPr id="14" name="TextBox 13"/>
          <p:cNvSpPr txBox="1"/>
          <p:nvPr/>
        </p:nvSpPr>
        <p:spPr>
          <a:xfrm>
            <a:off x="2667000" y="723900"/>
            <a:ext cx="1676400" cy="369332"/>
          </a:xfrm>
          <a:prstGeom prst="rect">
            <a:avLst/>
          </a:prstGeom>
          <a:noFill/>
        </p:spPr>
        <p:txBody>
          <a:bodyPr wrap="square" rtlCol="0">
            <a:spAutoFit/>
          </a:bodyPr>
          <a:lstStyle/>
          <a:p>
            <a:r>
              <a:rPr lang="en-US" dirty="0" smtClean="0">
                <a:solidFill>
                  <a:srgbClr val="FF0000"/>
                </a:solidFill>
                <a:latin typeface="Verdana"/>
              </a:rPr>
              <a:t>Page 6</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120</a:t>
            </a:fld>
            <a:endParaRPr lang="en-US"/>
          </a:p>
        </p:txBody>
      </p:sp>
      <p:grpSp>
        <p:nvGrpSpPr>
          <p:cNvPr id="88066" name="Group 2"/>
          <p:cNvGrpSpPr>
            <a:grpSpLocks/>
          </p:cNvGrpSpPr>
          <p:nvPr/>
        </p:nvGrpSpPr>
        <p:grpSpPr bwMode="auto">
          <a:xfrm>
            <a:off x="1873862" y="1371600"/>
            <a:ext cx="4679051" cy="3048000"/>
            <a:chOff x="3685" y="7430"/>
            <a:chExt cx="6098" cy="3269"/>
          </a:xfrm>
        </p:grpSpPr>
        <p:sp>
          <p:nvSpPr>
            <p:cNvPr id="88067" name="AutoShape 3"/>
            <p:cNvSpPr>
              <a:spLocks noChangeArrowheads="1"/>
            </p:cNvSpPr>
            <p:nvPr/>
          </p:nvSpPr>
          <p:spPr bwMode="auto">
            <a:xfrm>
              <a:off x="5903" y="7649"/>
              <a:ext cx="1959" cy="5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cs typeface="Verdana"/>
                </a:rPr>
                <a:t>Sporophyte</a:t>
              </a:r>
              <a:r>
                <a:rPr kumimoji="0" lang="en-US" sz="1200" b="0" i="0" u="none" strike="noStrike" cap="none" normalizeH="0" baseline="0" dirty="0">
                  <a:ln>
                    <a:noFill/>
                  </a:ln>
                  <a:solidFill>
                    <a:schemeClr val="tx1"/>
                  </a:solidFill>
                  <a:effectLst/>
                  <a:latin typeface="Verdana"/>
                  <a:ea typeface="Times New Roman" pitchFamily="-84" charset="0"/>
                  <a:cs typeface="Verdana"/>
                </a:rPr>
                <a:t> (2n)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84" charset="0"/>
                <a:ea typeface="Times New Roman" pitchFamily="-8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84" charset="0"/>
                <a:ea typeface="Times New Roman" pitchFamily="-8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84" charset="0"/>
                <a:ea typeface="Times New Roman" pitchFamily="-84" charset="0"/>
              </a:endParaRPr>
            </a:p>
          </p:txBody>
        </p:sp>
        <p:sp>
          <p:nvSpPr>
            <p:cNvPr id="88068" name="AutoShape 4"/>
            <p:cNvSpPr>
              <a:spLocks noChangeArrowheads="1"/>
            </p:cNvSpPr>
            <p:nvPr/>
          </p:nvSpPr>
          <p:spPr bwMode="auto">
            <a:xfrm>
              <a:off x="8219" y="8667"/>
              <a:ext cx="1564" cy="56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Spores (</a:t>
              </a:r>
              <a:r>
                <a:rPr kumimoji="0" lang="en-US" sz="1200" b="0" i="0" u="none" strike="noStrike" cap="none" normalizeH="0" baseline="0" dirty="0" err="1">
                  <a:ln>
                    <a:noFill/>
                  </a:ln>
                  <a:solidFill>
                    <a:schemeClr val="tx1"/>
                  </a:solidFill>
                  <a:effectLst/>
                  <a:latin typeface="Verdana"/>
                  <a:ea typeface="Times New Roman" pitchFamily="-84" charset="0"/>
                  <a:cs typeface="Verdana"/>
                </a:rPr>
                <a:t>n</a:t>
              </a:r>
              <a:r>
                <a:rPr kumimoji="0" lang="en-US" sz="1200" b="0" i="0" u="none" strike="noStrike" cap="none" normalizeH="0" baseline="0" dirty="0">
                  <a:ln>
                    <a:noFill/>
                  </a:ln>
                  <a:solidFill>
                    <a:schemeClr val="tx1"/>
                  </a:solidFill>
                  <a:effectLst/>
                  <a:latin typeface="Verdana"/>
                  <a:ea typeface="Times New Roman" pitchFamily="-84" charset="0"/>
                  <a:cs typeface="Verdana"/>
                </a:rPr>
                <a:t>)</a:t>
              </a:r>
            </a:p>
          </p:txBody>
        </p:sp>
        <p:sp>
          <p:nvSpPr>
            <p:cNvPr id="88069" name="AutoShape 5"/>
            <p:cNvSpPr>
              <a:spLocks noChangeArrowheads="1"/>
            </p:cNvSpPr>
            <p:nvPr/>
          </p:nvSpPr>
          <p:spPr bwMode="auto">
            <a:xfrm>
              <a:off x="6642" y="10167"/>
              <a:ext cx="1959" cy="5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cs typeface="Verdana"/>
                </a:rPr>
                <a:t>Gameophyte</a:t>
              </a:r>
              <a:r>
                <a:rPr kumimoji="0" lang="en-US" sz="1200" b="0" i="0" u="none" strike="noStrike" cap="none" normalizeH="0" baseline="0" dirty="0">
                  <a:ln>
                    <a:noFill/>
                  </a:ln>
                  <a:solidFill>
                    <a:schemeClr val="tx1"/>
                  </a:solidFill>
                  <a:effectLst/>
                  <a:latin typeface="Verdana"/>
                  <a:ea typeface="Times New Roman" pitchFamily="-84" charset="0"/>
                  <a:cs typeface="Verdana"/>
                </a:rPr>
                <a:t> (</a:t>
              </a:r>
              <a:r>
                <a:rPr kumimoji="0" lang="en-US" sz="1200" b="0" i="0" u="none" strike="noStrike" cap="none" normalizeH="0" baseline="0" dirty="0" err="1">
                  <a:ln>
                    <a:noFill/>
                  </a:ln>
                  <a:solidFill>
                    <a:schemeClr val="tx1"/>
                  </a:solidFill>
                  <a:effectLst/>
                  <a:latin typeface="Verdana"/>
                  <a:ea typeface="Times New Roman" pitchFamily="-84" charset="0"/>
                  <a:cs typeface="Verdana"/>
                </a:rPr>
                <a:t>n</a:t>
              </a:r>
              <a:r>
                <a:rPr kumimoji="0" lang="en-US" sz="1200" b="0" i="0" u="none" strike="noStrike" cap="none" normalizeH="0" baseline="0" dirty="0">
                  <a:ln>
                    <a:noFill/>
                  </a:ln>
                  <a:solidFill>
                    <a:schemeClr val="tx1"/>
                  </a:solidFill>
                  <a:effectLst/>
                  <a:latin typeface="Verdana"/>
                  <a:ea typeface="Times New Roman" pitchFamily="-84" charset="0"/>
                  <a:cs typeface="Verdana"/>
                </a:rPr>
                <a:t>)</a:t>
              </a:r>
            </a:p>
          </p:txBody>
        </p:sp>
        <p:sp>
          <p:nvSpPr>
            <p:cNvPr id="88070" name="AutoShape 6"/>
            <p:cNvSpPr>
              <a:spLocks noChangeArrowheads="1"/>
            </p:cNvSpPr>
            <p:nvPr/>
          </p:nvSpPr>
          <p:spPr bwMode="auto">
            <a:xfrm>
              <a:off x="3685" y="9600"/>
              <a:ext cx="1121" cy="85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Female gamete</a:t>
              </a:r>
            </a:p>
          </p:txBody>
        </p:sp>
        <p:sp>
          <p:nvSpPr>
            <p:cNvPr id="88071" name="AutoShape 7"/>
            <p:cNvSpPr>
              <a:spLocks noChangeArrowheads="1"/>
            </p:cNvSpPr>
            <p:nvPr/>
          </p:nvSpPr>
          <p:spPr bwMode="auto">
            <a:xfrm>
              <a:off x="5333" y="9230"/>
              <a:ext cx="1121" cy="7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Male gamete</a:t>
              </a:r>
            </a:p>
          </p:txBody>
        </p:sp>
        <p:sp>
          <p:nvSpPr>
            <p:cNvPr id="88072" name="AutoShape 8"/>
            <p:cNvSpPr>
              <a:spLocks noChangeArrowheads="1"/>
            </p:cNvSpPr>
            <p:nvPr/>
          </p:nvSpPr>
          <p:spPr bwMode="auto">
            <a:xfrm>
              <a:off x="4042" y="8388"/>
              <a:ext cx="1121" cy="5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zygote</a:t>
              </a:r>
            </a:p>
          </p:txBody>
        </p:sp>
        <p:sp>
          <p:nvSpPr>
            <p:cNvPr id="88073" name="AutoShape 9"/>
            <p:cNvSpPr>
              <a:spLocks noChangeArrowheads="1"/>
            </p:cNvSpPr>
            <p:nvPr/>
          </p:nvSpPr>
          <p:spPr bwMode="auto">
            <a:xfrm rot="5400000">
              <a:off x="7908" y="7820"/>
              <a:ext cx="966" cy="62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88074" name="AutoShape 10"/>
            <p:cNvSpPr>
              <a:spLocks noChangeArrowheads="1"/>
            </p:cNvSpPr>
            <p:nvPr/>
          </p:nvSpPr>
          <p:spPr bwMode="auto">
            <a:xfrm>
              <a:off x="8079" y="9392"/>
              <a:ext cx="623" cy="623"/>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dirty="0">
                <a:latin typeface="Verdana"/>
              </a:endParaRPr>
            </a:p>
          </p:txBody>
        </p:sp>
        <p:sp>
          <p:nvSpPr>
            <p:cNvPr id="88075" name="AutoShape 11"/>
            <p:cNvSpPr>
              <a:spLocks noChangeArrowheads="1"/>
            </p:cNvSpPr>
            <p:nvPr/>
          </p:nvSpPr>
          <p:spPr bwMode="auto">
            <a:xfrm rot="7530442">
              <a:off x="6544" y="9617"/>
              <a:ext cx="343" cy="551"/>
            </a:xfrm>
            <a:prstGeom prst="downArrow">
              <a:avLst>
                <a:gd name="adj1" fmla="val 50000"/>
                <a:gd name="adj2" fmla="val 4016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dirty="0">
                <a:latin typeface="Verdana"/>
              </a:endParaRPr>
            </a:p>
          </p:txBody>
        </p:sp>
        <p:sp>
          <p:nvSpPr>
            <p:cNvPr id="88076" name="AutoShape 12"/>
            <p:cNvSpPr>
              <a:spLocks noChangeArrowheads="1"/>
            </p:cNvSpPr>
            <p:nvPr/>
          </p:nvSpPr>
          <p:spPr bwMode="auto">
            <a:xfrm>
              <a:off x="4602" y="8922"/>
              <a:ext cx="143" cy="599"/>
            </a:xfrm>
            <a:prstGeom prst="upArrow">
              <a:avLst>
                <a:gd name="adj1" fmla="val 50000"/>
                <a:gd name="adj2" fmla="val 10472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dirty="0">
                <a:latin typeface="Verdana"/>
              </a:endParaRPr>
            </a:p>
          </p:txBody>
        </p:sp>
        <p:sp>
          <p:nvSpPr>
            <p:cNvPr id="88077" name="AutoShape 13"/>
            <p:cNvSpPr>
              <a:spLocks noChangeArrowheads="1"/>
            </p:cNvSpPr>
            <p:nvPr/>
          </p:nvSpPr>
          <p:spPr bwMode="auto">
            <a:xfrm rot="-24273127">
              <a:off x="5263" y="8750"/>
              <a:ext cx="276" cy="479"/>
            </a:xfrm>
            <a:prstGeom prst="upArrow">
              <a:avLst>
                <a:gd name="adj1" fmla="val 50000"/>
                <a:gd name="adj2" fmla="val 43388"/>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dirty="0">
                <a:latin typeface="Verdana"/>
              </a:endParaRPr>
            </a:p>
          </p:txBody>
        </p:sp>
        <p:sp>
          <p:nvSpPr>
            <p:cNvPr id="88078" name="AutoShape 14"/>
            <p:cNvSpPr>
              <a:spLocks noChangeArrowheads="1"/>
            </p:cNvSpPr>
            <p:nvPr/>
          </p:nvSpPr>
          <p:spPr bwMode="auto">
            <a:xfrm>
              <a:off x="4680" y="7430"/>
              <a:ext cx="966" cy="62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88079" name="Rectangle 15"/>
            <p:cNvSpPr>
              <a:spLocks noChangeArrowheads="1"/>
            </p:cNvSpPr>
            <p:nvPr/>
          </p:nvSpPr>
          <p:spPr bwMode="auto">
            <a:xfrm>
              <a:off x="8796" y="9380"/>
              <a:ext cx="389" cy="4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3</a:t>
              </a:r>
            </a:p>
          </p:txBody>
        </p:sp>
        <p:sp>
          <p:nvSpPr>
            <p:cNvPr id="88080" name="Rectangle 16"/>
            <p:cNvSpPr>
              <a:spLocks noChangeArrowheads="1"/>
            </p:cNvSpPr>
            <p:nvPr/>
          </p:nvSpPr>
          <p:spPr bwMode="auto">
            <a:xfrm>
              <a:off x="5163" y="8018"/>
              <a:ext cx="376" cy="3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1</a:t>
              </a:r>
            </a:p>
          </p:txBody>
        </p:sp>
        <p:sp>
          <p:nvSpPr>
            <p:cNvPr id="88081" name="Rectangle 17"/>
            <p:cNvSpPr>
              <a:spLocks noChangeArrowheads="1"/>
            </p:cNvSpPr>
            <p:nvPr/>
          </p:nvSpPr>
          <p:spPr bwMode="auto">
            <a:xfrm>
              <a:off x="8705" y="7883"/>
              <a:ext cx="389" cy="3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2</a:t>
              </a:r>
            </a:p>
          </p:txBody>
        </p:sp>
        <p:sp>
          <p:nvSpPr>
            <p:cNvPr id="88082" name="Rectangle 18"/>
            <p:cNvSpPr>
              <a:spLocks noChangeArrowheads="1"/>
            </p:cNvSpPr>
            <p:nvPr/>
          </p:nvSpPr>
          <p:spPr bwMode="auto">
            <a:xfrm>
              <a:off x="6857" y="9380"/>
              <a:ext cx="408" cy="4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ea typeface="Times New Roman" pitchFamily="-84" charset="0"/>
                  <a:cs typeface="Verdana"/>
                </a:rPr>
                <a:t>4</a:t>
              </a:r>
            </a:p>
          </p:txBody>
        </p:sp>
      </p:grpSp>
      <p:sp>
        <p:nvSpPr>
          <p:cNvPr id="21" name="TextBox 20"/>
          <p:cNvSpPr txBox="1"/>
          <p:nvPr/>
        </p:nvSpPr>
        <p:spPr>
          <a:xfrm>
            <a:off x="834892" y="4696361"/>
            <a:ext cx="7470907" cy="1323439"/>
          </a:xfrm>
          <a:prstGeom prst="rect">
            <a:avLst/>
          </a:prstGeom>
          <a:noFill/>
        </p:spPr>
        <p:txBody>
          <a:bodyPr wrap="square" rtlCol="0">
            <a:spAutoFit/>
          </a:bodyPr>
          <a:lstStyle/>
          <a:p>
            <a:pPr marL="541338" indent="-541338"/>
            <a:r>
              <a:rPr lang="en-CA" sz="1600" dirty="0" smtClean="0">
                <a:latin typeface="Verdana"/>
              </a:rPr>
              <a:t>50.	The process represented from 1 to 4 is…</a:t>
            </a:r>
            <a:endParaRPr lang="en-US" sz="1600" dirty="0" smtClean="0">
              <a:latin typeface="Verdana"/>
            </a:endParaRPr>
          </a:p>
          <a:p>
            <a:pPr marL="896938" indent="-355600"/>
            <a:r>
              <a:rPr lang="es-CR" sz="1600" dirty="0" smtClean="0">
                <a:latin typeface="Verdana"/>
              </a:rPr>
              <a:t>A. 	mitosis, meiosis, mitosis, meiosis</a:t>
            </a:r>
            <a:endParaRPr lang="en-US" sz="1600" dirty="0" smtClean="0">
              <a:latin typeface="Verdana"/>
            </a:endParaRPr>
          </a:p>
          <a:p>
            <a:pPr marL="896938" indent="-355600"/>
            <a:r>
              <a:rPr lang="es-CR" sz="1600" dirty="0" smtClean="0">
                <a:latin typeface="Verdana"/>
              </a:rPr>
              <a:t>B. 	mitosis, meiosis, mitosis, mitosis</a:t>
            </a:r>
            <a:endParaRPr lang="en-US" sz="1600" dirty="0" smtClean="0">
              <a:latin typeface="Verdana"/>
            </a:endParaRPr>
          </a:p>
          <a:p>
            <a:pPr marL="896938" indent="-355600"/>
            <a:r>
              <a:rPr lang="es-CR" sz="1600" dirty="0" smtClean="0">
                <a:latin typeface="Verdana"/>
              </a:rPr>
              <a:t>C.	mitosis, meiosis, meiosis, mitosis</a:t>
            </a:r>
            <a:endParaRPr lang="en-US" sz="1600" dirty="0" smtClean="0">
              <a:latin typeface="Verdana"/>
            </a:endParaRPr>
          </a:p>
          <a:p>
            <a:pPr marL="896938" indent="-355600"/>
            <a:r>
              <a:rPr lang="en-CA" sz="1600" dirty="0" smtClean="0">
                <a:latin typeface="Verdana"/>
              </a:rPr>
              <a:t>D.	mitosis, mitosis, meiosis, meiosis</a:t>
            </a:r>
            <a:endParaRPr lang="en-US" sz="1600" dirty="0" smtClean="0">
              <a:latin typeface="Verdana"/>
            </a:endParaRPr>
          </a:p>
        </p:txBody>
      </p:sp>
      <p:sp>
        <p:nvSpPr>
          <p:cNvPr id="22" name="TextBox 21"/>
          <p:cNvSpPr txBox="1"/>
          <p:nvPr/>
        </p:nvSpPr>
        <p:spPr>
          <a:xfrm>
            <a:off x="1676399" y="652046"/>
            <a:ext cx="6629399" cy="338554"/>
          </a:xfrm>
          <a:prstGeom prst="rect">
            <a:avLst/>
          </a:prstGeom>
          <a:noFill/>
        </p:spPr>
        <p:txBody>
          <a:bodyPr wrap="square" rtlCol="0">
            <a:spAutoFit/>
          </a:bodyPr>
          <a:lstStyle/>
          <a:p>
            <a:r>
              <a:rPr lang="en-CA" sz="1600" i="1" dirty="0" smtClean="0">
                <a:latin typeface="Verdana"/>
              </a:rPr>
              <a:t>Use the following diagram to answer the next question.</a:t>
            </a:r>
            <a:endParaRPr lang="en-US" sz="1600" dirty="0" smtClean="0">
              <a:latin typeface="Verdana"/>
            </a:endParaRPr>
          </a:p>
        </p:txBody>
      </p:sp>
      <p:sp>
        <p:nvSpPr>
          <p:cNvPr id="23" name="Oval 22"/>
          <p:cNvSpPr/>
          <p:nvPr/>
        </p:nvSpPr>
        <p:spPr>
          <a:xfrm>
            <a:off x="1422400" y="49657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121</a:t>
            </a:fld>
            <a:endParaRPr lang="en-US"/>
          </a:p>
        </p:txBody>
      </p:sp>
      <p:sp>
        <p:nvSpPr>
          <p:cNvPr id="5" name="TextBox 4"/>
          <p:cNvSpPr txBox="1"/>
          <p:nvPr/>
        </p:nvSpPr>
        <p:spPr>
          <a:xfrm>
            <a:off x="1981200" y="961072"/>
            <a:ext cx="5943600" cy="369332"/>
          </a:xfrm>
          <a:prstGeom prst="rect">
            <a:avLst/>
          </a:prstGeom>
          <a:noFill/>
        </p:spPr>
        <p:txBody>
          <a:bodyPr wrap="square" rtlCol="0">
            <a:spAutoFit/>
          </a:bodyPr>
          <a:lstStyle/>
          <a:p>
            <a:r>
              <a:rPr lang="en-US" i="1" dirty="0" smtClean="0"/>
              <a:t>Use the following information to answer the next question.</a:t>
            </a:r>
            <a:endParaRPr lang="en-US" dirty="0"/>
          </a:p>
        </p:txBody>
      </p:sp>
      <p:sp>
        <p:nvSpPr>
          <p:cNvPr id="158722" name="Text Box 2"/>
          <p:cNvSpPr txBox="1">
            <a:spLocks noChangeArrowheads="1"/>
          </p:cNvSpPr>
          <p:nvPr/>
        </p:nvSpPr>
        <p:spPr bwMode="auto">
          <a:xfrm>
            <a:off x="1371600" y="1723073"/>
            <a:ext cx="6781800" cy="12954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a:ea typeface="Times New Roman" pitchFamily="-84" charset="0"/>
                <a:cs typeface="Verdana"/>
              </a:rPr>
              <a:t>1. Restriction enzymes to cut out the gene and cut the plasmid.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a:ea typeface="Times New Roman" pitchFamily="-84" charset="0"/>
                <a:cs typeface="Verdana"/>
              </a:rPr>
              <a:t>2. DNA </a:t>
            </a:r>
            <a:r>
              <a:rPr kumimoji="0" lang="en-US" sz="1600" b="0" i="0" u="none" strike="noStrike" cap="none" normalizeH="0" baseline="0" dirty="0" err="1">
                <a:ln>
                  <a:noFill/>
                </a:ln>
                <a:solidFill>
                  <a:srgbClr val="000000"/>
                </a:solidFill>
                <a:effectLst/>
                <a:latin typeface="Verdana"/>
                <a:ea typeface="Times New Roman" pitchFamily="-84" charset="0"/>
                <a:cs typeface="Verdana"/>
              </a:rPr>
              <a:t>ligase</a:t>
            </a:r>
            <a:r>
              <a:rPr kumimoji="0" lang="en-US" sz="1600" b="0" i="0" u="none" strike="noStrike" cap="none" normalizeH="0" baseline="0" dirty="0">
                <a:ln>
                  <a:noFill/>
                </a:ln>
                <a:solidFill>
                  <a:srgbClr val="000000"/>
                </a:solidFill>
                <a:effectLst/>
                <a:latin typeface="Verdana"/>
                <a:ea typeface="Times New Roman" pitchFamily="-84" charset="0"/>
                <a:cs typeface="Verdana"/>
              </a:rPr>
              <a:t> to cut out the gene and cut the plasmid.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a:ea typeface="Times New Roman" pitchFamily="-84" charset="0"/>
                <a:cs typeface="Verdana"/>
              </a:rPr>
              <a:t>3. DNA </a:t>
            </a:r>
            <a:r>
              <a:rPr kumimoji="0" lang="en-US" sz="1600" b="0" i="0" u="none" strike="noStrike" cap="none" normalizeH="0" baseline="0" dirty="0" err="1">
                <a:ln>
                  <a:noFill/>
                </a:ln>
                <a:solidFill>
                  <a:srgbClr val="000000"/>
                </a:solidFill>
                <a:effectLst/>
                <a:latin typeface="Verdana"/>
                <a:ea typeface="Times New Roman" pitchFamily="-84" charset="0"/>
                <a:cs typeface="Verdana"/>
              </a:rPr>
              <a:t>ligase</a:t>
            </a:r>
            <a:r>
              <a:rPr kumimoji="0" lang="en-US" sz="1600" b="0" i="0" u="none" strike="noStrike" cap="none" normalizeH="0" baseline="0" dirty="0">
                <a:ln>
                  <a:noFill/>
                </a:ln>
                <a:solidFill>
                  <a:srgbClr val="000000"/>
                </a:solidFill>
                <a:effectLst/>
                <a:latin typeface="Verdana"/>
                <a:ea typeface="Times New Roman" pitchFamily="-84" charset="0"/>
                <a:cs typeface="Verdana"/>
              </a:rPr>
              <a:t> to join the gene and plasmid together.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a:ea typeface="Times New Roman" pitchFamily="-84" charset="0"/>
                <a:cs typeface="Verdana"/>
              </a:rPr>
              <a:t>4. DNA </a:t>
            </a:r>
            <a:r>
              <a:rPr kumimoji="0" lang="en-US" sz="1600" b="0" i="0" u="none" strike="noStrike" cap="none" normalizeH="0" baseline="0" dirty="0" err="1">
                <a:ln>
                  <a:noFill/>
                </a:ln>
                <a:solidFill>
                  <a:srgbClr val="000000"/>
                </a:solidFill>
                <a:effectLst/>
                <a:latin typeface="Verdana"/>
                <a:ea typeface="Times New Roman" pitchFamily="-84" charset="0"/>
                <a:cs typeface="Verdana"/>
              </a:rPr>
              <a:t>helicase</a:t>
            </a:r>
            <a:r>
              <a:rPr kumimoji="0" lang="en-US" sz="1600" b="0" i="0" u="none" strike="noStrike" cap="none" normalizeH="0" baseline="0" dirty="0">
                <a:ln>
                  <a:noFill/>
                </a:ln>
                <a:solidFill>
                  <a:srgbClr val="000000"/>
                </a:solidFill>
                <a:effectLst/>
                <a:latin typeface="Verdana"/>
                <a:ea typeface="Times New Roman" pitchFamily="-84" charset="0"/>
                <a:cs typeface="Verdana"/>
              </a:rPr>
              <a:t> to join the gene and plasmid together.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Verdana"/>
              <a:ea typeface="Times New Roman" pitchFamily="-84" charset="0"/>
              <a:cs typeface="Verdana"/>
            </a:endParaRPr>
          </a:p>
        </p:txBody>
      </p:sp>
      <p:sp>
        <p:nvSpPr>
          <p:cNvPr id="6" name="TextBox 5"/>
          <p:cNvSpPr txBox="1"/>
          <p:nvPr/>
        </p:nvSpPr>
        <p:spPr>
          <a:xfrm>
            <a:off x="685800" y="3323272"/>
            <a:ext cx="7772400" cy="1477328"/>
          </a:xfrm>
          <a:prstGeom prst="rect">
            <a:avLst/>
          </a:prstGeom>
          <a:noFill/>
        </p:spPr>
        <p:txBody>
          <a:bodyPr wrap="square" rtlCol="0">
            <a:spAutoFit/>
          </a:bodyPr>
          <a:lstStyle/>
          <a:p>
            <a:pPr marL="541338" indent="-541338"/>
            <a:r>
              <a:rPr lang="en-US" dirty="0" smtClean="0"/>
              <a:t>51.	In order to create a recombinant DNA molecule between a human gene and a bacterial plasmid, the following two enzymes needed are numbers…</a:t>
            </a:r>
          </a:p>
          <a:p>
            <a:pPr marL="541338"/>
            <a:r>
              <a:rPr lang="en-CA" dirty="0" smtClean="0"/>
              <a:t>A.  1 and 4			C.  2 and 3</a:t>
            </a:r>
            <a:endParaRPr lang="en-US" dirty="0" smtClean="0"/>
          </a:p>
          <a:p>
            <a:pPr marL="541338"/>
            <a:r>
              <a:rPr lang="en-CA" dirty="0" smtClean="0"/>
              <a:t>B.  2 and 4			D. 1 and 3</a:t>
            </a:r>
            <a:endParaRPr lang="en-US" dirty="0" smtClean="0"/>
          </a:p>
          <a:p>
            <a:endParaRPr lang="en-US" dirty="0"/>
          </a:p>
        </p:txBody>
      </p:sp>
      <p:sp>
        <p:nvSpPr>
          <p:cNvPr id="7" name="TextBox 6"/>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38</a:t>
            </a:r>
            <a:endParaRPr lang="en-US" dirty="0">
              <a:solidFill>
                <a:srgbClr val="FF0000"/>
              </a:solidFill>
              <a:latin typeface="Verdana"/>
            </a:endParaRPr>
          </a:p>
        </p:txBody>
      </p:sp>
      <p:sp>
        <p:nvSpPr>
          <p:cNvPr id="8" name="Oval 7"/>
          <p:cNvSpPr/>
          <p:nvPr/>
        </p:nvSpPr>
        <p:spPr>
          <a:xfrm>
            <a:off x="3471333" y="4237568"/>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122</a:t>
            </a:fld>
            <a:endParaRPr lang="en-US"/>
          </a:p>
        </p:txBody>
      </p:sp>
      <p:pic>
        <p:nvPicPr>
          <p:cNvPr id="7" name="Picture 6"/>
          <p:cNvPicPr/>
          <p:nvPr/>
        </p:nvPicPr>
        <p:blipFill>
          <a:blip r:embed="rId2" cstate="print"/>
          <a:srcRect/>
          <a:stretch>
            <a:fillRect/>
          </a:stretch>
        </p:blipFill>
        <p:spPr bwMode="auto">
          <a:xfrm>
            <a:off x="2414629" y="1023551"/>
            <a:ext cx="4138571" cy="3243649"/>
          </a:xfrm>
          <a:prstGeom prst="rect">
            <a:avLst/>
          </a:prstGeom>
          <a:noFill/>
          <a:ln w="9525">
            <a:noFill/>
            <a:miter lim="800000"/>
            <a:headEnd/>
            <a:tailEnd/>
          </a:ln>
        </p:spPr>
      </p:pic>
      <p:sp>
        <p:nvSpPr>
          <p:cNvPr id="6" name="TextBox 5"/>
          <p:cNvSpPr txBox="1"/>
          <p:nvPr/>
        </p:nvSpPr>
        <p:spPr>
          <a:xfrm>
            <a:off x="1676400" y="575846"/>
            <a:ext cx="6019800" cy="338554"/>
          </a:xfrm>
          <a:prstGeom prst="rect">
            <a:avLst/>
          </a:prstGeom>
          <a:noFill/>
        </p:spPr>
        <p:txBody>
          <a:bodyPr wrap="square" rtlCol="0">
            <a:spAutoFit/>
          </a:bodyPr>
          <a:lstStyle/>
          <a:p>
            <a:r>
              <a:rPr lang="en-CA" sz="1600" i="1" dirty="0" smtClean="0">
                <a:latin typeface="Verdana"/>
              </a:rPr>
              <a:t>Use the following diagram to answer the next question.</a:t>
            </a:r>
            <a:endParaRPr lang="en-US" sz="1600" dirty="0" smtClean="0">
              <a:latin typeface="Verdana"/>
            </a:endParaRPr>
          </a:p>
        </p:txBody>
      </p:sp>
      <p:sp>
        <p:nvSpPr>
          <p:cNvPr id="8" name="TextBox 7"/>
          <p:cNvSpPr txBox="1"/>
          <p:nvPr/>
        </p:nvSpPr>
        <p:spPr>
          <a:xfrm>
            <a:off x="685800" y="4559588"/>
            <a:ext cx="8458200" cy="584776"/>
          </a:xfrm>
          <a:prstGeom prst="rect">
            <a:avLst/>
          </a:prstGeom>
          <a:noFill/>
        </p:spPr>
        <p:txBody>
          <a:bodyPr wrap="square" rtlCol="0">
            <a:spAutoFit/>
          </a:bodyPr>
          <a:lstStyle/>
          <a:p>
            <a:pPr marL="533400" indent="-533400"/>
            <a:r>
              <a:rPr lang="en-CA" sz="1600" dirty="0" smtClean="0">
                <a:latin typeface="Verdana"/>
              </a:rPr>
              <a:t>52.	The structure labelled </a:t>
            </a:r>
            <a:r>
              <a:rPr lang="en-US" sz="1600" dirty="0" smtClean="0">
                <a:latin typeface="Verdana"/>
              </a:rPr>
              <a:t>___</a:t>
            </a:r>
            <a:r>
              <a:rPr lang="en-US" sz="1600" dirty="0" err="1" smtClean="0">
                <a:latin typeface="Verdana"/>
              </a:rPr>
              <a:t>i</a:t>
            </a:r>
            <a:r>
              <a:rPr lang="en-US" sz="1600" dirty="0" smtClean="0">
                <a:latin typeface="Verdana"/>
              </a:rPr>
              <a:t>___, helps to focus the light onto structure ___ii___, which is where the photoreceptors are located.</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123</a:t>
            </a:fld>
            <a:endParaRPr lang="en-US"/>
          </a:p>
        </p:txBody>
      </p:sp>
      <p:pic>
        <p:nvPicPr>
          <p:cNvPr id="7" name="Picture 6"/>
          <p:cNvPicPr/>
          <p:nvPr/>
        </p:nvPicPr>
        <p:blipFill>
          <a:blip r:embed="rId2" cstate="print"/>
          <a:srcRect/>
          <a:stretch>
            <a:fillRect/>
          </a:stretch>
        </p:blipFill>
        <p:spPr bwMode="auto">
          <a:xfrm>
            <a:off x="3100429" y="304800"/>
            <a:ext cx="2919371" cy="2133600"/>
          </a:xfrm>
          <a:prstGeom prst="rect">
            <a:avLst/>
          </a:prstGeom>
          <a:noFill/>
          <a:ln w="9525">
            <a:noFill/>
            <a:miter lim="800000"/>
            <a:headEnd/>
            <a:tailEnd/>
          </a:ln>
        </p:spPr>
      </p:pic>
      <p:graphicFrame>
        <p:nvGraphicFramePr>
          <p:cNvPr id="5" name="Table 4"/>
          <p:cNvGraphicFramePr>
            <a:graphicFrameLocks noGrp="1"/>
          </p:cNvGraphicFramePr>
          <p:nvPr/>
        </p:nvGraphicFramePr>
        <p:xfrm>
          <a:off x="838200" y="2895600"/>
          <a:ext cx="7619998" cy="1752600"/>
        </p:xfrm>
        <a:graphic>
          <a:graphicData uri="http://schemas.openxmlformats.org/drawingml/2006/table">
            <a:tbl>
              <a:tblPr firstRow="1" bandRow="1">
                <a:tableStyleId>{5940675A-B579-460E-94D1-54222C63F5DA}</a:tableStyleId>
              </a:tblPr>
              <a:tblGrid>
                <a:gridCol w="753626"/>
                <a:gridCol w="3433186"/>
                <a:gridCol w="3433186"/>
              </a:tblGrid>
              <a:tr h="269240">
                <a:tc>
                  <a:txBody>
                    <a:bodyPr/>
                    <a:lstStyle/>
                    <a:p>
                      <a:pPr marL="0" marR="0">
                        <a:lnSpc>
                          <a:spcPct val="115000"/>
                        </a:lnSpc>
                        <a:spcBef>
                          <a:spcPts val="0"/>
                        </a:spcBef>
                        <a:spcAft>
                          <a:spcPts val="0"/>
                        </a:spcAft>
                      </a:pPr>
                      <a:r>
                        <a:rPr lang="en-US" sz="1400" b="1"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b="1" dirty="0" err="1">
                          <a:solidFill>
                            <a:srgbClr val="000000"/>
                          </a:solidFill>
                          <a:latin typeface="Verdana"/>
                          <a:ea typeface="ＭＳ 明朝"/>
                          <a:cs typeface="Verdana"/>
                        </a:rPr>
                        <a:t>i</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0"/>
                          </a:solidFill>
                          <a:latin typeface="Verdana"/>
                          <a:ea typeface="ＭＳ 明朝"/>
                          <a:cs typeface="Verdana"/>
                        </a:rPr>
                        <a:t>ii</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a:solidFill>
                            <a:srgbClr val="000000"/>
                          </a:solidFill>
                          <a:latin typeface="Verdana"/>
                          <a:ea typeface="ＭＳ 明朝"/>
                          <a:cs typeface="Verdana"/>
                        </a:rPr>
                        <a:t>A</a:t>
                      </a:r>
                      <a:endParaRPr lang="en-US" sz="140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a:solidFill>
                            <a:srgbClr val="000000"/>
                          </a:solidFill>
                          <a:latin typeface="Verdana"/>
                          <a:ea typeface="ＭＳ 明朝"/>
                          <a:cs typeface="Verdana"/>
                        </a:rPr>
                        <a:t>D</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a:solidFill>
                            <a:srgbClr val="000000"/>
                          </a:solidFill>
                          <a:latin typeface="Verdana"/>
                          <a:ea typeface="ＭＳ 明朝"/>
                          <a:cs typeface="Verdana"/>
                        </a:rPr>
                        <a:t>A</a:t>
                      </a:r>
                      <a:endParaRPr lang="en-US" sz="140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a:solidFill>
                            <a:srgbClr val="000000"/>
                          </a:solidFill>
                          <a:latin typeface="Verdana"/>
                          <a:ea typeface="ＭＳ 明朝"/>
                          <a:cs typeface="Verdana"/>
                        </a:rPr>
                        <a:t>C</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a:solidFill>
                            <a:srgbClr val="000000"/>
                          </a:solidFill>
                          <a:latin typeface="Verdana"/>
                          <a:ea typeface="ＭＳ 明朝"/>
                          <a:cs typeface="Verdana"/>
                        </a:rPr>
                        <a:t>G</a:t>
                      </a:r>
                      <a:endParaRPr lang="en-US" sz="140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a:solidFill>
                            <a:srgbClr val="000000"/>
                          </a:solidFill>
                          <a:latin typeface="Verdana"/>
                          <a:ea typeface="ＭＳ 明朝"/>
                          <a:cs typeface="Verdana"/>
                        </a:rPr>
                        <a:t>C</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a:solidFill>
                            <a:srgbClr val="000000"/>
                          </a:solidFill>
                          <a:latin typeface="Verdana"/>
                          <a:ea typeface="ＭＳ 明朝"/>
                          <a:cs typeface="Verdana"/>
                        </a:rPr>
                        <a:t>G</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a:solidFill>
                            <a:srgbClr val="000000"/>
                          </a:solidFill>
                          <a:latin typeface="Verdana"/>
                          <a:ea typeface="ＭＳ 明朝"/>
                          <a:cs typeface="Verdana"/>
                        </a:rPr>
                        <a:t>D</a:t>
                      </a:r>
                      <a:endParaRPr lang="en-US" sz="1400" dirty="0">
                        <a:latin typeface="Verdana"/>
                        <a:ea typeface="ＭＳ 明朝"/>
                        <a:cs typeface="Verdana"/>
                      </a:endParaRPr>
                    </a:p>
                  </a:txBody>
                  <a:tcPr marL="68580" marR="68580" marT="0" marB="0"/>
                </a:tc>
              </a:tr>
            </a:tbl>
          </a:graphicData>
        </a:graphic>
      </p:graphicFrame>
      <p:sp>
        <p:nvSpPr>
          <p:cNvPr id="6" name="Oval 5"/>
          <p:cNvSpPr/>
          <p:nvPr/>
        </p:nvSpPr>
        <p:spPr>
          <a:xfrm>
            <a:off x="838200" y="32004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124</a:t>
            </a:fld>
            <a:endParaRPr lang="en-US"/>
          </a:p>
        </p:txBody>
      </p:sp>
      <p:sp>
        <p:nvSpPr>
          <p:cNvPr id="5" name="TextBox 4"/>
          <p:cNvSpPr txBox="1"/>
          <p:nvPr/>
        </p:nvSpPr>
        <p:spPr>
          <a:xfrm>
            <a:off x="609600" y="838200"/>
            <a:ext cx="8077200" cy="1323439"/>
          </a:xfrm>
          <a:prstGeom prst="rect">
            <a:avLst/>
          </a:prstGeom>
          <a:noFill/>
        </p:spPr>
        <p:txBody>
          <a:bodyPr wrap="square" rtlCol="0">
            <a:spAutoFit/>
          </a:bodyPr>
          <a:lstStyle/>
          <a:p>
            <a:pPr marL="541338" indent="-541338"/>
            <a:r>
              <a:rPr lang="en-CA" sz="1600" dirty="0" smtClean="0">
                <a:latin typeface="Verdana"/>
                <a:cs typeface="Verdana"/>
              </a:rPr>
              <a:t>53.	The birth control pill contains high levels of hormones needed to maintain a pregnancy so they “trick” the body into thinking that it is pregnant. Which of the following rows identifies the hormones found in the birth control pill, the type of feedback that occurs and the effect of these hormones on the female body?</a:t>
            </a:r>
            <a:endParaRPr lang="en-US" sz="1600" dirty="0">
              <a:latin typeface="Verdana"/>
              <a:cs typeface="Verdana"/>
            </a:endParaRPr>
          </a:p>
        </p:txBody>
      </p:sp>
      <p:sp>
        <p:nvSpPr>
          <p:cNvPr id="6" name="TextBox 5"/>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39</a:t>
            </a:r>
            <a:endParaRPr lang="en-US" dirty="0">
              <a:solidFill>
                <a:srgbClr val="FF0000"/>
              </a:solidFill>
              <a:latin typeface="Verdana"/>
            </a:endParaRPr>
          </a:p>
        </p:txBody>
      </p:sp>
      <p:graphicFrame>
        <p:nvGraphicFramePr>
          <p:cNvPr id="8" name="Table 7"/>
          <p:cNvGraphicFramePr>
            <a:graphicFrameLocks noGrp="1"/>
          </p:cNvGraphicFramePr>
          <p:nvPr/>
        </p:nvGraphicFramePr>
        <p:xfrm>
          <a:off x="838200" y="2895600"/>
          <a:ext cx="7619999" cy="2944368"/>
        </p:xfrm>
        <a:graphic>
          <a:graphicData uri="http://schemas.openxmlformats.org/drawingml/2006/table">
            <a:tbl>
              <a:tblPr firstRow="1" bandRow="1">
                <a:tableStyleId>{5940675A-B579-460E-94D1-54222C63F5DA}</a:tableStyleId>
              </a:tblPr>
              <a:tblGrid>
                <a:gridCol w="685800"/>
                <a:gridCol w="2200563"/>
                <a:gridCol w="2366818"/>
                <a:gridCol w="2366818"/>
              </a:tblGrid>
              <a:tr h="269240">
                <a:tc>
                  <a:txBody>
                    <a:bodyPr/>
                    <a:lstStyle/>
                    <a:p>
                      <a:pPr marL="0" marR="0">
                        <a:lnSpc>
                          <a:spcPct val="115000"/>
                        </a:lnSpc>
                        <a:spcBef>
                          <a:spcPts val="0"/>
                        </a:spcBef>
                        <a:spcAft>
                          <a:spcPts val="0"/>
                        </a:spcAft>
                      </a:pPr>
                      <a:r>
                        <a:rPr lang="en-US" sz="1400" b="1"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kern="1200" dirty="0" smtClean="0">
                          <a:solidFill>
                            <a:schemeClr val="tx1"/>
                          </a:solidFill>
                          <a:latin typeface="Verdana"/>
                          <a:ea typeface="+mn-ea"/>
                          <a:cs typeface="Verdana"/>
                        </a:rPr>
                        <a:t>Hormones in the Birth Control</a:t>
                      </a:r>
                      <a:r>
                        <a:rPr lang="en-US" sz="1400" dirty="0" smtClean="0">
                          <a:latin typeface="Verdana"/>
                          <a:cs typeface="Verdana"/>
                        </a:rPr>
                        <a:t> </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kern="1200" dirty="0" smtClean="0">
                          <a:solidFill>
                            <a:schemeClr val="tx1"/>
                          </a:solidFill>
                          <a:latin typeface="Verdana"/>
                          <a:ea typeface="+mn-ea"/>
                          <a:cs typeface="Verdana"/>
                        </a:rPr>
                        <a:t>Type of Feedback</a:t>
                      </a:r>
                      <a:r>
                        <a:rPr lang="en-US" sz="1400" dirty="0" smtClean="0">
                          <a:latin typeface="Verdana"/>
                          <a:cs typeface="Verdana"/>
                        </a:rPr>
                        <a:t> </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kern="1200" dirty="0" smtClean="0">
                          <a:solidFill>
                            <a:schemeClr val="tx1"/>
                          </a:solidFill>
                          <a:latin typeface="Verdana"/>
                          <a:ea typeface="+mn-ea"/>
                          <a:cs typeface="Verdana"/>
                        </a:rPr>
                        <a:t>Effect of the hormones on the female</a:t>
                      </a:r>
                      <a:r>
                        <a:rPr lang="en-US" sz="1400" dirty="0" smtClean="0">
                          <a:latin typeface="Verdana"/>
                          <a:cs typeface="Verdana"/>
                        </a:rPr>
                        <a:t> </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estrogen and progesterone</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positive</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Increases FSH and LH </a:t>
                      </a:r>
                      <a:r>
                        <a:rPr lang="en-US" sz="1400" dirty="0" smtClean="0">
                          <a:latin typeface="Verdana"/>
                          <a:ea typeface="ＭＳ 明朝"/>
                          <a:cs typeface="Verdana"/>
                        </a:rPr>
                        <a:t>production.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estrogen and progesterone</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negative</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Inhibits FSH and LH </a:t>
                      </a:r>
                      <a:r>
                        <a:rPr lang="en-US" sz="1400" dirty="0" smtClean="0">
                          <a:latin typeface="Verdana"/>
                          <a:ea typeface="ＭＳ 明朝"/>
                          <a:cs typeface="Verdana"/>
                        </a:rPr>
                        <a:t>production.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FSH and LH</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positive</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Increases estrogen and progesterone </a:t>
                      </a:r>
                      <a:r>
                        <a:rPr lang="en-US" sz="1400" dirty="0" smtClean="0">
                          <a:latin typeface="Verdana"/>
                          <a:ea typeface="ＭＳ 明朝"/>
                          <a:cs typeface="Verdana"/>
                        </a:rPr>
                        <a:t>production.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FSH and LH</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negative</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Inhibits estrogen and progesterone </a:t>
                      </a:r>
                      <a:r>
                        <a:rPr lang="en-US" sz="1400" dirty="0" smtClean="0">
                          <a:latin typeface="Verdana"/>
                          <a:ea typeface="ＭＳ 明朝"/>
                          <a:cs typeface="Verdana"/>
                        </a:rPr>
                        <a:t>production.</a:t>
                      </a:r>
                      <a:endParaRPr lang="en-US" sz="1400" dirty="0">
                        <a:latin typeface="Verdana"/>
                        <a:ea typeface="ＭＳ 明朝"/>
                        <a:cs typeface="Verdana"/>
                      </a:endParaRPr>
                    </a:p>
                  </a:txBody>
                  <a:tcPr marL="68580" marR="68580" marT="0" marB="0"/>
                </a:tc>
              </a:tr>
            </a:tbl>
          </a:graphicData>
        </a:graphic>
      </p:graphicFrame>
      <p:sp>
        <p:nvSpPr>
          <p:cNvPr id="9" name="Oval 8"/>
          <p:cNvSpPr/>
          <p:nvPr/>
        </p:nvSpPr>
        <p:spPr>
          <a:xfrm>
            <a:off x="838200" y="390737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125</a:t>
            </a:fld>
            <a:endParaRPr lang="en-US"/>
          </a:p>
        </p:txBody>
      </p:sp>
      <p:sp>
        <p:nvSpPr>
          <p:cNvPr id="5" name="TextBox 4"/>
          <p:cNvSpPr txBox="1"/>
          <p:nvPr/>
        </p:nvSpPr>
        <p:spPr>
          <a:xfrm>
            <a:off x="304800" y="609600"/>
            <a:ext cx="8229600" cy="584776"/>
          </a:xfrm>
          <a:prstGeom prst="rect">
            <a:avLst/>
          </a:prstGeom>
          <a:noFill/>
        </p:spPr>
        <p:txBody>
          <a:bodyPr wrap="square" rtlCol="0">
            <a:spAutoFit/>
          </a:bodyPr>
          <a:lstStyle/>
          <a:p>
            <a:pPr marL="541338" indent="-541338"/>
            <a:r>
              <a:rPr lang="en-CA" sz="1600" dirty="0" smtClean="0">
                <a:latin typeface="Verdana"/>
                <a:cs typeface="Verdana"/>
              </a:rPr>
              <a:t>54. 	Which of the following rows correctly identifies the sequence: </a:t>
            </a:r>
            <a:br>
              <a:rPr lang="en-CA" sz="1600" dirty="0" smtClean="0">
                <a:latin typeface="Verdana"/>
                <a:cs typeface="Verdana"/>
              </a:rPr>
            </a:br>
            <a:r>
              <a:rPr lang="en-CA" sz="1600" dirty="0" smtClean="0">
                <a:latin typeface="Verdana"/>
                <a:cs typeface="Verdana"/>
              </a:rPr>
              <a:t>DNA, mRNA, </a:t>
            </a:r>
            <a:r>
              <a:rPr lang="en-CA" sz="1600" dirty="0" err="1" smtClean="0">
                <a:latin typeface="Verdana"/>
                <a:cs typeface="Verdana"/>
              </a:rPr>
              <a:t>tRNA</a:t>
            </a:r>
            <a:r>
              <a:rPr lang="en-CA" sz="1600" dirty="0" smtClean="0">
                <a:latin typeface="Verdana"/>
                <a:cs typeface="Verdana"/>
              </a:rPr>
              <a:t>, amino acid?</a:t>
            </a:r>
            <a:endParaRPr lang="en-US" sz="1600" dirty="0" smtClean="0">
              <a:latin typeface="Verdana"/>
              <a:cs typeface="Verdana"/>
            </a:endParaRPr>
          </a:p>
        </p:txBody>
      </p:sp>
      <p:graphicFrame>
        <p:nvGraphicFramePr>
          <p:cNvPr id="6" name="Table 5"/>
          <p:cNvGraphicFramePr>
            <a:graphicFrameLocks noGrp="1"/>
          </p:cNvGraphicFramePr>
          <p:nvPr/>
        </p:nvGraphicFramePr>
        <p:xfrm>
          <a:off x="914400" y="1676400"/>
          <a:ext cx="7619999" cy="1752600"/>
        </p:xfrm>
        <a:graphic>
          <a:graphicData uri="http://schemas.openxmlformats.org/drawingml/2006/table">
            <a:tbl>
              <a:tblPr firstRow="1" bandRow="1">
                <a:tableStyleId>{5940675A-B579-460E-94D1-54222C63F5DA}</a:tableStyleId>
              </a:tblPr>
              <a:tblGrid>
                <a:gridCol w="685800"/>
                <a:gridCol w="1516511"/>
                <a:gridCol w="1805896"/>
                <a:gridCol w="1805896"/>
                <a:gridCol w="1805896"/>
              </a:tblGrid>
              <a:tr h="269240">
                <a:tc>
                  <a:txBody>
                    <a:bodyPr/>
                    <a:lstStyle/>
                    <a:p>
                      <a:pPr marL="0" marR="0">
                        <a:lnSpc>
                          <a:spcPct val="115000"/>
                        </a:lnSpc>
                        <a:spcBef>
                          <a:spcPts val="0"/>
                        </a:spcBef>
                        <a:spcAft>
                          <a:spcPts val="0"/>
                        </a:spcAft>
                      </a:pPr>
                      <a:r>
                        <a:rPr lang="en-US" sz="1400" b="1"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kern="1200" dirty="0" smtClean="0">
                          <a:solidFill>
                            <a:schemeClr val="tx1"/>
                          </a:solidFill>
                          <a:latin typeface="Verdana"/>
                          <a:ea typeface="+mn-ea"/>
                          <a:cs typeface="Verdana"/>
                        </a:rPr>
                        <a:t>DNA</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kern="1200" dirty="0" smtClean="0">
                          <a:solidFill>
                            <a:schemeClr val="tx1"/>
                          </a:solidFill>
                          <a:latin typeface="Verdana"/>
                          <a:ea typeface="+mn-ea"/>
                          <a:cs typeface="Verdana"/>
                        </a:rPr>
                        <a:t>mRNA</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kern="1200" dirty="0" err="1" smtClean="0">
                          <a:solidFill>
                            <a:schemeClr val="tx1"/>
                          </a:solidFill>
                          <a:latin typeface="Verdana"/>
                          <a:ea typeface="+mn-ea"/>
                          <a:cs typeface="Verdana"/>
                        </a:rPr>
                        <a:t>tRNA</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0" dirty="0" smtClean="0">
                          <a:latin typeface="Verdana"/>
                          <a:ea typeface="ＭＳ 明朝"/>
                          <a:cs typeface="Verdana"/>
                        </a:rPr>
                        <a:t>Amino acid</a:t>
                      </a:r>
                      <a:endParaRPr lang="en-US" sz="1400" b="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GCT</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CGU</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GCA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arginine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GCT</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CGA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GCU</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alanine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GCT</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CGA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GCU</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arginine</a:t>
                      </a: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GCT</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CGU</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GCA</a:t>
                      </a:r>
                    </a:p>
                  </a:txBody>
                  <a:tcPr marL="68580" marR="68580" marT="0" marB="0"/>
                </a:tc>
                <a:tc>
                  <a:txBody>
                    <a:bodyPr/>
                    <a:lstStyle/>
                    <a:p>
                      <a:pPr marL="0" marR="0" algn="ctr">
                        <a:lnSpc>
                          <a:spcPct val="115000"/>
                        </a:lnSpc>
                        <a:spcBef>
                          <a:spcPts val="0"/>
                        </a:spcBef>
                        <a:spcAft>
                          <a:spcPts val="0"/>
                        </a:spcAft>
                      </a:pPr>
                      <a:r>
                        <a:rPr lang="en-US" sz="1400" dirty="0" err="1">
                          <a:latin typeface="Verdana"/>
                          <a:ea typeface="ＭＳ 明朝"/>
                          <a:cs typeface="Verdana"/>
                        </a:rPr>
                        <a:t>alanine</a:t>
                      </a:r>
                      <a:endParaRPr lang="en-US" sz="1400" dirty="0">
                        <a:latin typeface="Verdana"/>
                        <a:ea typeface="ＭＳ 明朝"/>
                        <a:cs typeface="Verdana"/>
                      </a:endParaRPr>
                    </a:p>
                  </a:txBody>
                  <a:tcPr marL="68580" marR="68580" marT="0" marB="0"/>
                </a:tc>
              </a:tr>
            </a:tbl>
          </a:graphicData>
        </a:graphic>
      </p:graphicFrame>
      <p:sp>
        <p:nvSpPr>
          <p:cNvPr id="7" name="Oval 6"/>
          <p:cNvSpPr/>
          <p:nvPr/>
        </p:nvSpPr>
        <p:spPr>
          <a:xfrm>
            <a:off x="914401" y="2717799"/>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126</a:t>
            </a:fld>
            <a:endParaRPr lang="en-US"/>
          </a:p>
        </p:txBody>
      </p:sp>
      <p:sp>
        <p:nvSpPr>
          <p:cNvPr id="5" name="TextBox 4"/>
          <p:cNvSpPr txBox="1"/>
          <p:nvPr/>
        </p:nvSpPr>
        <p:spPr>
          <a:xfrm>
            <a:off x="685800" y="926068"/>
            <a:ext cx="6019800" cy="338554"/>
          </a:xfrm>
          <a:prstGeom prst="rect">
            <a:avLst/>
          </a:prstGeom>
          <a:noFill/>
        </p:spPr>
        <p:txBody>
          <a:bodyPr wrap="square" rtlCol="0">
            <a:spAutoFit/>
          </a:bodyPr>
          <a:lstStyle/>
          <a:p>
            <a:r>
              <a:rPr lang="en-CA" sz="1600" dirty="0" smtClean="0">
                <a:latin typeface="Verdana"/>
                <a:cs typeface="Verdana"/>
              </a:rPr>
              <a:t>55. 	The term below that is a type of genetic drift is…</a:t>
            </a:r>
            <a:endParaRPr lang="en-US" sz="1600" dirty="0" smtClean="0">
              <a:latin typeface="Verdana"/>
              <a:cs typeface="Verdana"/>
            </a:endParaRPr>
          </a:p>
        </p:txBody>
      </p:sp>
      <p:graphicFrame>
        <p:nvGraphicFramePr>
          <p:cNvPr id="6" name="Table 5"/>
          <p:cNvGraphicFramePr>
            <a:graphicFrameLocks noGrp="1"/>
          </p:cNvGraphicFramePr>
          <p:nvPr/>
        </p:nvGraphicFramePr>
        <p:xfrm>
          <a:off x="1295400" y="1600200"/>
          <a:ext cx="4186812" cy="1483360"/>
        </p:xfrm>
        <a:graphic>
          <a:graphicData uri="http://schemas.openxmlformats.org/drawingml/2006/table">
            <a:tbl>
              <a:tblPr firstRow="1" bandRow="1">
                <a:tableStyleId>{5940675A-B579-460E-94D1-54222C63F5DA}</a:tableStyleId>
              </a:tblPr>
              <a:tblGrid>
                <a:gridCol w="753626"/>
                <a:gridCol w="3433186"/>
              </a:tblGrid>
              <a:tr h="370840">
                <a:tc>
                  <a:txBody>
                    <a:bodyPr/>
                    <a:lstStyle/>
                    <a:p>
                      <a:pPr marL="0" marR="0">
                        <a:lnSpc>
                          <a:spcPct val="115000"/>
                        </a:lnSpc>
                        <a:spcBef>
                          <a:spcPts val="0"/>
                        </a:spcBef>
                        <a:spcAft>
                          <a:spcPts val="0"/>
                        </a:spcAft>
                      </a:pPr>
                      <a:r>
                        <a:rPr lang="en-US" sz="1400" dirty="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latin typeface="Verdana"/>
                          <a:ea typeface="ＭＳ 明朝"/>
                          <a:cs typeface="Verdana"/>
                        </a:rPr>
                        <a:t>gene</a:t>
                      </a:r>
                      <a:r>
                        <a:rPr lang="en-US" sz="1400" baseline="0" dirty="0" smtClean="0">
                          <a:solidFill>
                            <a:srgbClr val="000000"/>
                          </a:solidFill>
                          <a:latin typeface="Verdana"/>
                          <a:ea typeface="ＭＳ 明朝"/>
                          <a:cs typeface="Verdana"/>
                        </a:rPr>
                        <a:t> flow</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latin typeface="Verdana"/>
                          <a:ea typeface="ＭＳ 明朝"/>
                          <a:cs typeface="Verdana"/>
                        </a:rPr>
                        <a:t>founder</a:t>
                      </a:r>
                      <a:r>
                        <a:rPr lang="en-US" sz="1400" baseline="0" dirty="0" smtClean="0">
                          <a:solidFill>
                            <a:srgbClr val="000000"/>
                          </a:solidFill>
                          <a:latin typeface="Verdana"/>
                          <a:ea typeface="ＭＳ 明朝"/>
                          <a:cs typeface="Verdana"/>
                        </a:rPr>
                        <a:t> effect</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latin typeface="Verdana"/>
                          <a:ea typeface="ＭＳ 明朝"/>
                          <a:cs typeface="Verdana"/>
                        </a:rPr>
                        <a:t>random</a:t>
                      </a:r>
                      <a:r>
                        <a:rPr lang="en-US" sz="1400" baseline="0" dirty="0" smtClean="0">
                          <a:solidFill>
                            <a:srgbClr val="000000"/>
                          </a:solidFill>
                          <a:latin typeface="Verdana"/>
                          <a:ea typeface="ＭＳ 明朝"/>
                          <a:cs typeface="Verdana"/>
                        </a:rPr>
                        <a:t> mating</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latin typeface="Verdana"/>
                          <a:ea typeface="ＭＳ 明朝"/>
                          <a:cs typeface="Verdana"/>
                        </a:rPr>
                        <a:t>random</a:t>
                      </a:r>
                      <a:r>
                        <a:rPr lang="en-US" sz="1400" baseline="0" dirty="0" smtClean="0">
                          <a:solidFill>
                            <a:srgbClr val="000000"/>
                          </a:solidFill>
                          <a:latin typeface="Verdana"/>
                          <a:ea typeface="ＭＳ 明朝"/>
                          <a:cs typeface="Verdana"/>
                        </a:rPr>
                        <a:t> dispersion</a:t>
                      </a:r>
                      <a:endParaRPr lang="en-US" sz="1400" dirty="0">
                        <a:latin typeface="Verdana"/>
                        <a:ea typeface="ＭＳ 明朝"/>
                        <a:cs typeface="Verdana"/>
                      </a:endParaRPr>
                    </a:p>
                  </a:txBody>
                  <a:tcPr marL="68580" marR="68580" marT="0" marB="0"/>
                </a:tc>
              </a:tr>
            </a:tbl>
          </a:graphicData>
        </a:graphic>
      </p:graphicFrame>
      <p:sp>
        <p:nvSpPr>
          <p:cNvPr id="7" name="Oval 6"/>
          <p:cNvSpPr/>
          <p:nvPr/>
        </p:nvSpPr>
        <p:spPr>
          <a:xfrm>
            <a:off x="1295400" y="19812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127</a:t>
            </a:fld>
            <a:endParaRPr lang="en-US"/>
          </a:p>
        </p:txBody>
      </p:sp>
      <p:sp>
        <p:nvSpPr>
          <p:cNvPr id="6" name="TextBox 5"/>
          <p:cNvSpPr txBox="1"/>
          <p:nvPr/>
        </p:nvSpPr>
        <p:spPr>
          <a:xfrm>
            <a:off x="381000" y="990600"/>
            <a:ext cx="7950200" cy="584776"/>
          </a:xfrm>
          <a:prstGeom prst="rect">
            <a:avLst/>
          </a:prstGeom>
          <a:noFill/>
        </p:spPr>
        <p:txBody>
          <a:bodyPr wrap="square" rtlCol="0">
            <a:spAutoFit/>
          </a:bodyPr>
          <a:lstStyle/>
          <a:p>
            <a:pPr marL="533400" indent="-533400"/>
            <a:r>
              <a:rPr lang="en-CA" sz="1600" dirty="0" smtClean="0">
                <a:latin typeface="Verdana"/>
                <a:cs typeface="Verdana"/>
              </a:rPr>
              <a:t>56.	Match each of the structures with the appropriate function.  A function can be used more than once.</a:t>
            </a:r>
            <a:endParaRPr lang="en-US" sz="1600" dirty="0" smtClean="0">
              <a:latin typeface="Verdana"/>
              <a:cs typeface="Verdana"/>
            </a:endParaRPr>
          </a:p>
        </p:txBody>
      </p:sp>
      <p:grpSp>
        <p:nvGrpSpPr>
          <p:cNvPr id="13" name="Group 12"/>
          <p:cNvGrpSpPr/>
          <p:nvPr/>
        </p:nvGrpSpPr>
        <p:grpSpPr>
          <a:xfrm>
            <a:off x="533400" y="2743200"/>
            <a:ext cx="8229600" cy="660976"/>
            <a:chOff x="914400" y="5282624"/>
            <a:chExt cx="8229600" cy="660976"/>
          </a:xfrm>
        </p:grpSpPr>
        <p:sp>
          <p:nvSpPr>
            <p:cNvPr id="8" name="TextBox 7"/>
            <p:cNvSpPr txBox="1"/>
            <p:nvPr/>
          </p:nvSpPr>
          <p:spPr>
            <a:xfrm>
              <a:off x="914400" y="5282624"/>
              <a:ext cx="7924800" cy="584776"/>
            </a:xfrm>
            <a:prstGeom prst="rect">
              <a:avLst/>
            </a:prstGeom>
            <a:noFill/>
          </p:spPr>
          <p:txBody>
            <a:bodyPr wrap="square" rtlCol="0">
              <a:spAutoFit/>
            </a:bodyPr>
            <a:lstStyle/>
            <a:p>
              <a:r>
                <a:rPr lang="en-CA" sz="1600" dirty="0" smtClean="0">
                  <a:latin typeface="Verdana"/>
                  <a:cs typeface="Verdana"/>
                </a:rPr>
                <a:t>	_________		________		________		________</a:t>
              </a:r>
              <a:endParaRPr lang="en-US" sz="1600" dirty="0" smtClean="0">
                <a:latin typeface="Verdana"/>
                <a:cs typeface="Verdana"/>
              </a:endParaRPr>
            </a:p>
            <a:p>
              <a:endParaRPr lang="en-US" sz="1600" dirty="0">
                <a:latin typeface="Verdana"/>
                <a:cs typeface="Verdana"/>
              </a:endParaRPr>
            </a:p>
          </p:txBody>
        </p:sp>
        <p:sp>
          <p:nvSpPr>
            <p:cNvPr id="9" name="TextBox 8"/>
            <p:cNvSpPr txBox="1"/>
            <p:nvPr/>
          </p:nvSpPr>
          <p:spPr>
            <a:xfrm>
              <a:off x="1447800" y="5605046"/>
              <a:ext cx="1981200" cy="338554"/>
            </a:xfrm>
            <a:prstGeom prst="rect">
              <a:avLst/>
            </a:prstGeom>
            <a:noFill/>
          </p:spPr>
          <p:txBody>
            <a:bodyPr wrap="square" rtlCol="0">
              <a:spAutoFit/>
            </a:bodyPr>
            <a:lstStyle/>
            <a:p>
              <a:r>
                <a:rPr lang="en-CA" sz="1600" dirty="0" err="1" smtClean="0">
                  <a:latin typeface="Verdana"/>
                  <a:cs typeface="Verdana"/>
                </a:rPr>
                <a:t>ossicles</a:t>
              </a:r>
              <a:endParaRPr lang="en-US" sz="1600" dirty="0" smtClean="0">
                <a:latin typeface="Verdana"/>
                <a:cs typeface="Verdana"/>
              </a:endParaRPr>
            </a:p>
          </p:txBody>
        </p:sp>
        <p:sp>
          <p:nvSpPr>
            <p:cNvPr id="10" name="TextBox 9"/>
            <p:cNvSpPr txBox="1"/>
            <p:nvPr/>
          </p:nvSpPr>
          <p:spPr>
            <a:xfrm>
              <a:off x="3200400" y="5605045"/>
              <a:ext cx="1752600" cy="338554"/>
            </a:xfrm>
            <a:prstGeom prst="rect">
              <a:avLst/>
            </a:prstGeom>
            <a:noFill/>
          </p:spPr>
          <p:txBody>
            <a:bodyPr wrap="square" rtlCol="0">
              <a:spAutoFit/>
            </a:bodyPr>
            <a:lstStyle/>
            <a:p>
              <a:r>
                <a:rPr lang="en-US" sz="1600" dirty="0" smtClean="0">
                  <a:latin typeface="Verdana"/>
                  <a:cs typeface="Verdana"/>
                </a:rPr>
                <a:t>vestibule</a:t>
              </a:r>
              <a:endParaRPr lang="en-CA" sz="1600" dirty="0" smtClean="0">
                <a:latin typeface="Verdana"/>
                <a:cs typeface="Verdana"/>
              </a:endParaRPr>
            </a:p>
          </p:txBody>
        </p:sp>
        <p:sp>
          <p:nvSpPr>
            <p:cNvPr id="11" name="TextBox 10"/>
            <p:cNvSpPr txBox="1"/>
            <p:nvPr/>
          </p:nvSpPr>
          <p:spPr>
            <a:xfrm>
              <a:off x="5029200" y="5605046"/>
              <a:ext cx="1905000" cy="338554"/>
            </a:xfrm>
            <a:prstGeom prst="rect">
              <a:avLst/>
            </a:prstGeom>
            <a:noFill/>
          </p:spPr>
          <p:txBody>
            <a:bodyPr wrap="square" rtlCol="0">
              <a:spAutoFit/>
            </a:bodyPr>
            <a:lstStyle/>
            <a:p>
              <a:r>
                <a:rPr lang="en-US" sz="1600" dirty="0" smtClean="0">
                  <a:latin typeface="Verdana"/>
                  <a:cs typeface="Verdana"/>
                </a:rPr>
                <a:t>cochlea </a:t>
              </a:r>
              <a:endParaRPr lang="en-US" sz="1600" dirty="0">
                <a:latin typeface="Verdana"/>
                <a:cs typeface="Verdana"/>
              </a:endParaRPr>
            </a:p>
          </p:txBody>
        </p:sp>
        <p:sp>
          <p:nvSpPr>
            <p:cNvPr id="12" name="TextBox 11"/>
            <p:cNvSpPr txBox="1"/>
            <p:nvPr/>
          </p:nvSpPr>
          <p:spPr>
            <a:xfrm>
              <a:off x="6553200" y="5605046"/>
              <a:ext cx="2590800" cy="338554"/>
            </a:xfrm>
            <a:prstGeom prst="rect">
              <a:avLst/>
            </a:prstGeom>
            <a:noFill/>
          </p:spPr>
          <p:txBody>
            <a:bodyPr wrap="square" rtlCol="0">
              <a:spAutoFit/>
            </a:bodyPr>
            <a:lstStyle/>
            <a:p>
              <a:r>
                <a:rPr lang="en-US" sz="1600" dirty="0" smtClean="0">
                  <a:latin typeface="Verdana"/>
                  <a:cs typeface="Verdana"/>
                </a:rPr>
                <a:t>semicircular canals</a:t>
              </a:r>
              <a:endParaRPr lang="en-US" sz="1600" dirty="0">
                <a:latin typeface="Verdana"/>
                <a:cs typeface="Verdana"/>
              </a:endParaRPr>
            </a:p>
          </p:txBody>
        </p:sp>
      </p:grpSp>
      <p:sp>
        <p:nvSpPr>
          <p:cNvPr id="14" name="TextBox 13"/>
          <p:cNvSpPr txBox="1"/>
          <p:nvPr/>
        </p:nvSpPr>
        <p:spPr>
          <a:xfrm>
            <a:off x="889000" y="1981200"/>
            <a:ext cx="7950200" cy="338554"/>
          </a:xfrm>
          <a:prstGeom prst="rect">
            <a:avLst/>
          </a:prstGeom>
          <a:noFill/>
        </p:spPr>
        <p:txBody>
          <a:bodyPr wrap="square" rtlCol="0">
            <a:spAutoFit/>
          </a:bodyPr>
          <a:lstStyle/>
          <a:p>
            <a:pPr marL="533400" indent="-533400"/>
            <a:r>
              <a:rPr lang="en-CA" sz="1600" dirty="0" smtClean="0">
                <a:latin typeface="Verdana"/>
                <a:cs typeface="Verdana"/>
              </a:rPr>
              <a:t>Function: 1 = hearing	2 = static equilibrium	3 = dynamic equilibrium</a:t>
            </a:r>
            <a:endParaRPr lang="en-US" sz="1600" dirty="0" smtClean="0">
              <a:latin typeface="Verdana"/>
              <a:cs typeface="Verdana"/>
            </a:endParaRPr>
          </a:p>
        </p:txBody>
      </p:sp>
      <p:grpSp>
        <p:nvGrpSpPr>
          <p:cNvPr id="19" name="Group 18"/>
          <p:cNvGrpSpPr/>
          <p:nvPr/>
        </p:nvGrpSpPr>
        <p:grpSpPr>
          <a:xfrm>
            <a:off x="1295400" y="2684622"/>
            <a:ext cx="6172200" cy="381000"/>
            <a:chOff x="1219200" y="3619500"/>
            <a:chExt cx="6172200" cy="381000"/>
          </a:xfrm>
        </p:grpSpPr>
        <p:sp>
          <p:nvSpPr>
            <p:cNvPr id="15" name="TextBox 14"/>
            <p:cNvSpPr txBox="1"/>
            <p:nvPr/>
          </p:nvSpPr>
          <p:spPr>
            <a:xfrm>
              <a:off x="12192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1</a:t>
              </a:r>
              <a:endParaRPr lang="en-US" dirty="0">
                <a:solidFill>
                  <a:srgbClr val="FF0000"/>
                </a:solidFill>
                <a:latin typeface="Verdana"/>
                <a:cs typeface="Verdana"/>
              </a:endParaRPr>
            </a:p>
          </p:txBody>
        </p:sp>
        <p:sp>
          <p:nvSpPr>
            <p:cNvPr id="16" name="TextBox 15"/>
            <p:cNvSpPr txBox="1"/>
            <p:nvPr/>
          </p:nvSpPr>
          <p:spPr>
            <a:xfrm>
              <a:off x="31242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2</a:t>
              </a:r>
              <a:endParaRPr lang="en-US" dirty="0">
                <a:solidFill>
                  <a:srgbClr val="FF0000"/>
                </a:solidFill>
                <a:latin typeface="Verdana"/>
                <a:cs typeface="Verdana"/>
              </a:endParaRPr>
            </a:p>
          </p:txBody>
        </p:sp>
        <p:sp>
          <p:nvSpPr>
            <p:cNvPr id="17" name="TextBox 16"/>
            <p:cNvSpPr txBox="1"/>
            <p:nvPr/>
          </p:nvSpPr>
          <p:spPr>
            <a:xfrm>
              <a:off x="48768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1</a:t>
              </a:r>
              <a:endParaRPr lang="en-US" dirty="0">
                <a:solidFill>
                  <a:srgbClr val="FF0000"/>
                </a:solidFill>
                <a:latin typeface="Verdana"/>
                <a:cs typeface="Verdana"/>
              </a:endParaRPr>
            </a:p>
          </p:txBody>
        </p:sp>
        <p:sp>
          <p:nvSpPr>
            <p:cNvPr id="18" name="TextBox 17"/>
            <p:cNvSpPr txBox="1"/>
            <p:nvPr/>
          </p:nvSpPr>
          <p:spPr>
            <a:xfrm>
              <a:off x="67056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3</a:t>
              </a:r>
              <a:endParaRPr lang="en-US" dirty="0">
                <a:solidFill>
                  <a:srgbClr val="FF0000"/>
                </a:solidFill>
                <a:latin typeface="Verdana"/>
                <a:cs typeface="Verdana"/>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128</a:t>
            </a:fld>
            <a:endParaRPr lang="en-US"/>
          </a:p>
        </p:txBody>
      </p:sp>
      <p:pic>
        <p:nvPicPr>
          <p:cNvPr id="5" name="Picture 4"/>
          <p:cNvPicPr/>
          <p:nvPr/>
        </p:nvPicPr>
        <p:blipFill>
          <a:blip r:embed="rId2" cstate="print"/>
          <a:srcRect/>
          <a:stretch>
            <a:fillRect/>
          </a:stretch>
        </p:blipFill>
        <p:spPr bwMode="auto">
          <a:xfrm>
            <a:off x="2171700" y="0"/>
            <a:ext cx="4953000" cy="3505200"/>
          </a:xfrm>
          <a:prstGeom prst="rect">
            <a:avLst/>
          </a:prstGeom>
          <a:noFill/>
          <a:ln w="9525">
            <a:noFill/>
            <a:miter lim="800000"/>
            <a:headEnd/>
            <a:tailEnd/>
          </a:ln>
        </p:spPr>
      </p:pic>
      <p:grpSp>
        <p:nvGrpSpPr>
          <p:cNvPr id="13" name="Group 12"/>
          <p:cNvGrpSpPr/>
          <p:nvPr/>
        </p:nvGrpSpPr>
        <p:grpSpPr>
          <a:xfrm>
            <a:off x="457200" y="4122003"/>
            <a:ext cx="8686800" cy="1438603"/>
            <a:chOff x="457200" y="4122003"/>
            <a:chExt cx="8686800" cy="1438603"/>
          </a:xfrm>
        </p:grpSpPr>
        <p:sp>
          <p:nvSpPr>
            <p:cNvPr id="6" name="TextBox 5"/>
            <p:cNvSpPr txBox="1"/>
            <p:nvPr/>
          </p:nvSpPr>
          <p:spPr>
            <a:xfrm>
              <a:off x="457200" y="4122003"/>
              <a:ext cx="7924800" cy="830997"/>
            </a:xfrm>
            <a:prstGeom prst="rect">
              <a:avLst/>
            </a:prstGeom>
            <a:noFill/>
          </p:spPr>
          <p:txBody>
            <a:bodyPr wrap="square" rtlCol="0">
              <a:spAutoFit/>
            </a:bodyPr>
            <a:lstStyle/>
            <a:p>
              <a:r>
                <a:rPr lang="en-CA" sz="1600" dirty="0" smtClean="0"/>
                <a:t>57.	Match the label to the correct description.</a:t>
              </a:r>
              <a:endParaRPr lang="en-US" sz="1600" dirty="0" smtClean="0"/>
            </a:p>
            <a:p>
              <a:r>
                <a:rPr lang="en-CA" sz="1600" dirty="0" smtClean="0"/>
                <a:t>	______________	_____________		_________________		_____________</a:t>
              </a:r>
              <a:endParaRPr lang="en-US" sz="1600" dirty="0" smtClean="0"/>
            </a:p>
            <a:p>
              <a:endParaRPr lang="en-US" sz="1600" dirty="0"/>
            </a:p>
          </p:txBody>
        </p:sp>
        <p:sp>
          <p:nvSpPr>
            <p:cNvPr id="7" name="TextBox 6"/>
            <p:cNvSpPr txBox="1"/>
            <p:nvPr/>
          </p:nvSpPr>
          <p:spPr>
            <a:xfrm>
              <a:off x="914400" y="4729609"/>
              <a:ext cx="1981200" cy="584776"/>
            </a:xfrm>
            <a:prstGeom prst="rect">
              <a:avLst/>
            </a:prstGeom>
            <a:noFill/>
          </p:spPr>
          <p:txBody>
            <a:bodyPr wrap="square" rtlCol="0">
              <a:spAutoFit/>
            </a:bodyPr>
            <a:lstStyle/>
            <a:p>
              <a:r>
                <a:rPr lang="en-CA" sz="1600" dirty="0" smtClean="0"/>
                <a:t>Part of sclera that transmits light	</a:t>
              </a:r>
              <a:endParaRPr lang="en-US" sz="1600" dirty="0" smtClean="0"/>
            </a:p>
          </p:txBody>
        </p:sp>
        <p:sp>
          <p:nvSpPr>
            <p:cNvPr id="9" name="TextBox 8"/>
            <p:cNvSpPr txBox="1"/>
            <p:nvPr/>
          </p:nvSpPr>
          <p:spPr>
            <a:xfrm>
              <a:off x="2895600" y="4729608"/>
              <a:ext cx="1752600" cy="584776"/>
            </a:xfrm>
            <a:prstGeom prst="rect">
              <a:avLst/>
            </a:prstGeom>
            <a:noFill/>
          </p:spPr>
          <p:txBody>
            <a:bodyPr wrap="square" rtlCol="0">
              <a:spAutoFit/>
            </a:bodyPr>
            <a:lstStyle/>
            <a:p>
              <a:r>
                <a:rPr lang="en-CA" sz="1600" dirty="0" smtClean="0"/>
                <a:t>Relays neural impulse to brain</a:t>
              </a:r>
            </a:p>
          </p:txBody>
        </p:sp>
        <p:sp>
          <p:nvSpPr>
            <p:cNvPr id="11" name="TextBox 10"/>
            <p:cNvSpPr txBox="1"/>
            <p:nvPr/>
          </p:nvSpPr>
          <p:spPr>
            <a:xfrm>
              <a:off x="4648200" y="4729609"/>
              <a:ext cx="1905000" cy="830997"/>
            </a:xfrm>
            <a:prstGeom prst="rect">
              <a:avLst/>
            </a:prstGeom>
            <a:noFill/>
          </p:spPr>
          <p:txBody>
            <a:bodyPr wrap="square" rtlCol="0">
              <a:spAutoFit/>
            </a:bodyPr>
            <a:lstStyle/>
            <a:p>
              <a:r>
                <a:rPr lang="en-CA" sz="1600" dirty="0" smtClean="0"/>
                <a:t>Controls quantity</a:t>
              </a:r>
              <a:endParaRPr lang="en-US" sz="1600" dirty="0" smtClean="0"/>
            </a:p>
            <a:p>
              <a:r>
                <a:rPr lang="en-CA" sz="1600" dirty="0" smtClean="0"/>
                <a:t>of light entering eye</a:t>
              </a:r>
            </a:p>
            <a:p>
              <a:endParaRPr lang="en-US" sz="1600" dirty="0"/>
            </a:p>
          </p:txBody>
        </p:sp>
        <p:sp>
          <p:nvSpPr>
            <p:cNvPr id="12" name="TextBox 11"/>
            <p:cNvSpPr txBox="1"/>
            <p:nvPr/>
          </p:nvSpPr>
          <p:spPr>
            <a:xfrm>
              <a:off x="7010400" y="4729608"/>
              <a:ext cx="2133600" cy="584776"/>
            </a:xfrm>
            <a:prstGeom prst="rect">
              <a:avLst/>
            </a:prstGeom>
            <a:noFill/>
          </p:spPr>
          <p:txBody>
            <a:bodyPr wrap="square" rtlCol="0">
              <a:spAutoFit/>
            </a:bodyPr>
            <a:lstStyle/>
            <a:p>
              <a:r>
                <a:rPr lang="en-CA" sz="1600" dirty="0" smtClean="0"/>
                <a:t>Area lacking </a:t>
              </a:r>
              <a:endParaRPr lang="en-US" sz="1600" dirty="0" smtClean="0"/>
            </a:p>
            <a:p>
              <a:r>
                <a:rPr lang="en-CA" sz="1600" dirty="0" smtClean="0"/>
                <a:t>photoreceptors</a:t>
              </a:r>
            </a:p>
          </p:txBody>
        </p:sp>
      </p:grpSp>
      <p:sp>
        <p:nvSpPr>
          <p:cNvPr id="14" name="TextBox 13"/>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40</a:t>
            </a:r>
            <a:endParaRPr lang="en-US" dirty="0">
              <a:solidFill>
                <a:srgbClr val="FF0000"/>
              </a:solidFill>
              <a:latin typeface="Verdana"/>
            </a:endParaRPr>
          </a:p>
        </p:txBody>
      </p:sp>
      <p:grpSp>
        <p:nvGrpSpPr>
          <p:cNvPr id="15" name="Group 14"/>
          <p:cNvGrpSpPr/>
          <p:nvPr/>
        </p:nvGrpSpPr>
        <p:grpSpPr>
          <a:xfrm>
            <a:off x="1524000" y="4348608"/>
            <a:ext cx="6629400" cy="381000"/>
            <a:chOff x="1219200" y="3619500"/>
            <a:chExt cx="6629400" cy="381000"/>
          </a:xfrm>
        </p:grpSpPr>
        <p:sp>
          <p:nvSpPr>
            <p:cNvPr id="16" name="TextBox 15"/>
            <p:cNvSpPr txBox="1"/>
            <p:nvPr/>
          </p:nvSpPr>
          <p:spPr>
            <a:xfrm>
              <a:off x="12192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1</a:t>
              </a:r>
              <a:endParaRPr lang="en-US" dirty="0">
                <a:solidFill>
                  <a:srgbClr val="FF0000"/>
                </a:solidFill>
                <a:latin typeface="Verdana"/>
                <a:cs typeface="Verdana"/>
              </a:endParaRPr>
            </a:p>
          </p:txBody>
        </p:sp>
        <p:sp>
          <p:nvSpPr>
            <p:cNvPr id="17" name="TextBox 16"/>
            <p:cNvSpPr txBox="1"/>
            <p:nvPr/>
          </p:nvSpPr>
          <p:spPr>
            <a:xfrm>
              <a:off x="31242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8</a:t>
              </a:r>
              <a:endParaRPr lang="en-US" dirty="0">
                <a:solidFill>
                  <a:srgbClr val="FF0000"/>
                </a:solidFill>
                <a:latin typeface="Verdana"/>
                <a:cs typeface="Verdana"/>
              </a:endParaRPr>
            </a:p>
          </p:txBody>
        </p:sp>
        <p:sp>
          <p:nvSpPr>
            <p:cNvPr id="18" name="TextBox 17"/>
            <p:cNvSpPr txBox="1"/>
            <p:nvPr/>
          </p:nvSpPr>
          <p:spPr>
            <a:xfrm>
              <a:off x="48768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9</a:t>
              </a:r>
              <a:endParaRPr lang="en-US" dirty="0">
                <a:solidFill>
                  <a:srgbClr val="FF0000"/>
                </a:solidFill>
                <a:latin typeface="Verdana"/>
                <a:cs typeface="Verdana"/>
              </a:endParaRPr>
            </a:p>
          </p:txBody>
        </p:sp>
        <p:sp>
          <p:nvSpPr>
            <p:cNvPr id="19" name="TextBox 18"/>
            <p:cNvSpPr txBox="1"/>
            <p:nvPr/>
          </p:nvSpPr>
          <p:spPr>
            <a:xfrm>
              <a:off x="7162800" y="3619500"/>
              <a:ext cx="685800" cy="381000"/>
            </a:xfrm>
            <a:prstGeom prst="rect">
              <a:avLst/>
            </a:prstGeom>
            <a:noFill/>
          </p:spPr>
          <p:txBody>
            <a:bodyPr wrap="square" rtlCol="0">
              <a:spAutoFit/>
            </a:bodyPr>
            <a:lstStyle/>
            <a:p>
              <a:r>
                <a:rPr lang="en-US" dirty="0" smtClean="0">
                  <a:solidFill>
                    <a:srgbClr val="FF0000"/>
                  </a:solidFill>
                  <a:latin typeface="Verdana"/>
                  <a:cs typeface="Verdana"/>
                </a:rPr>
                <a:t>4</a:t>
              </a:r>
              <a:endParaRPr lang="en-US" dirty="0">
                <a:solidFill>
                  <a:srgbClr val="FF0000"/>
                </a:solidFill>
                <a:latin typeface="Verdana"/>
                <a:cs typeface="Verdana"/>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129</a:t>
            </a:fld>
            <a:endParaRPr lang="en-US"/>
          </a:p>
        </p:txBody>
      </p:sp>
      <p:sp>
        <p:nvSpPr>
          <p:cNvPr id="5" name="TextBox 4"/>
          <p:cNvSpPr txBox="1"/>
          <p:nvPr/>
        </p:nvSpPr>
        <p:spPr>
          <a:xfrm>
            <a:off x="152400" y="2667000"/>
            <a:ext cx="8915400" cy="1077218"/>
          </a:xfrm>
          <a:prstGeom prst="rect">
            <a:avLst/>
          </a:prstGeom>
          <a:noFill/>
        </p:spPr>
        <p:txBody>
          <a:bodyPr wrap="square" rtlCol="0">
            <a:spAutoFit/>
          </a:bodyPr>
          <a:lstStyle/>
          <a:p>
            <a:pPr marL="533400" indent="-533400"/>
            <a:r>
              <a:rPr lang="en-CA" sz="1600" dirty="0" smtClean="0">
                <a:latin typeface="Verdana"/>
                <a:cs typeface="Verdana"/>
              </a:rPr>
              <a:t>58.	Blood glucose levels can be directly affected by a number of the body’s hormones. From the tables above, choose the information to correctly complete the following information (there can be more than one answer).</a:t>
            </a:r>
            <a:endParaRPr lang="en-US" sz="1600" dirty="0" smtClean="0">
              <a:latin typeface="Verdana"/>
              <a:cs typeface="Verdana"/>
            </a:endParaRPr>
          </a:p>
          <a:p>
            <a:endParaRPr lang="en-US" sz="1600" dirty="0">
              <a:latin typeface="Verdana"/>
              <a:cs typeface="Verdana"/>
            </a:endParaRPr>
          </a:p>
        </p:txBody>
      </p:sp>
      <p:sp>
        <p:nvSpPr>
          <p:cNvPr id="7" name="TextBox 6"/>
          <p:cNvSpPr txBox="1"/>
          <p:nvPr/>
        </p:nvSpPr>
        <p:spPr>
          <a:xfrm>
            <a:off x="1371600" y="944940"/>
            <a:ext cx="1828800" cy="1384995"/>
          </a:xfrm>
          <a:prstGeom prst="rect">
            <a:avLst/>
          </a:prstGeom>
          <a:noFill/>
          <a:ln>
            <a:solidFill>
              <a:schemeClr val="tx1"/>
            </a:solidFill>
          </a:ln>
        </p:spPr>
        <p:txBody>
          <a:bodyPr wrap="square" rtlCol="0">
            <a:spAutoFit/>
          </a:bodyPr>
          <a:lstStyle/>
          <a:p>
            <a:r>
              <a:rPr lang="en-US" sz="1400" b="1" dirty="0" smtClean="0">
                <a:latin typeface="Verdana"/>
                <a:cs typeface="Verdana"/>
              </a:rPr>
              <a:t>Hormone</a:t>
            </a:r>
            <a:r>
              <a:rPr lang="en-US" sz="1400" dirty="0" smtClean="0">
                <a:latin typeface="Verdana"/>
                <a:cs typeface="Verdana"/>
              </a:rPr>
              <a:t> </a:t>
            </a:r>
          </a:p>
          <a:p>
            <a:r>
              <a:rPr lang="en-US" sz="1400" dirty="0" smtClean="0">
                <a:latin typeface="Verdana"/>
                <a:cs typeface="Verdana"/>
              </a:rPr>
              <a:t>1. insulin</a:t>
            </a:r>
          </a:p>
          <a:p>
            <a:r>
              <a:rPr lang="en-US" sz="1400" dirty="0" smtClean="0">
                <a:latin typeface="Verdana"/>
                <a:cs typeface="Verdana"/>
              </a:rPr>
              <a:t>2. ADH</a:t>
            </a:r>
          </a:p>
          <a:p>
            <a:r>
              <a:rPr lang="en-US" sz="1400" dirty="0" smtClean="0">
                <a:latin typeface="Verdana"/>
                <a:cs typeface="Verdana"/>
              </a:rPr>
              <a:t>3. </a:t>
            </a:r>
            <a:r>
              <a:rPr lang="en-US" sz="1400" dirty="0" err="1" smtClean="0">
                <a:latin typeface="Verdana"/>
                <a:cs typeface="Verdana"/>
              </a:rPr>
              <a:t>cortisol</a:t>
            </a:r>
            <a:endParaRPr lang="en-US" sz="1400" dirty="0" smtClean="0">
              <a:latin typeface="Verdana"/>
              <a:cs typeface="Verdana"/>
            </a:endParaRPr>
          </a:p>
          <a:p>
            <a:r>
              <a:rPr lang="en-US" sz="1400" dirty="0" smtClean="0">
                <a:latin typeface="Verdana"/>
                <a:cs typeface="Verdana"/>
              </a:rPr>
              <a:t>4. </a:t>
            </a:r>
            <a:r>
              <a:rPr lang="en-US" sz="1400" dirty="0" err="1" smtClean="0">
                <a:latin typeface="Verdana"/>
                <a:cs typeface="Verdana"/>
              </a:rPr>
              <a:t>aldosterone</a:t>
            </a:r>
            <a:endParaRPr lang="en-US" sz="1400" dirty="0" smtClean="0">
              <a:latin typeface="Verdana"/>
              <a:cs typeface="Verdana"/>
            </a:endParaRPr>
          </a:p>
          <a:p>
            <a:endParaRPr lang="en-US" sz="1400" dirty="0">
              <a:latin typeface="Verdana"/>
              <a:cs typeface="Verdana"/>
            </a:endParaRPr>
          </a:p>
        </p:txBody>
      </p:sp>
      <p:sp>
        <p:nvSpPr>
          <p:cNvPr id="9" name="TextBox 8"/>
          <p:cNvSpPr txBox="1"/>
          <p:nvPr/>
        </p:nvSpPr>
        <p:spPr>
          <a:xfrm>
            <a:off x="4572000" y="944940"/>
            <a:ext cx="3048000" cy="1169551"/>
          </a:xfrm>
          <a:prstGeom prst="rect">
            <a:avLst/>
          </a:prstGeom>
          <a:noFill/>
          <a:ln>
            <a:solidFill>
              <a:schemeClr val="tx1"/>
            </a:solidFill>
          </a:ln>
        </p:spPr>
        <p:txBody>
          <a:bodyPr wrap="square" rtlCol="0">
            <a:spAutoFit/>
          </a:bodyPr>
          <a:lstStyle/>
          <a:p>
            <a:r>
              <a:rPr lang="en-CA" sz="1400" b="1" dirty="0" smtClean="0">
                <a:latin typeface="Verdana"/>
                <a:cs typeface="Verdana"/>
              </a:rPr>
              <a:t>Effect on Blood Glucose Levels</a:t>
            </a:r>
            <a:endParaRPr lang="en-US" sz="1400" dirty="0" smtClean="0">
              <a:latin typeface="Verdana"/>
              <a:cs typeface="Verdana"/>
            </a:endParaRPr>
          </a:p>
          <a:p>
            <a:r>
              <a:rPr lang="en-CA" sz="1400" dirty="0" smtClean="0">
                <a:latin typeface="Verdana"/>
                <a:cs typeface="Verdana"/>
              </a:rPr>
              <a:t>5. increase</a:t>
            </a:r>
            <a:endParaRPr lang="en-US" sz="1400" dirty="0" smtClean="0">
              <a:latin typeface="Verdana"/>
              <a:cs typeface="Verdana"/>
            </a:endParaRPr>
          </a:p>
          <a:p>
            <a:r>
              <a:rPr lang="en-CA" sz="1400" dirty="0" smtClean="0">
                <a:latin typeface="Verdana"/>
                <a:cs typeface="Verdana"/>
              </a:rPr>
              <a:t>6. decrease</a:t>
            </a:r>
            <a:endParaRPr lang="en-US" sz="1400" dirty="0" smtClean="0">
              <a:latin typeface="Verdana"/>
              <a:cs typeface="Verdana"/>
            </a:endParaRPr>
          </a:p>
          <a:p>
            <a:endParaRPr lang="en-US" sz="1400" dirty="0">
              <a:latin typeface="Verdana"/>
              <a:cs typeface="Verdana"/>
            </a:endParaRPr>
          </a:p>
        </p:txBody>
      </p:sp>
      <p:sp>
        <p:nvSpPr>
          <p:cNvPr id="10" name="TextBox 9"/>
          <p:cNvSpPr txBox="1"/>
          <p:nvPr/>
        </p:nvSpPr>
        <p:spPr>
          <a:xfrm>
            <a:off x="685800" y="4144328"/>
            <a:ext cx="2971800" cy="523220"/>
          </a:xfrm>
          <a:prstGeom prst="rect">
            <a:avLst/>
          </a:prstGeom>
          <a:noFill/>
        </p:spPr>
        <p:txBody>
          <a:bodyPr wrap="square" rtlCol="0">
            <a:spAutoFit/>
          </a:bodyPr>
          <a:lstStyle/>
          <a:p>
            <a:r>
              <a:rPr lang="en-CA" sz="1400" dirty="0" smtClean="0">
                <a:latin typeface="Verdana"/>
                <a:cs typeface="Verdana"/>
              </a:rPr>
              <a:t>Hormone: ________</a:t>
            </a:r>
          </a:p>
          <a:p>
            <a:r>
              <a:rPr lang="en-CA" sz="1400" dirty="0" smtClean="0">
                <a:latin typeface="Verdana"/>
                <a:cs typeface="Verdana"/>
              </a:rPr>
              <a:t>(Record in the </a:t>
            </a:r>
            <a:r>
              <a:rPr lang="en-CA" sz="1400" b="1" dirty="0" smtClean="0">
                <a:latin typeface="Verdana"/>
                <a:cs typeface="Verdana"/>
              </a:rPr>
              <a:t>first</a:t>
            </a:r>
            <a:r>
              <a:rPr lang="en-CA" sz="1400" dirty="0" smtClean="0">
                <a:latin typeface="Verdana"/>
                <a:cs typeface="Verdana"/>
              </a:rPr>
              <a:t> column)	</a:t>
            </a:r>
            <a:r>
              <a:rPr lang="en-US" sz="1400" dirty="0" smtClean="0">
                <a:latin typeface="Verdana"/>
                <a:cs typeface="Verdana"/>
              </a:rPr>
              <a:t>  </a:t>
            </a:r>
            <a:endParaRPr lang="en-US" sz="1400" dirty="0">
              <a:latin typeface="Verdana"/>
              <a:cs typeface="Verdana"/>
            </a:endParaRPr>
          </a:p>
        </p:txBody>
      </p:sp>
      <p:sp>
        <p:nvSpPr>
          <p:cNvPr id="11" name="TextBox 10"/>
          <p:cNvSpPr txBox="1"/>
          <p:nvPr/>
        </p:nvSpPr>
        <p:spPr>
          <a:xfrm>
            <a:off x="4191000" y="4132660"/>
            <a:ext cx="4267200" cy="523220"/>
          </a:xfrm>
          <a:prstGeom prst="rect">
            <a:avLst/>
          </a:prstGeom>
          <a:noFill/>
        </p:spPr>
        <p:txBody>
          <a:bodyPr wrap="square" rtlCol="0">
            <a:spAutoFit/>
          </a:bodyPr>
          <a:lstStyle/>
          <a:p>
            <a:r>
              <a:rPr lang="en-CA" sz="1400" dirty="0" smtClean="0">
                <a:latin typeface="Verdana"/>
                <a:cs typeface="Verdana"/>
              </a:rPr>
              <a:t>Effect on blood sugar Levels:	________</a:t>
            </a:r>
          </a:p>
          <a:p>
            <a:r>
              <a:rPr lang="en-CA" sz="1400" dirty="0" smtClean="0">
                <a:latin typeface="Verdana"/>
                <a:cs typeface="Verdana"/>
              </a:rPr>
              <a:t>(Record in the </a:t>
            </a:r>
            <a:r>
              <a:rPr lang="en-CA" sz="1400" b="1" dirty="0" smtClean="0">
                <a:latin typeface="Verdana"/>
                <a:cs typeface="Verdana"/>
              </a:rPr>
              <a:t>second </a:t>
            </a:r>
            <a:r>
              <a:rPr lang="en-CA" sz="1400" dirty="0" smtClean="0">
                <a:latin typeface="Verdana"/>
                <a:cs typeface="Verdana"/>
              </a:rPr>
              <a:t>column)	</a:t>
            </a:r>
            <a:r>
              <a:rPr lang="en-US" sz="1400" dirty="0" smtClean="0">
                <a:latin typeface="Verdana"/>
                <a:cs typeface="Verdana"/>
              </a:rPr>
              <a:t>   </a:t>
            </a:r>
            <a:endParaRPr lang="en-US" sz="1400" dirty="0">
              <a:latin typeface="Verdana"/>
              <a:cs typeface="Verdana"/>
            </a:endParaRPr>
          </a:p>
        </p:txBody>
      </p:sp>
      <p:sp>
        <p:nvSpPr>
          <p:cNvPr id="12" name="TextBox 11"/>
          <p:cNvSpPr txBox="1"/>
          <p:nvPr/>
        </p:nvSpPr>
        <p:spPr>
          <a:xfrm>
            <a:off x="685800" y="4985266"/>
            <a:ext cx="3505200" cy="523220"/>
          </a:xfrm>
          <a:prstGeom prst="rect">
            <a:avLst/>
          </a:prstGeom>
          <a:noFill/>
        </p:spPr>
        <p:txBody>
          <a:bodyPr wrap="square" rtlCol="0">
            <a:spAutoFit/>
          </a:bodyPr>
          <a:lstStyle/>
          <a:p>
            <a:r>
              <a:rPr lang="en-CA" sz="1400" dirty="0" smtClean="0">
                <a:latin typeface="Verdana"/>
                <a:cs typeface="Verdana"/>
              </a:rPr>
              <a:t>Hormone:	________</a:t>
            </a:r>
          </a:p>
          <a:p>
            <a:r>
              <a:rPr lang="en-CA" sz="1400" dirty="0" smtClean="0">
                <a:latin typeface="Verdana"/>
                <a:cs typeface="Verdana"/>
              </a:rPr>
              <a:t>(Record in the </a:t>
            </a:r>
            <a:r>
              <a:rPr lang="en-CA" sz="1400" b="1" dirty="0" smtClean="0">
                <a:latin typeface="Verdana"/>
                <a:cs typeface="Verdana"/>
              </a:rPr>
              <a:t>third </a:t>
            </a:r>
            <a:r>
              <a:rPr lang="en-CA" sz="1400" dirty="0" smtClean="0">
                <a:latin typeface="Verdana"/>
                <a:cs typeface="Verdana"/>
              </a:rPr>
              <a:t>column)	</a:t>
            </a:r>
            <a:r>
              <a:rPr lang="en-US" sz="1400" dirty="0" smtClean="0">
                <a:latin typeface="Verdana"/>
                <a:cs typeface="Verdana"/>
              </a:rPr>
              <a:t>   </a:t>
            </a:r>
            <a:endParaRPr lang="en-US" sz="1400" dirty="0">
              <a:latin typeface="Verdana"/>
              <a:cs typeface="Verdana"/>
            </a:endParaRPr>
          </a:p>
        </p:txBody>
      </p:sp>
      <p:sp>
        <p:nvSpPr>
          <p:cNvPr id="13" name="TextBox 12"/>
          <p:cNvSpPr txBox="1"/>
          <p:nvPr/>
        </p:nvSpPr>
        <p:spPr>
          <a:xfrm>
            <a:off x="4191000" y="4985266"/>
            <a:ext cx="4191000" cy="523220"/>
          </a:xfrm>
          <a:prstGeom prst="rect">
            <a:avLst/>
          </a:prstGeom>
          <a:noFill/>
        </p:spPr>
        <p:txBody>
          <a:bodyPr wrap="square" rtlCol="0">
            <a:spAutoFit/>
          </a:bodyPr>
          <a:lstStyle/>
          <a:p>
            <a:r>
              <a:rPr lang="en-CA" sz="1400" dirty="0" smtClean="0">
                <a:latin typeface="Verdana"/>
                <a:cs typeface="Verdana"/>
              </a:rPr>
              <a:t>Effect on blood sugar Levels:	________</a:t>
            </a:r>
          </a:p>
          <a:p>
            <a:r>
              <a:rPr lang="en-CA" sz="1400" dirty="0" smtClean="0">
                <a:latin typeface="Verdana"/>
                <a:cs typeface="Verdana"/>
              </a:rPr>
              <a:t>(Record in the </a:t>
            </a:r>
            <a:r>
              <a:rPr lang="en-CA" sz="1400" b="1" dirty="0" smtClean="0">
                <a:latin typeface="Verdana"/>
                <a:cs typeface="Verdana"/>
              </a:rPr>
              <a:t>fourth </a:t>
            </a:r>
            <a:r>
              <a:rPr lang="en-CA" sz="1400" dirty="0" smtClean="0">
                <a:latin typeface="Verdana"/>
                <a:cs typeface="Verdana"/>
              </a:rPr>
              <a:t>column)	</a:t>
            </a:r>
            <a:r>
              <a:rPr lang="en-US" sz="1400" dirty="0" smtClean="0">
                <a:latin typeface="Verdana"/>
                <a:cs typeface="Verdana"/>
              </a:rPr>
              <a:t>   </a:t>
            </a:r>
            <a:endParaRPr lang="en-US" sz="1400" dirty="0">
              <a:latin typeface="Verdana"/>
              <a:cs typeface="Verdana"/>
            </a:endParaRPr>
          </a:p>
        </p:txBody>
      </p:sp>
      <p:sp>
        <p:nvSpPr>
          <p:cNvPr id="14" name="TextBox 13"/>
          <p:cNvSpPr txBox="1"/>
          <p:nvPr/>
        </p:nvSpPr>
        <p:spPr>
          <a:xfrm>
            <a:off x="1600200" y="423446"/>
            <a:ext cx="6553200"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15" name="TextBox 14"/>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41</a:t>
            </a:r>
            <a:endParaRPr lang="en-US" dirty="0">
              <a:solidFill>
                <a:srgbClr val="FF0000"/>
              </a:solidFill>
              <a:latin typeface="Verdana"/>
            </a:endParaRPr>
          </a:p>
        </p:txBody>
      </p:sp>
      <p:sp>
        <p:nvSpPr>
          <p:cNvPr id="16" name="TextBox 15"/>
          <p:cNvSpPr txBox="1"/>
          <p:nvPr/>
        </p:nvSpPr>
        <p:spPr>
          <a:xfrm>
            <a:off x="762000" y="5574268"/>
            <a:ext cx="3124200" cy="338554"/>
          </a:xfrm>
          <a:prstGeom prst="rect">
            <a:avLst/>
          </a:prstGeom>
          <a:noFill/>
        </p:spPr>
        <p:txBody>
          <a:bodyPr wrap="square" rtlCol="0">
            <a:spAutoFit/>
          </a:bodyPr>
          <a:lstStyle/>
          <a:p>
            <a:r>
              <a:rPr lang="en-US" sz="1600" dirty="0" smtClean="0">
                <a:solidFill>
                  <a:srgbClr val="FF0000"/>
                </a:solidFill>
                <a:latin typeface="Verdana"/>
              </a:rPr>
              <a:t>1635 or 3516</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13</a:t>
            </a:fld>
            <a:endParaRPr lang="en-US"/>
          </a:p>
        </p:txBody>
      </p:sp>
      <p:sp>
        <p:nvSpPr>
          <p:cNvPr id="6" name="TextBox 5"/>
          <p:cNvSpPr txBox="1"/>
          <p:nvPr/>
        </p:nvSpPr>
        <p:spPr>
          <a:xfrm>
            <a:off x="990600" y="2133600"/>
            <a:ext cx="7696200" cy="1815882"/>
          </a:xfrm>
          <a:prstGeom prst="rect">
            <a:avLst/>
          </a:prstGeom>
          <a:noFill/>
        </p:spPr>
        <p:txBody>
          <a:bodyPr wrap="square" rtlCol="0">
            <a:spAutoFit/>
          </a:bodyPr>
          <a:lstStyle/>
          <a:p>
            <a:r>
              <a:rPr lang="en-CA" sz="1600" dirty="0" smtClean="0">
                <a:latin typeface="Verdana"/>
              </a:rPr>
              <a:t>defines the variables:</a:t>
            </a:r>
          </a:p>
          <a:p>
            <a:endParaRPr lang="en-CA" sz="1600" dirty="0" smtClean="0">
              <a:latin typeface="Verdana"/>
            </a:endParaRPr>
          </a:p>
          <a:p>
            <a:pPr marL="1524000" indent="-1524000"/>
            <a:r>
              <a:rPr lang="en-CA" sz="1600" dirty="0" smtClean="0">
                <a:latin typeface="Verdana"/>
              </a:rPr>
              <a:t>Manipulated	– an event that is systematically changed.</a:t>
            </a:r>
            <a:endParaRPr lang="en-US" sz="1600" dirty="0" smtClean="0">
              <a:latin typeface="Verdana"/>
            </a:endParaRPr>
          </a:p>
          <a:p>
            <a:pPr marL="1524000" indent="-1524000"/>
            <a:r>
              <a:rPr lang="en-CA" sz="1600" dirty="0" smtClean="0">
                <a:latin typeface="Verdana"/>
              </a:rPr>
              <a:t>Responding	– what is measured.</a:t>
            </a:r>
            <a:endParaRPr lang="en-US" sz="1600" dirty="0" smtClean="0">
              <a:latin typeface="Verdana"/>
            </a:endParaRPr>
          </a:p>
          <a:p>
            <a:pPr marL="1524000" indent="-1524000"/>
            <a:r>
              <a:rPr lang="en-CA" sz="1600" dirty="0" smtClean="0">
                <a:latin typeface="Verdana"/>
              </a:rPr>
              <a:t>Controlled	– all the things that need to be kept the same between</a:t>
            </a:r>
            <a:br>
              <a:rPr lang="en-CA" sz="1600" dirty="0" smtClean="0">
                <a:latin typeface="Verdana"/>
              </a:rPr>
            </a:br>
            <a:r>
              <a:rPr lang="en-CA" sz="1600" dirty="0" smtClean="0">
                <a:latin typeface="Verdana"/>
              </a:rPr>
              <a:t>   the two groups that could affect the outcome of the</a:t>
            </a:r>
            <a:br>
              <a:rPr lang="en-CA" sz="1600" dirty="0" smtClean="0">
                <a:latin typeface="Verdana"/>
              </a:rPr>
            </a:br>
            <a:r>
              <a:rPr lang="en-CA" sz="1600" dirty="0" smtClean="0">
                <a:latin typeface="Verdana"/>
              </a:rPr>
              <a:t>   experiment.</a:t>
            </a:r>
            <a:endParaRPr lang="en-US" sz="1600" dirty="0" smtClean="0">
              <a:latin typeface="Verdana"/>
            </a:endParaRPr>
          </a:p>
        </p:txBody>
      </p:sp>
      <p:sp>
        <p:nvSpPr>
          <p:cNvPr id="11" name="TextBox 10"/>
          <p:cNvSpPr txBox="1"/>
          <p:nvPr/>
        </p:nvSpPr>
        <p:spPr>
          <a:xfrm>
            <a:off x="683568" y="620688"/>
            <a:ext cx="7927032" cy="1323439"/>
          </a:xfrm>
          <a:prstGeom prst="rect">
            <a:avLst/>
          </a:prstGeom>
          <a:noFill/>
        </p:spPr>
        <p:txBody>
          <a:bodyPr wrap="square" rtlCol="0">
            <a:spAutoFit/>
          </a:bodyPr>
          <a:lstStyle/>
          <a:p>
            <a:r>
              <a:rPr lang="en-CA" sz="1600" b="1" dirty="0" smtClean="0">
                <a:latin typeface="Verdana"/>
              </a:rPr>
              <a:t>Design</a:t>
            </a:r>
            <a:r>
              <a:rPr lang="en-CA" sz="1600" dirty="0" smtClean="0">
                <a:latin typeface="Verdana"/>
              </a:rPr>
              <a:t>—gives a brief synopsis of what method will be used to solve the problem, differentiates between the experimental group (has the manipulated variable applied to it) and the control group (identical as possible to the manipulated group, except it has a no manipulated variable applied)</a:t>
            </a:r>
            <a:endParaRPr lang="en-US" sz="1600" dirty="0" smtClean="0">
              <a:latin typeface="Verdana"/>
            </a:endParaRPr>
          </a:p>
        </p:txBody>
      </p:sp>
      <p:sp>
        <p:nvSpPr>
          <p:cNvPr id="12" name="TextBox 11"/>
          <p:cNvSpPr txBox="1"/>
          <p:nvPr/>
        </p:nvSpPr>
        <p:spPr>
          <a:xfrm>
            <a:off x="685800" y="4237602"/>
            <a:ext cx="7772400" cy="584776"/>
          </a:xfrm>
          <a:prstGeom prst="rect">
            <a:avLst/>
          </a:prstGeom>
          <a:noFill/>
        </p:spPr>
        <p:txBody>
          <a:bodyPr wrap="square" rtlCol="0">
            <a:spAutoFit/>
          </a:bodyPr>
          <a:lstStyle/>
          <a:p>
            <a:r>
              <a:rPr lang="en-CA" sz="1600" b="1" dirty="0" smtClean="0">
                <a:latin typeface="Verdana"/>
              </a:rPr>
              <a:t>Procedure</a:t>
            </a:r>
            <a:r>
              <a:rPr lang="en-CA" sz="1600" dirty="0" smtClean="0">
                <a:latin typeface="Verdana"/>
              </a:rPr>
              <a:t>—the set of instructions needed to perform the experiment</a:t>
            </a:r>
            <a:endParaRPr lang="en-US" sz="1600" dirty="0" smtClean="0">
              <a:latin typeface="Verdana"/>
            </a:endParaRPr>
          </a:p>
          <a:p>
            <a:r>
              <a:rPr lang="en-CA" sz="1600" dirty="0" smtClean="0">
                <a:latin typeface="Verdana"/>
              </a:rPr>
              <a:t>	</a:t>
            </a:r>
            <a:endParaRPr lang="en-US" sz="1600" dirty="0">
              <a:latin typeface="Verdana"/>
            </a:endParaRPr>
          </a:p>
        </p:txBody>
      </p:sp>
      <p:sp>
        <p:nvSpPr>
          <p:cNvPr id="13" name="TextBox 12"/>
          <p:cNvSpPr txBox="1"/>
          <p:nvPr/>
        </p:nvSpPr>
        <p:spPr>
          <a:xfrm>
            <a:off x="683568" y="5191710"/>
            <a:ext cx="7772400" cy="1077218"/>
          </a:xfrm>
          <a:prstGeom prst="rect">
            <a:avLst/>
          </a:prstGeom>
          <a:noFill/>
        </p:spPr>
        <p:txBody>
          <a:bodyPr wrap="square" rtlCol="0">
            <a:spAutoFit/>
          </a:bodyPr>
          <a:lstStyle/>
          <a:p>
            <a:r>
              <a:rPr lang="en-CA" sz="1600" b="1" dirty="0" smtClean="0">
                <a:latin typeface="Verdana"/>
              </a:rPr>
              <a:t>Analysis</a:t>
            </a:r>
            <a:r>
              <a:rPr lang="en-CA" sz="1600" dirty="0" smtClean="0">
                <a:latin typeface="Verdana"/>
              </a:rPr>
              <a:t>—using the data to answer the problem</a:t>
            </a:r>
            <a:endParaRPr lang="en-US" sz="1600" dirty="0" smtClean="0">
              <a:latin typeface="Verdana"/>
            </a:endParaRPr>
          </a:p>
          <a:p>
            <a:r>
              <a:rPr lang="en-CA" sz="1600" dirty="0" smtClean="0">
                <a:latin typeface="Verdana"/>
              </a:rPr>
              <a:t>Conclusion/Evaluation—examining the validity of the analysis, the design, the hypothesis…</a:t>
            </a:r>
            <a:endParaRPr lang="en-US" sz="1600" dirty="0" smtClean="0">
              <a:latin typeface="Verdana"/>
            </a:endParaRPr>
          </a:p>
          <a:p>
            <a:endParaRPr lang="en-US" sz="1600" dirty="0">
              <a:latin typeface="Verdana"/>
            </a:endParaRPr>
          </a:p>
        </p:txBody>
      </p:sp>
      <p:sp>
        <p:nvSpPr>
          <p:cNvPr id="14" name="TextBox 13"/>
          <p:cNvSpPr txBox="1"/>
          <p:nvPr/>
        </p:nvSpPr>
        <p:spPr>
          <a:xfrm>
            <a:off x="683568" y="4822378"/>
            <a:ext cx="7772400" cy="338554"/>
          </a:xfrm>
          <a:prstGeom prst="rect">
            <a:avLst/>
          </a:prstGeom>
          <a:noFill/>
        </p:spPr>
        <p:txBody>
          <a:bodyPr wrap="square" rtlCol="0">
            <a:spAutoFit/>
          </a:bodyPr>
          <a:lstStyle/>
          <a:p>
            <a:r>
              <a:rPr lang="en-CA" sz="1600" b="1" dirty="0" smtClean="0">
                <a:latin typeface="Verdana"/>
              </a:rPr>
              <a:t>Evidence</a:t>
            </a:r>
            <a:r>
              <a:rPr lang="en-CA" sz="1600" dirty="0" smtClean="0">
                <a:latin typeface="Verdana"/>
              </a:rPr>
              <a:t>—all qualitative and quantitative evidence recorded</a:t>
            </a:r>
            <a:endParaRPr lang="en-US" sz="1600" dirty="0" smtClean="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130</a:t>
            </a:fld>
            <a:endParaRPr lang="en-US"/>
          </a:p>
        </p:txBody>
      </p:sp>
      <p:sp>
        <p:nvSpPr>
          <p:cNvPr id="5" name="TextBox 4"/>
          <p:cNvSpPr txBox="1"/>
          <p:nvPr/>
        </p:nvSpPr>
        <p:spPr>
          <a:xfrm>
            <a:off x="1676400" y="184666"/>
            <a:ext cx="6553200"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6" name="TextBox 5"/>
          <p:cNvSpPr txBox="1"/>
          <p:nvPr/>
        </p:nvSpPr>
        <p:spPr>
          <a:xfrm>
            <a:off x="2819400" y="609600"/>
            <a:ext cx="3505200" cy="338554"/>
          </a:xfrm>
          <a:prstGeom prst="rect">
            <a:avLst/>
          </a:prstGeom>
          <a:noFill/>
        </p:spPr>
        <p:txBody>
          <a:bodyPr wrap="square" rtlCol="0">
            <a:spAutoFit/>
          </a:bodyPr>
          <a:lstStyle/>
          <a:p>
            <a:r>
              <a:rPr lang="en-CA" sz="1600" b="1" dirty="0" smtClean="0">
                <a:latin typeface="Verdana"/>
                <a:cs typeface="Verdana"/>
              </a:rPr>
              <a:t>Diagram of a Female Ovary</a:t>
            </a:r>
            <a:endParaRPr lang="en-US" sz="1600" b="1" dirty="0" smtClean="0">
              <a:latin typeface="Verdana"/>
              <a:cs typeface="Verdana"/>
            </a:endParaRPr>
          </a:p>
        </p:txBody>
      </p:sp>
      <p:pic>
        <p:nvPicPr>
          <p:cNvPr id="7" name="Picture 6"/>
          <p:cNvPicPr/>
          <p:nvPr/>
        </p:nvPicPr>
        <p:blipFill>
          <a:blip r:embed="rId2" cstate="print"/>
          <a:srcRect/>
          <a:stretch>
            <a:fillRect/>
          </a:stretch>
        </p:blipFill>
        <p:spPr bwMode="auto">
          <a:xfrm>
            <a:off x="2362200" y="1031874"/>
            <a:ext cx="4343400" cy="3159126"/>
          </a:xfrm>
          <a:prstGeom prst="rect">
            <a:avLst/>
          </a:prstGeom>
          <a:noFill/>
          <a:ln w="9525">
            <a:noFill/>
            <a:miter lim="800000"/>
            <a:headEnd/>
            <a:tailEnd/>
          </a:ln>
        </p:spPr>
      </p:pic>
      <p:sp>
        <p:nvSpPr>
          <p:cNvPr id="8" name="TextBox 7"/>
          <p:cNvSpPr txBox="1"/>
          <p:nvPr/>
        </p:nvSpPr>
        <p:spPr>
          <a:xfrm>
            <a:off x="762000" y="4419600"/>
            <a:ext cx="7950200" cy="584776"/>
          </a:xfrm>
          <a:prstGeom prst="rect">
            <a:avLst/>
          </a:prstGeom>
          <a:noFill/>
        </p:spPr>
        <p:txBody>
          <a:bodyPr wrap="square" rtlCol="0">
            <a:spAutoFit/>
          </a:bodyPr>
          <a:lstStyle/>
          <a:p>
            <a:pPr marL="533400" indent="-533400"/>
            <a:r>
              <a:rPr lang="en-CA" sz="1600" dirty="0" smtClean="0">
                <a:latin typeface="Verdana"/>
                <a:cs typeface="Verdana"/>
              </a:rPr>
              <a:t>59.	Match each of the structures with the appropriate name or process. Each number may be used once. </a:t>
            </a:r>
            <a:endParaRPr lang="en-US" sz="1600" dirty="0" smtClean="0">
              <a:latin typeface="Verdana"/>
              <a:cs typeface="Verdana"/>
            </a:endParaRPr>
          </a:p>
        </p:txBody>
      </p:sp>
      <p:grpSp>
        <p:nvGrpSpPr>
          <p:cNvPr id="9" name="Group 8"/>
          <p:cNvGrpSpPr/>
          <p:nvPr/>
        </p:nvGrpSpPr>
        <p:grpSpPr>
          <a:xfrm>
            <a:off x="914400" y="5257789"/>
            <a:ext cx="7924800" cy="685811"/>
            <a:chOff x="457200" y="4191000"/>
            <a:chExt cx="7924800" cy="685811"/>
          </a:xfrm>
        </p:grpSpPr>
        <p:sp>
          <p:nvSpPr>
            <p:cNvPr id="10" name="TextBox 9"/>
            <p:cNvSpPr txBox="1"/>
            <p:nvPr/>
          </p:nvSpPr>
          <p:spPr>
            <a:xfrm>
              <a:off x="457200" y="4191000"/>
              <a:ext cx="7924800" cy="584776"/>
            </a:xfrm>
            <a:prstGeom prst="rect">
              <a:avLst/>
            </a:prstGeom>
            <a:noFill/>
          </p:spPr>
          <p:txBody>
            <a:bodyPr wrap="square" rtlCol="0">
              <a:spAutoFit/>
            </a:bodyPr>
            <a:lstStyle/>
            <a:p>
              <a:r>
                <a:rPr lang="en-CA" sz="1600" dirty="0" smtClean="0">
                  <a:latin typeface="Verdana"/>
                  <a:cs typeface="Verdana"/>
                </a:rPr>
                <a:t>	______________		_____________		_________________</a:t>
              </a:r>
              <a:endParaRPr lang="en-US" sz="1600" dirty="0" smtClean="0">
                <a:latin typeface="Verdana"/>
                <a:cs typeface="Verdana"/>
              </a:endParaRPr>
            </a:p>
            <a:p>
              <a:endParaRPr lang="en-US" sz="1600" dirty="0">
                <a:latin typeface="Verdana"/>
                <a:cs typeface="Verdana"/>
              </a:endParaRPr>
            </a:p>
          </p:txBody>
        </p:sp>
        <p:sp>
          <p:nvSpPr>
            <p:cNvPr id="11" name="TextBox 10"/>
            <p:cNvSpPr txBox="1"/>
            <p:nvPr/>
          </p:nvSpPr>
          <p:spPr>
            <a:xfrm>
              <a:off x="990600" y="4538257"/>
              <a:ext cx="1981200" cy="338554"/>
            </a:xfrm>
            <a:prstGeom prst="rect">
              <a:avLst/>
            </a:prstGeom>
            <a:noFill/>
          </p:spPr>
          <p:txBody>
            <a:bodyPr wrap="square" rtlCol="0">
              <a:spAutoFit/>
            </a:bodyPr>
            <a:lstStyle/>
            <a:p>
              <a:r>
                <a:rPr lang="en-CA" sz="1600" dirty="0" smtClean="0">
                  <a:latin typeface="Verdana"/>
                  <a:cs typeface="Verdana"/>
                </a:rPr>
                <a:t>primary follicle</a:t>
              </a:r>
              <a:r>
                <a:rPr lang="en-US" sz="1600" dirty="0" smtClean="0">
                  <a:latin typeface="Verdana"/>
                  <a:cs typeface="Verdana"/>
                </a:rPr>
                <a:t> </a:t>
              </a:r>
              <a:r>
                <a:rPr lang="en-CA" sz="1600" dirty="0" smtClean="0">
                  <a:latin typeface="Verdana"/>
                  <a:cs typeface="Verdana"/>
                </a:rPr>
                <a:t> </a:t>
              </a:r>
              <a:endParaRPr lang="en-US" sz="1600" dirty="0" smtClean="0">
                <a:latin typeface="Verdana"/>
                <a:cs typeface="Verdana"/>
              </a:endParaRPr>
            </a:p>
          </p:txBody>
        </p:sp>
        <p:sp>
          <p:nvSpPr>
            <p:cNvPr id="12" name="TextBox 11"/>
            <p:cNvSpPr txBox="1"/>
            <p:nvPr/>
          </p:nvSpPr>
          <p:spPr>
            <a:xfrm>
              <a:off x="3505200" y="4538256"/>
              <a:ext cx="1752600" cy="338554"/>
            </a:xfrm>
            <a:prstGeom prst="rect">
              <a:avLst/>
            </a:prstGeom>
            <a:noFill/>
          </p:spPr>
          <p:txBody>
            <a:bodyPr wrap="square" rtlCol="0">
              <a:spAutoFit/>
            </a:bodyPr>
            <a:lstStyle/>
            <a:p>
              <a:r>
                <a:rPr lang="en-CA" sz="1600" dirty="0" smtClean="0">
                  <a:latin typeface="Verdana"/>
                  <a:cs typeface="Verdana"/>
                </a:rPr>
                <a:t>ovulation</a:t>
              </a:r>
              <a:r>
                <a:rPr lang="en-US" sz="1600" dirty="0" smtClean="0">
                  <a:latin typeface="Verdana"/>
                  <a:cs typeface="Verdana"/>
                </a:rPr>
                <a:t> </a:t>
              </a:r>
              <a:endParaRPr lang="en-CA" sz="1600" dirty="0" smtClean="0">
                <a:latin typeface="Verdana"/>
                <a:cs typeface="Verdana"/>
              </a:endParaRPr>
            </a:p>
          </p:txBody>
        </p:sp>
        <p:sp>
          <p:nvSpPr>
            <p:cNvPr id="13" name="TextBox 12"/>
            <p:cNvSpPr txBox="1"/>
            <p:nvPr/>
          </p:nvSpPr>
          <p:spPr>
            <a:xfrm>
              <a:off x="5715000" y="4538257"/>
              <a:ext cx="1905000" cy="338554"/>
            </a:xfrm>
            <a:prstGeom prst="rect">
              <a:avLst/>
            </a:prstGeom>
            <a:noFill/>
          </p:spPr>
          <p:txBody>
            <a:bodyPr wrap="square" rtlCol="0">
              <a:spAutoFit/>
            </a:bodyPr>
            <a:lstStyle/>
            <a:p>
              <a:r>
                <a:rPr lang="en-CA" sz="1600" dirty="0" smtClean="0">
                  <a:latin typeface="Verdana"/>
                  <a:cs typeface="Verdana"/>
                </a:rPr>
                <a:t>corpus</a:t>
              </a:r>
              <a:r>
                <a:rPr lang="en-US" sz="1600" dirty="0" smtClean="0">
                  <a:latin typeface="Verdana"/>
                  <a:cs typeface="Verdana"/>
                </a:rPr>
                <a:t> </a:t>
              </a:r>
              <a:r>
                <a:rPr lang="en-CA" sz="1600" dirty="0" err="1" smtClean="0">
                  <a:latin typeface="Verdana"/>
                  <a:cs typeface="Verdana"/>
                </a:rPr>
                <a:t>luteum</a:t>
              </a:r>
              <a:r>
                <a:rPr lang="en-US" sz="1600" dirty="0" smtClean="0">
                  <a:latin typeface="Verdana"/>
                  <a:cs typeface="Verdana"/>
                </a:rPr>
                <a:t> </a:t>
              </a:r>
              <a:endParaRPr lang="en-US" sz="1600" dirty="0">
                <a:latin typeface="Verdana"/>
                <a:cs typeface="Verdana"/>
              </a:endParaRPr>
            </a:p>
          </p:txBody>
        </p:sp>
      </p:grpSp>
      <p:sp>
        <p:nvSpPr>
          <p:cNvPr id="14" name="TextBox 13"/>
          <p:cNvSpPr txBox="1"/>
          <p:nvPr/>
        </p:nvSpPr>
        <p:spPr>
          <a:xfrm>
            <a:off x="5181600" y="4919235"/>
            <a:ext cx="1219200" cy="338554"/>
          </a:xfrm>
          <a:prstGeom prst="rect">
            <a:avLst/>
          </a:prstGeom>
          <a:noFill/>
        </p:spPr>
        <p:txBody>
          <a:bodyPr wrap="square" rtlCol="0">
            <a:spAutoFit/>
          </a:bodyPr>
          <a:lstStyle/>
          <a:p>
            <a:r>
              <a:rPr lang="en-US" sz="1600" dirty="0" smtClean="0">
                <a:solidFill>
                  <a:srgbClr val="FF0000"/>
                </a:solidFill>
                <a:latin typeface="Verdana"/>
              </a:rPr>
              <a:t>145</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131</a:t>
            </a:fld>
            <a:endParaRPr lang="en-US"/>
          </a:p>
        </p:txBody>
      </p:sp>
      <p:sp>
        <p:nvSpPr>
          <p:cNvPr id="5" name="TextBox 4"/>
          <p:cNvSpPr txBox="1"/>
          <p:nvPr/>
        </p:nvSpPr>
        <p:spPr>
          <a:xfrm>
            <a:off x="685800" y="880646"/>
            <a:ext cx="7239000" cy="338554"/>
          </a:xfrm>
          <a:prstGeom prst="rect">
            <a:avLst/>
          </a:prstGeom>
          <a:noFill/>
        </p:spPr>
        <p:txBody>
          <a:bodyPr wrap="square" rtlCol="0">
            <a:spAutoFit/>
          </a:bodyPr>
          <a:lstStyle/>
          <a:p>
            <a:pPr marL="541338" indent="-541338"/>
            <a:r>
              <a:rPr lang="en-CA" sz="1600" dirty="0" smtClean="0">
                <a:latin typeface="Verdana"/>
                <a:cs typeface="Verdana"/>
              </a:rPr>
              <a:t>60.	Use the list below to answer the next question.</a:t>
            </a:r>
            <a:r>
              <a:rPr lang="en-US" sz="1600" dirty="0" smtClean="0">
                <a:latin typeface="Verdana"/>
                <a:cs typeface="Verdana"/>
              </a:rPr>
              <a:t> </a:t>
            </a:r>
            <a:endParaRPr lang="en-US" sz="1600" dirty="0">
              <a:latin typeface="Verdana"/>
              <a:cs typeface="Verdana"/>
            </a:endParaRPr>
          </a:p>
        </p:txBody>
      </p:sp>
      <p:sp>
        <p:nvSpPr>
          <p:cNvPr id="6" name="TextBox 5"/>
          <p:cNvSpPr txBox="1"/>
          <p:nvPr/>
        </p:nvSpPr>
        <p:spPr>
          <a:xfrm>
            <a:off x="1371600" y="1524000"/>
            <a:ext cx="3124200" cy="830997"/>
          </a:xfrm>
          <a:prstGeom prst="rect">
            <a:avLst/>
          </a:prstGeom>
          <a:noFill/>
          <a:ln>
            <a:solidFill>
              <a:schemeClr val="tx1"/>
            </a:solidFill>
          </a:ln>
        </p:spPr>
        <p:txBody>
          <a:bodyPr wrap="square" rtlCol="0">
            <a:spAutoFit/>
          </a:bodyPr>
          <a:lstStyle/>
          <a:p>
            <a:pPr lvl="0"/>
            <a:r>
              <a:rPr lang="en-CA" sz="1600" dirty="0" smtClean="0">
                <a:latin typeface="Verdana"/>
                <a:cs typeface="Verdana"/>
              </a:rPr>
              <a:t>1. Mitosis only.</a:t>
            </a:r>
            <a:endParaRPr lang="en-US" sz="1600" dirty="0" smtClean="0">
              <a:latin typeface="Verdana"/>
              <a:cs typeface="Verdana"/>
            </a:endParaRPr>
          </a:p>
          <a:p>
            <a:pPr lvl="0"/>
            <a:r>
              <a:rPr lang="en-CA" sz="1600" dirty="0" smtClean="0">
                <a:latin typeface="Verdana"/>
                <a:cs typeface="Verdana"/>
              </a:rPr>
              <a:t>2. Meiosis only.</a:t>
            </a:r>
            <a:endParaRPr lang="en-US" sz="1600" dirty="0" smtClean="0">
              <a:latin typeface="Verdana"/>
              <a:cs typeface="Verdana"/>
            </a:endParaRPr>
          </a:p>
          <a:p>
            <a:pPr lvl="0"/>
            <a:r>
              <a:rPr lang="en-CA" sz="1600" dirty="0" smtClean="0">
                <a:latin typeface="Verdana"/>
                <a:cs typeface="Verdana"/>
              </a:rPr>
              <a:t>3. Both mitosis and meiosis.</a:t>
            </a:r>
            <a:endParaRPr lang="en-US" sz="1600" dirty="0" smtClean="0">
              <a:latin typeface="Verdana"/>
              <a:cs typeface="Verdana"/>
            </a:endParaRPr>
          </a:p>
        </p:txBody>
      </p:sp>
      <p:sp>
        <p:nvSpPr>
          <p:cNvPr id="7" name="TextBox 6"/>
          <p:cNvSpPr txBox="1"/>
          <p:nvPr/>
        </p:nvSpPr>
        <p:spPr>
          <a:xfrm>
            <a:off x="762000" y="3124200"/>
            <a:ext cx="7924800" cy="2062103"/>
          </a:xfrm>
          <a:prstGeom prst="rect">
            <a:avLst/>
          </a:prstGeom>
          <a:noFill/>
        </p:spPr>
        <p:txBody>
          <a:bodyPr wrap="square" rtlCol="0">
            <a:spAutoFit/>
          </a:bodyPr>
          <a:lstStyle/>
          <a:p>
            <a:pPr marL="990600" indent="-990600"/>
            <a:r>
              <a:rPr lang="en-CA" sz="1600" dirty="0" smtClean="0">
                <a:latin typeface="Verdana"/>
                <a:cs typeface="Verdana"/>
              </a:rPr>
              <a:t>_______ Bivalents line up along the equatorial plate (record in the </a:t>
            </a:r>
            <a:r>
              <a:rPr lang="en-CA" sz="1600" b="1" dirty="0" smtClean="0">
                <a:latin typeface="Verdana"/>
                <a:cs typeface="Verdana"/>
              </a:rPr>
              <a:t>first</a:t>
            </a:r>
            <a:r>
              <a:rPr lang="en-CA" sz="1600" dirty="0" smtClean="0">
                <a:latin typeface="Verdana"/>
                <a:cs typeface="Verdana"/>
              </a:rPr>
              <a:t> column).</a:t>
            </a:r>
            <a:endParaRPr lang="en-US" sz="1600" dirty="0" smtClean="0">
              <a:latin typeface="Verdana"/>
              <a:cs typeface="Verdana"/>
            </a:endParaRPr>
          </a:p>
          <a:p>
            <a:pPr marL="990600" indent="-990600"/>
            <a:r>
              <a:rPr lang="en-CA" sz="1600" dirty="0" smtClean="0">
                <a:latin typeface="Verdana"/>
                <a:cs typeface="Verdana"/>
              </a:rPr>
              <a:t>_______ Reduction division occurs (record in the </a:t>
            </a:r>
            <a:r>
              <a:rPr lang="en-CA" sz="1600" b="1" dirty="0" smtClean="0">
                <a:latin typeface="Verdana"/>
                <a:cs typeface="Verdana"/>
              </a:rPr>
              <a:t>second</a:t>
            </a:r>
            <a:r>
              <a:rPr lang="en-CA" sz="1600" dirty="0" smtClean="0">
                <a:latin typeface="Verdana"/>
                <a:cs typeface="Verdana"/>
              </a:rPr>
              <a:t> column).</a:t>
            </a:r>
            <a:endParaRPr lang="en-US" sz="1600" dirty="0" smtClean="0">
              <a:latin typeface="Verdana"/>
              <a:cs typeface="Verdana"/>
            </a:endParaRPr>
          </a:p>
          <a:p>
            <a:pPr marL="990600" indent="-990600"/>
            <a:r>
              <a:rPr lang="en-CA" sz="1600" dirty="0" smtClean="0">
                <a:latin typeface="Verdana"/>
                <a:cs typeface="Verdana"/>
              </a:rPr>
              <a:t>_______ Alleles are exchanged between </a:t>
            </a:r>
            <a:r>
              <a:rPr lang="en-CA" sz="1600" dirty="0" err="1" smtClean="0">
                <a:latin typeface="Verdana"/>
                <a:cs typeface="Verdana"/>
              </a:rPr>
              <a:t>chromatids</a:t>
            </a:r>
            <a:r>
              <a:rPr lang="en-CA" sz="1600" dirty="0" smtClean="0">
                <a:latin typeface="Verdana"/>
                <a:cs typeface="Verdana"/>
              </a:rPr>
              <a:t> (record in the </a:t>
            </a:r>
            <a:r>
              <a:rPr lang="en-CA" sz="1600" b="1" dirty="0" smtClean="0">
                <a:latin typeface="Verdana"/>
                <a:cs typeface="Verdana"/>
              </a:rPr>
              <a:t>third</a:t>
            </a:r>
            <a:r>
              <a:rPr lang="en-CA" sz="1600" dirty="0" smtClean="0">
                <a:latin typeface="Verdana"/>
                <a:cs typeface="Verdana"/>
              </a:rPr>
              <a:t> column).</a:t>
            </a:r>
            <a:endParaRPr lang="en-US" sz="1600" dirty="0" smtClean="0">
              <a:latin typeface="Verdana"/>
              <a:cs typeface="Verdana"/>
            </a:endParaRPr>
          </a:p>
          <a:p>
            <a:pPr marL="990600" indent="-990600"/>
            <a:r>
              <a:rPr lang="en-CA" sz="1600" dirty="0" smtClean="0">
                <a:latin typeface="Verdana"/>
                <a:cs typeface="Verdana"/>
              </a:rPr>
              <a:t>_______ Genetic content is duplicated exactly and divided into two cells (record in the </a:t>
            </a:r>
            <a:r>
              <a:rPr lang="en-CA" sz="1600" b="1" dirty="0" smtClean="0">
                <a:latin typeface="Verdana"/>
                <a:cs typeface="Verdana"/>
              </a:rPr>
              <a:t>fourth</a:t>
            </a:r>
            <a:r>
              <a:rPr lang="en-CA" sz="1600" dirty="0" smtClean="0">
                <a:latin typeface="Verdana"/>
                <a:cs typeface="Verdana"/>
              </a:rPr>
              <a:t> column). </a:t>
            </a:r>
            <a:endParaRPr lang="en-US" sz="1600" dirty="0" smtClean="0">
              <a:latin typeface="Verdana"/>
              <a:cs typeface="Verdana"/>
            </a:endParaRPr>
          </a:p>
          <a:p>
            <a:endParaRPr lang="en-US" sz="1600" dirty="0">
              <a:latin typeface="Verdana"/>
              <a:cs typeface="Verdana"/>
            </a:endParaRPr>
          </a:p>
        </p:txBody>
      </p:sp>
      <p:sp>
        <p:nvSpPr>
          <p:cNvPr id="8" name="TextBox 7"/>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42</a:t>
            </a:r>
            <a:endParaRPr lang="en-US" dirty="0">
              <a:solidFill>
                <a:srgbClr val="FF0000"/>
              </a:solidFill>
              <a:latin typeface="Verdana"/>
            </a:endParaRPr>
          </a:p>
        </p:txBody>
      </p:sp>
      <p:sp>
        <p:nvSpPr>
          <p:cNvPr id="9" name="TextBox 8"/>
          <p:cNvSpPr txBox="1"/>
          <p:nvPr/>
        </p:nvSpPr>
        <p:spPr>
          <a:xfrm>
            <a:off x="762000" y="5574268"/>
            <a:ext cx="1381944" cy="338554"/>
          </a:xfrm>
          <a:prstGeom prst="rect">
            <a:avLst/>
          </a:prstGeom>
          <a:noFill/>
        </p:spPr>
        <p:txBody>
          <a:bodyPr wrap="square" rtlCol="0">
            <a:spAutoFit/>
          </a:bodyPr>
          <a:lstStyle/>
          <a:p>
            <a:r>
              <a:rPr lang="en-US" sz="1600" dirty="0" smtClean="0">
                <a:solidFill>
                  <a:srgbClr val="FF0000"/>
                </a:solidFill>
                <a:latin typeface="Verdana"/>
              </a:rPr>
              <a:t>3221</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132</a:t>
            </a:fld>
            <a:endParaRPr lang="en-US"/>
          </a:p>
        </p:txBody>
      </p:sp>
      <p:sp>
        <p:nvSpPr>
          <p:cNvPr id="5" name="TextBox 4"/>
          <p:cNvSpPr txBox="1"/>
          <p:nvPr/>
        </p:nvSpPr>
        <p:spPr>
          <a:xfrm>
            <a:off x="1219200" y="353943"/>
            <a:ext cx="6553200"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6" name="TextBox 5"/>
          <p:cNvSpPr txBox="1"/>
          <p:nvPr/>
        </p:nvSpPr>
        <p:spPr>
          <a:xfrm>
            <a:off x="1371600" y="990600"/>
            <a:ext cx="6934200" cy="1323439"/>
          </a:xfrm>
          <a:prstGeom prst="rect">
            <a:avLst/>
          </a:prstGeom>
          <a:noFill/>
          <a:ln>
            <a:solidFill>
              <a:schemeClr val="tx1"/>
            </a:solidFill>
          </a:ln>
        </p:spPr>
        <p:txBody>
          <a:bodyPr wrap="square" rtlCol="0">
            <a:spAutoFit/>
          </a:bodyPr>
          <a:lstStyle/>
          <a:p>
            <a:r>
              <a:rPr lang="en-US" sz="1600" dirty="0" smtClean="0">
                <a:latin typeface="Verdana"/>
                <a:cs typeface="Verdana"/>
              </a:rPr>
              <a:t>1. </a:t>
            </a:r>
            <a:r>
              <a:rPr lang="en-US" sz="1600" dirty="0" err="1" smtClean="0">
                <a:latin typeface="Verdana"/>
                <a:cs typeface="Verdana"/>
              </a:rPr>
              <a:t>Ligase</a:t>
            </a:r>
            <a:r>
              <a:rPr lang="en-US" sz="1600" dirty="0" smtClean="0">
                <a:latin typeface="Verdana"/>
                <a:cs typeface="Verdana"/>
              </a:rPr>
              <a:t> joins DNA together.</a:t>
            </a:r>
          </a:p>
          <a:p>
            <a:r>
              <a:rPr lang="en-US" sz="1600" dirty="0" smtClean="0">
                <a:latin typeface="Verdana"/>
                <a:cs typeface="Verdana"/>
              </a:rPr>
              <a:t>2. </a:t>
            </a:r>
            <a:r>
              <a:rPr lang="en-US" sz="1600" dirty="0" err="1" smtClean="0">
                <a:latin typeface="Verdana"/>
                <a:cs typeface="Verdana"/>
              </a:rPr>
              <a:t>Helicase</a:t>
            </a:r>
            <a:r>
              <a:rPr lang="en-US" sz="1600" dirty="0" smtClean="0">
                <a:latin typeface="Verdana"/>
                <a:cs typeface="Verdana"/>
              </a:rPr>
              <a:t> breaks the hydrogen bonds between bases.</a:t>
            </a:r>
          </a:p>
          <a:p>
            <a:r>
              <a:rPr lang="en-US" sz="1600" dirty="0" smtClean="0">
                <a:latin typeface="Verdana"/>
                <a:cs typeface="Verdana"/>
              </a:rPr>
              <a:t>3. Nucleotides are added.</a:t>
            </a:r>
          </a:p>
          <a:p>
            <a:r>
              <a:rPr lang="en-US" sz="1600" dirty="0" smtClean="0">
                <a:latin typeface="Verdana"/>
                <a:cs typeface="Verdana"/>
              </a:rPr>
              <a:t>4. Primers are added.</a:t>
            </a:r>
          </a:p>
          <a:p>
            <a:r>
              <a:rPr lang="en-CA" sz="1600" dirty="0" smtClean="0">
                <a:latin typeface="Verdana"/>
                <a:cs typeface="Verdana"/>
              </a:rPr>
              <a:t> </a:t>
            </a:r>
            <a:endParaRPr lang="en-US" sz="1600" dirty="0" smtClean="0">
              <a:latin typeface="Verdana"/>
              <a:cs typeface="Verdana"/>
            </a:endParaRPr>
          </a:p>
        </p:txBody>
      </p:sp>
      <p:sp>
        <p:nvSpPr>
          <p:cNvPr id="7" name="TextBox 6"/>
          <p:cNvSpPr txBox="1"/>
          <p:nvPr/>
        </p:nvSpPr>
        <p:spPr>
          <a:xfrm>
            <a:off x="533400" y="2971800"/>
            <a:ext cx="8305800" cy="584776"/>
          </a:xfrm>
          <a:prstGeom prst="rect">
            <a:avLst/>
          </a:prstGeom>
          <a:noFill/>
        </p:spPr>
        <p:txBody>
          <a:bodyPr wrap="square" rtlCol="0">
            <a:spAutoFit/>
          </a:bodyPr>
          <a:lstStyle/>
          <a:p>
            <a:pPr marL="406400" indent="-406400"/>
            <a:r>
              <a:rPr lang="en-CA" sz="1600" dirty="0" smtClean="0">
                <a:latin typeface="Verdana"/>
                <a:cs typeface="Verdana"/>
              </a:rPr>
              <a:t>61.	</a:t>
            </a:r>
            <a:r>
              <a:rPr lang="en-US" sz="1600" dirty="0" smtClean="0">
                <a:latin typeface="Verdana"/>
                <a:cs typeface="Verdana"/>
              </a:rPr>
              <a:t>The order in which DNA is synthesized is: _____, _____,_____, and _____.</a:t>
            </a:r>
          </a:p>
        </p:txBody>
      </p:sp>
      <p:sp>
        <p:nvSpPr>
          <p:cNvPr id="8" name="TextBox 7"/>
          <p:cNvSpPr txBox="1"/>
          <p:nvPr/>
        </p:nvSpPr>
        <p:spPr>
          <a:xfrm>
            <a:off x="5562600" y="3886200"/>
            <a:ext cx="1295400" cy="338554"/>
          </a:xfrm>
          <a:prstGeom prst="rect">
            <a:avLst/>
          </a:prstGeom>
          <a:noFill/>
        </p:spPr>
        <p:txBody>
          <a:bodyPr wrap="square" rtlCol="0">
            <a:spAutoFit/>
          </a:bodyPr>
          <a:lstStyle/>
          <a:p>
            <a:r>
              <a:rPr lang="en-US" sz="1600" dirty="0" smtClean="0">
                <a:solidFill>
                  <a:srgbClr val="FF0000"/>
                </a:solidFill>
                <a:latin typeface="Verdana"/>
              </a:rPr>
              <a:t>2431</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133</a:t>
            </a:fld>
            <a:endParaRPr lang="en-US"/>
          </a:p>
        </p:txBody>
      </p:sp>
      <p:sp>
        <p:nvSpPr>
          <p:cNvPr id="5" name="TextBox 4"/>
          <p:cNvSpPr txBox="1"/>
          <p:nvPr/>
        </p:nvSpPr>
        <p:spPr>
          <a:xfrm>
            <a:off x="1219200" y="601414"/>
            <a:ext cx="6553200"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6" name="TextBox 5"/>
          <p:cNvSpPr txBox="1"/>
          <p:nvPr/>
        </p:nvSpPr>
        <p:spPr>
          <a:xfrm>
            <a:off x="1752600" y="1238071"/>
            <a:ext cx="3124200" cy="1077218"/>
          </a:xfrm>
          <a:prstGeom prst="rect">
            <a:avLst/>
          </a:prstGeom>
          <a:noFill/>
          <a:ln>
            <a:solidFill>
              <a:schemeClr val="tx1"/>
            </a:solidFill>
          </a:ln>
        </p:spPr>
        <p:txBody>
          <a:bodyPr wrap="square" rtlCol="0">
            <a:spAutoFit/>
          </a:bodyPr>
          <a:lstStyle/>
          <a:p>
            <a:r>
              <a:rPr lang="en-US" sz="1600" dirty="0" smtClean="0">
                <a:latin typeface="Verdana"/>
                <a:cs typeface="Verdana"/>
              </a:rPr>
              <a:t>4 and 2		9%</a:t>
            </a:r>
          </a:p>
          <a:p>
            <a:r>
              <a:rPr lang="en-US" sz="1600" dirty="0" smtClean="0">
                <a:latin typeface="Verdana"/>
                <a:cs typeface="Verdana"/>
              </a:rPr>
              <a:t>2 and 3		2%</a:t>
            </a:r>
          </a:p>
          <a:p>
            <a:r>
              <a:rPr lang="en-US" sz="1600" dirty="0" smtClean="0">
                <a:latin typeface="Verdana"/>
                <a:cs typeface="Verdana"/>
              </a:rPr>
              <a:t>1 and 3		15%</a:t>
            </a:r>
          </a:p>
          <a:p>
            <a:r>
              <a:rPr lang="en-US" sz="1600" dirty="0" smtClean="0">
                <a:latin typeface="Verdana"/>
                <a:cs typeface="Verdana"/>
              </a:rPr>
              <a:t>1 and 4		4%</a:t>
            </a:r>
          </a:p>
        </p:txBody>
      </p:sp>
      <p:sp>
        <p:nvSpPr>
          <p:cNvPr id="7" name="TextBox 6"/>
          <p:cNvSpPr txBox="1"/>
          <p:nvPr/>
        </p:nvSpPr>
        <p:spPr>
          <a:xfrm>
            <a:off x="533400" y="3308866"/>
            <a:ext cx="8305800" cy="338554"/>
          </a:xfrm>
          <a:prstGeom prst="rect">
            <a:avLst/>
          </a:prstGeom>
          <a:noFill/>
        </p:spPr>
        <p:txBody>
          <a:bodyPr wrap="square" rtlCol="0">
            <a:spAutoFit/>
          </a:bodyPr>
          <a:lstStyle/>
          <a:p>
            <a:r>
              <a:rPr lang="en-CA" sz="1600" dirty="0" smtClean="0">
                <a:latin typeface="Verdana"/>
                <a:cs typeface="Verdana"/>
              </a:rPr>
              <a:t>62.	</a:t>
            </a:r>
            <a:r>
              <a:rPr lang="en-US" sz="1600" dirty="0" smtClean="0">
                <a:latin typeface="Verdana"/>
                <a:cs typeface="Verdana"/>
              </a:rPr>
              <a:t>The correct order of genes 1 to 4 is: _____, _____, _____, and _____.</a:t>
            </a:r>
            <a:endParaRPr lang="en-US" sz="1600" dirty="0">
              <a:latin typeface="Verdana"/>
              <a:cs typeface="Verdana"/>
            </a:endParaRPr>
          </a:p>
        </p:txBody>
      </p:sp>
      <p:sp>
        <p:nvSpPr>
          <p:cNvPr id="8" name="Rectangle 7"/>
          <p:cNvSpPr/>
          <p:nvPr/>
        </p:nvSpPr>
        <p:spPr>
          <a:xfrm>
            <a:off x="4592606" y="3974068"/>
            <a:ext cx="1427194" cy="369332"/>
          </a:xfrm>
          <a:prstGeom prst="rect">
            <a:avLst/>
          </a:prstGeom>
        </p:spPr>
        <p:txBody>
          <a:bodyPr wrap="none">
            <a:spAutoFit/>
          </a:bodyPr>
          <a:lstStyle/>
          <a:p>
            <a:r>
              <a:rPr lang="en-CA" dirty="0" smtClean="0">
                <a:solidFill>
                  <a:srgbClr val="FF0000"/>
                </a:solidFill>
              </a:rPr>
              <a:t>1423 or 3241</a:t>
            </a:r>
            <a:r>
              <a:rPr lang="en-US" dirty="0" smtClean="0">
                <a:solidFill>
                  <a:srgbClr val="FF0000"/>
                </a:solidFill>
              </a:rPr>
              <a:t> </a:t>
            </a:r>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134</a:t>
            </a:fld>
            <a:endParaRPr lang="en-US"/>
          </a:p>
        </p:txBody>
      </p:sp>
      <p:sp>
        <p:nvSpPr>
          <p:cNvPr id="5" name="TextBox 4"/>
          <p:cNvSpPr txBox="1"/>
          <p:nvPr/>
        </p:nvSpPr>
        <p:spPr>
          <a:xfrm>
            <a:off x="609600" y="909697"/>
            <a:ext cx="8229600" cy="2062103"/>
          </a:xfrm>
          <a:prstGeom prst="rect">
            <a:avLst/>
          </a:prstGeom>
          <a:noFill/>
        </p:spPr>
        <p:txBody>
          <a:bodyPr wrap="square" rtlCol="0">
            <a:spAutoFit/>
          </a:bodyPr>
          <a:lstStyle/>
          <a:p>
            <a:pPr marL="533400" indent="-533400"/>
            <a:r>
              <a:rPr lang="en-CA" sz="1600" dirty="0" smtClean="0">
                <a:latin typeface="Verdana"/>
                <a:cs typeface="Verdana"/>
              </a:rPr>
              <a:t>63.	Red/green colour-blindness is a sex–linked recessive disorder. What is the probability of a colour-blind male and a carrier female producing a colour-blind female child?</a:t>
            </a:r>
            <a:endParaRPr lang="en-US" sz="1600" dirty="0" smtClean="0">
              <a:latin typeface="Verdana"/>
              <a:cs typeface="Verdana"/>
            </a:endParaRPr>
          </a:p>
          <a:p>
            <a:r>
              <a:rPr lang="en-CA" sz="1600" dirty="0" smtClean="0">
                <a:latin typeface="Verdana"/>
                <a:cs typeface="Verdana"/>
              </a:rPr>
              <a:t>	Answer: _________</a:t>
            </a:r>
          </a:p>
          <a:p>
            <a:endParaRPr lang="en-CA" sz="1600" dirty="0" smtClean="0">
              <a:latin typeface="Verdana"/>
              <a:cs typeface="Verdana"/>
            </a:endParaRPr>
          </a:p>
          <a:p>
            <a:r>
              <a:rPr lang="en-CA" sz="1600" dirty="0" smtClean="0">
                <a:latin typeface="Verdana"/>
                <a:cs typeface="Verdana"/>
              </a:rPr>
              <a:t>(Record your answer as a value between 0 and 1 rounded to two decimal places.)</a:t>
            </a:r>
            <a:r>
              <a:rPr lang="en-US" sz="1600" dirty="0" smtClean="0">
                <a:latin typeface="Verdana"/>
                <a:cs typeface="Verdana"/>
              </a:rPr>
              <a:t> </a:t>
            </a:r>
          </a:p>
          <a:p>
            <a:endParaRPr lang="en-US" sz="1600" dirty="0">
              <a:latin typeface="Verdana"/>
              <a:cs typeface="Verdana"/>
            </a:endParaRPr>
          </a:p>
        </p:txBody>
      </p:sp>
      <p:sp>
        <p:nvSpPr>
          <p:cNvPr id="6" name="Rectangle 5"/>
          <p:cNvSpPr/>
          <p:nvPr/>
        </p:nvSpPr>
        <p:spPr>
          <a:xfrm>
            <a:off x="2225480" y="1611868"/>
            <a:ext cx="593920" cy="369332"/>
          </a:xfrm>
          <a:prstGeom prst="rect">
            <a:avLst/>
          </a:prstGeom>
        </p:spPr>
        <p:txBody>
          <a:bodyPr wrap="none">
            <a:spAutoFit/>
          </a:bodyPr>
          <a:lstStyle/>
          <a:p>
            <a:r>
              <a:rPr lang="en-US" dirty="0" smtClean="0">
                <a:solidFill>
                  <a:srgbClr val="FF0000"/>
                </a:solidFill>
              </a:rPr>
              <a:t>0.25</a:t>
            </a:r>
            <a:endParaRPr lang="en-US" dirty="0">
              <a:solidFill>
                <a:srgbClr val="FF0000"/>
              </a:solidFill>
            </a:endParaRPr>
          </a:p>
        </p:txBody>
      </p:sp>
      <p:sp>
        <p:nvSpPr>
          <p:cNvPr id="7" name="TextBox 6"/>
          <p:cNvSpPr txBox="1"/>
          <p:nvPr/>
        </p:nvSpPr>
        <p:spPr>
          <a:xfrm>
            <a:off x="467544" y="361890"/>
            <a:ext cx="1676400" cy="369332"/>
          </a:xfrm>
          <a:prstGeom prst="rect">
            <a:avLst/>
          </a:prstGeom>
          <a:noFill/>
        </p:spPr>
        <p:txBody>
          <a:bodyPr wrap="square" rtlCol="0">
            <a:spAutoFit/>
          </a:bodyPr>
          <a:lstStyle/>
          <a:p>
            <a:r>
              <a:rPr lang="en-US" dirty="0" smtClean="0">
                <a:solidFill>
                  <a:srgbClr val="FF0000"/>
                </a:solidFill>
                <a:latin typeface="Verdana"/>
              </a:rPr>
              <a:t>Page 43</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135</a:t>
            </a:fld>
            <a:endParaRPr lang="en-US"/>
          </a:p>
        </p:txBody>
      </p:sp>
      <p:sp>
        <p:nvSpPr>
          <p:cNvPr id="5" name="TextBox 4"/>
          <p:cNvSpPr txBox="1"/>
          <p:nvPr/>
        </p:nvSpPr>
        <p:spPr>
          <a:xfrm>
            <a:off x="381000" y="762000"/>
            <a:ext cx="8534400" cy="2062103"/>
          </a:xfrm>
          <a:prstGeom prst="rect">
            <a:avLst/>
          </a:prstGeom>
          <a:noFill/>
        </p:spPr>
        <p:txBody>
          <a:bodyPr wrap="square" rtlCol="0">
            <a:spAutoFit/>
          </a:bodyPr>
          <a:lstStyle/>
          <a:p>
            <a:pPr marL="533400" indent="-533400"/>
            <a:r>
              <a:rPr lang="en-CA" sz="1600" dirty="0" smtClean="0">
                <a:latin typeface="Verdana"/>
                <a:cs typeface="Verdana"/>
              </a:rPr>
              <a:t>64.	Calculate the recessive allele frequency when the homozygous dominant is expressed 34%, heterozygous is expressed 66%, and the recessive genotype is lethal.</a:t>
            </a:r>
            <a:endParaRPr lang="en-US" sz="1600" dirty="0" smtClean="0">
              <a:latin typeface="Verdana"/>
              <a:cs typeface="Verdana"/>
            </a:endParaRPr>
          </a:p>
          <a:p>
            <a:r>
              <a:rPr lang="en-CA" sz="1600" dirty="0" smtClean="0">
                <a:latin typeface="Verdana"/>
                <a:cs typeface="Verdana"/>
              </a:rPr>
              <a:t>	 Answer: _________</a:t>
            </a:r>
          </a:p>
          <a:p>
            <a:endParaRPr lang="en-US" sz="1600" dirty="0" smtClean="0">
              <a:latin typeface="Verdana"/>
              <a:cs typeface="Verdana"/>
            </a:endParaRPr>
          </a:p>
          <a:p>
            <a:r>
              <a:rPr lang="en-CA" sz="1600" dirty="0" smtClean="0">
                <a:latin typeface="Verdana"/>
                <a:cs typeface="Verdana"/>
              </a:rPr>
              <a:t>(Record your answer as a value between 0 and 1 rounded to two decimal places.)</a:t>
            </a:r>
            <a:endParaRPr lang="en-US" sz="1600" dirty="0" smtClean="0">
              <a:latin typeface="Verdana"/>
              <a:cs typeface="Verdana"/>
            </a:endParaRPr>
          </a:p>
          <a:p>
            <a:endParaRPr lang="en-US" sz="1600" dirty="0">
              <a:latin typeface="Verdana"/>
              <a:cs typeface="Verdana"/>
            </a:endParaRPr>
          </a:p>
        </p:txBody>
      </p:sp>
      <p:sp>
        <p:nvSpPr>
          <p:cNvPr id="6" name="Rectangle 5"/>
          <p:cNvSpPr/>
          <p:nvPr/>
        </p:nvSpPr>
        <p:spPr>
          <a:xfrm>
            <a:off x="2073080" y="1459468"/>
            <a:ext cx="593920" cy="369332"/>
          </a:xfrm>
          <a:prstGeom prst="rect">
            <a:avLst/>
          </a:prstGeom>
        </p:spPr>
        <p:txBody>
          <a:bodyPr wrap="none">
            <a:spAutoFit/>
          </a:bodyPr>
          <a:lstStyle/>
          <a:p>
            <a:r>
              <a:rPr lang="en-US" dirty="0" smtClean="0">
                <a:solidFill>
                  <a:srgbClr val="FF0000"/>
                </a:solidFill>
              </a:rPr>
              <a:t>0.42</a:t>
            </a:r>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136</a:t>
            </a:fld>
            <a:endParaRPr lang="en-US"/>
          </a:p>
        </p:txBody>
      </p:sp>
      <p:pic>
        <p:nvPicPr>
          <p:cNvPr id="5" name="Picture 4"/>
          <p:cNvPicPr/>
          <p:nvPr/>
        </p:nvPicPr>
        <p:blipFill>
          <a:blip r:embed="rId3" cstate="print"/>
          <a:srcRect/>
          <a:stretch>
            <a:fillRect/>
          </a:stretch>
        </p:blipFill>
        <p:spPr bwMode="auto">
          <a:xfrm>
            <a:off x="1752600" y="1282342"/>
            <a:ext cx="5181600" cy="3169286"/>
          </a:xfrm>
          <a:prstGeom prst="rect">
            <a:avLst/>
          </a:prstGeom>
          <a:noFill/>
          <a:ln w="9525">
            <a:noFill/>
            <a:miter lim="800000"/>
            <a:headEnd/>
            <a:tailEnd/>
          </a:ln>
        </p:spPr>
      </p:pic>
      <p:sp>
        <p:nvSpPr>
          <p:cNvPr id="6" name="TextBox 5"/>
          <p:cNvSpPr txBox="1"/>
          <p:nvPr/>
        </p:nvSpPr>
        <p:spPr>
          <a:xfrm>
            <a:off x="1219200" y="873259"/>
            <a:ext cx="6553200"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7" name="TextBox 6"/>
          <p:cNvSpPr txBox="1"/>
          <p:nvPr/>
        </p:nvSpPr>
        <p:spPr>
          <a:xfrm>
            <a:off x="457200" y="4451628"/>
            <a:ext cx="8382000" cy="1569660"/>
          </a:xfrm>
          <a:prstGeom prst="rect">
            <a:avLst/>
          </a:prstGeom>
          <a:noFill/>
        </p:spPr>
        <p:txBody>
          <a:bodyPr wrap="square" rtlCol="0">
            <a:spAutoFit/>
          </a:bodyPr>
          <a:lstStyle/>
          <a:p>
            <a:pPr marL="541338" indent="-541338"/>
            <a:r>
              <a:rPr lang="en-CA" sz="1600" dirty="0" smtClean="0">
                <a:latin typeface="Verdana"/>
                <a:cs typeface="Verdana"/>
              </a:rPr>
              <a:t>65.	Calculate the population density at point B if the area surveyed covered 625 km</a:t>
            </a:r>
            <a:r>
              <a:rPr lang="en-CA" sz="1600" baseline="30000" dirty="0" smtClean="0">
                <a:latin typeface="Verdana"/>
                <a:cs typeface="Verdana"/>
              </a:rPr>
              <a:t>2</a:t>
            </a:r>
            <a:r>
              <a:rPr lang="en-CA" sz="1600" dirty="0" smtClean="0">
                <a:latin typeface="Verdana"/>
                <a:cs typeface="Verdana"/>
              </a:rPr>
              <a:t>.</a:t>
            </a:r>
            <a:endParaRPr lang="en-US" sz="1600" dirty="0" smtClean="0">
              <a:latin typeface="Verdana"/>
              <a:cs typeface="Verdana"/>
            </a:endParaRPr>
          </a:p>
          <a:p>
            <a:r>
              <a:rPr lang="en-CA" sz="1600" dirty="0" smtClean="0">
                <a:latin typeface="Verdana"/>
                <a:cs typeface="Verdana"/>
              </a:rPr>
              <a:t>	 Answer: _________ mosquitoes/km</a:t>
            </a:r>
            <a:r>
              <a:rPr lang="en-CA" sz="1600" baseline="30000" dirty="0" smtClean="0">
                <a:latin typeface="Verdana"/>
                <a:cs typeface="Verdana"/>
              </a:rPr>
              <a:t>2</a:t>
            </a:r>
            <a:endParaRPr lang="en-US" sz="1600" dirty="0" smtClean="0">
              <a:latin typeface="Verdana"/>
              <a:cs typeface="Verdana"/>
            </a:endParaRPr>
          </a:p>
          <a:p>
            <a:r>
              <a:rPr lang="en-CA" sz="1600" dirty="0" smtClean="0">
                <a:latin typeface="Verdana"/>
                <a:cs typeface="Verdana"/>
              </a:rPr>
              <a:t>	</a:t>
            </a:r>
          </a:p>
          <a:p>
            <a:r>
              <a:rPr lang="en-CA" sz="1600" dirty="0" smtClean="0">
                <a:latin typeface="Verdana"/>
                <a:cs typeface="Verdana"/>
              </a:rPr>
              <a:t>	(Record your answer as a value rounded to two decimal places.)</a:t>
            </a:r>
            <a:endParaRPr lang="en-US" sz="1600" dirty="0" smtClean="0">
              <a:latin typeface="Verdana"/>
              <a:cs typeface="Verdana"/>
            </a:endParaRPr>
          </a:p>
          <a:p>
            <a:endParaRPr lang="en-US" sz="1600" dirty="0">
              <a:latin typeface="Verdana"/>
              <a:cs typeface="Verdana"/>
            </a:endParaRPr>
          </a:p>
        </p:txBody>
      </p:sp>
      <p:sp>
        <p:nvSpPr>
          <p:cNvPr id="8" name="Rectangle 7"/>
          <p:cNvSpPr/>
          <p:nvPr/>
        </p:nvSpPr>
        <p:spPr>
          <a:xfrm>
            <a:off x="2207552" y="4859868"/>
            <a:ext cx="593920" cy="369332"/>
          </a:xfrm>
          <a:prstGeom prst="rect">
            <a:avLst/>
          </a:prstGeom>
        </p:spPr>
        <p:txBody>
          <a:bodyPr wrap="none">
            <a:spAutoFit/>
          </a:bodyPr>
          <a:lstStyle/>
          <a:p>
            <a:r>
              <a:rPr lang="en-US" dirty="0" smtClean="0">
                <a:solidFill>
                  <a:srgbClr val="FF0000"/>
                </a:solidFill>
              </a:rPr>
              <a:t>0.96</a:t>
            </a:r>
            <a:endParaRPr lang="en-US" dirty="0">
              <a:solidFill>
                <a:srgbClr val="FF0000"/>
              </a:solidFill>
            </a:endParaRPr>
          </a:p>
        </p:txBody>
      </p:sp>
      <p:sp>
        <p:nvSpPr>
          <p:cNvPr id="9" name="TextBox 8"/>
          <p:cNvSpPr txBox="1"/>
          <p:nvPr/>
        </p:nvSpPr>
        <p:spPr>
          <a:xfrm>
            <a:off x="381000" y="323165"/>
            <a:ext cx="1676400" cy="369332"/>
          </a:xfrm>
          <a:prstGeom prst="rect">
            <a:avLst/>
          </a:prstGeom>
          <a:noFill/>
        </p:spPr>
        <p:txBody>
          <a:bodyPr wrap="square" rtlCol="0">
            <a:spAutoFit/>
          </a:bodyPr>
          <a:lstStyle/>
          <a:p>
            <a:r>
              <a:rPr lang="en-US" dirty="0" smtClean="0">
                <a:solidFill>
                  <a:srgbClr val="FF0000"/>
                </a:solidFill>
                <a:latin typeface="Verdana"/>
              </a:rPr>
              <a:t>Page 44</a:t>
            </a:r>
            <a:endParaRPr lang="en-US" dirty="0">
              <a:solidFill>
                <a:srgbClr val="FF0000"/>
              </a:solidFill>
              <a:latin typeface="Verdana"/>
            </a:endParaRPr>
          </a:p>
        </p:txBody>
      </p:sp>
      <p:cxnSp>
        <p:nvCxnSpPr>
          <p:cNvPr id="176130" name="AutoShape 2"/>
          <p:cNvCxnSpPr>
            <a:cxnSpLocks noChangeShapeType="1"/>
          </p:cNvCxnSpPr>
          <p:nvPr/>
        </p:nvCxnSpPr>
        <p:spPr bwMode="auto">
          <a:xfrm flipH="1" flipV="1">
            <a:off x="3962400" y="2979737"/>
            <a:ext cx="247650" cy="25400"/>
          </a:xfrm>
          <a:prstGeom prst="straightConnector1">
            <a:avLst/>
          </a:prstGeom>
          <a:noFill/>
          <a:ln w="9525">
            <a:solidFill>
              <a:srgbClr val="000000"/>
            </a:solidFill>
            <a:round/>
            <a:headEnd/>
            <a:tailEnd type="triangle" w="med" len="med"/>
          </a:ln>
        </p:spPr>
      </p:cxnSp>
      <p:cxnSp>
        <p:nvCxnSpPr>
          <p:cNvPr id="176131" name="AutoShape 3"/>
          <p:cNvCxnSpPr>
            <a:cxnSpLocks noChangeShapeType="1"/>
          </p:cNvCxnSpPr>
          <p:nvPr/>
        </p:nvCxnSpPr>
        <p:spPr bwMode="auto">
          <a:xfrm flipH="1" flipV="1">
            <a:off x="5562600" y="2590800"/>
            <a:ext cx="452437" cy="106362"/>
          </a:xfrm>
          <a:prstGeom prst="straightConnector1">
            <a:avLst/>
          </a:prstGeom>
          <a:noFill/>
          <a:ln w="9525">
            <a:solidFill>
              <a:srgbClr val="000000"/>
            </a:solidFill>
            <a:round/>
            <a:headEnd/>
            <a:tailEnd type="triangle"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137</a:t>
            </a:fld>
            <a:endParaRPr lang="en-US"/>
          </a:p>
        </p:txBody>
      </p:sp>
      <p:sp>
        <p:nvSpPr>
          <p:cNvPr id="5" name="TextBox 4"/>
          <p:cNvSpPr txBox="1"/>
          <p:nvPr/>
        </p:nvSpPr>
        <p:spPr>
          <a:xfrm>
            <a:off x="609600" y="685800"/>
            <a:ext cx="8077200" cy="1323439"/>
          </a:xfrm>
          <a:prstGeom prst="rect">
            <a:avLst/>
          </a:prstGeom>
          <a:noFill/>
        </p:spPr>
        <p:txBody>
          <a:bodyPr wrap="square" rtlCol="0">
            <a:spAutoFit/>
          </a:bodyPr>
          <a:lstStyle/>
          <a:p>
            <a:pPr marL="622300" indent="-622300"/>
            <a:r>
              <a:rPr lang="en-CA" sz="1600" dirty="0" smtClean="0">
                <a:latin typeface="Verdana"/>
                <a:cs typeface="Verdana"/>
              </a:rPr>
              <a:t>66.	Calculate the growth rate of the mosquitoes between point A (June 15) and point B (August 15).</a:t>
            </a:r>
            <a:endParaRPr lang="en-US" sz="1600" dirty="0" smtClean="0">
              <a:latin typeface="Verdana"/>
              <a:cs typeface="Verdana"/>
            </a:endParaRPr>
          </a:p>
          <a:p>
            <a:endParaRPr lang="en-CA" sz="1600" dirty="0" smtClean="0">
              <a:latin typeface="Verdana"/>
              <a:cs typeface="Verdana"/>
            </a:endParaRPr>
          </a:p>
          <a:p>
            <a:pPr marL="622300" indent="-622300"/>
            <a:r>
              <a:rPr lang="en-CA" sz="1600" dirty="0" smtClean="0">
                <a:latin typeface="Verdana"/>
                <a:cs typeface="Verdana"/>
              </a:rPr>
              <a:t>	Answer: _________ + mosquitoes/month</a:t>
            </a:r>
            <a:endParaRPr lang="en-US" sz="1600" dirty="0" smtClean="0">
              <a:latin typeface="Verdana"/>
              <a:cs typeface="Verdana"/>
            </a:endParaRPr>
          </a:p>
          <a:p>
            <a:endParaRPr lang="en-US" sz="1600" dirty="0">
              <a:latin typeface="Verdana"/>
              <a:cs typeface="Verdana"/>
            </a:endParaRPr>
          </a:p>
        </p:txBody>
      </p:sp>
      <p:sp>
        <p:nvSpPr>
          <p:cNvPr id="6" name="Rectangle 5"/>
          <p:cNvSpPr/>
          <p:nvPr/>
        </p:nvSpPr>
        <p:spPr>
          <a:xfrm>
            <a:off x="2283752" y="1371600"/>
            <a:ext cx="535648" cy="369332"/>
          </a:xfrm>
          <a:prstGeom prst="rect">
            <a:avLst/>
          </a:prstGeom>
        </p:spPr>
        <p:txBody>
          <a:bodyPr wrap="none">
            <a:spAutoFit/>
          </a:bodyPr>
          <a:lstStyle/>
          <a:p>
            <a:r>
              <a:rPr lang="en-CA" dirty="0" smtClean="0">
                <a:solidFill>
                  <a:srgbClr val="FF0000"/>
                </a:solidFill>
              </a:rPr>
              <a:t>150</a:t>
            </a:r>
            <a:r>
              <a:rPr lang="en-US" dirty="0" smtClean="0">
                <a:solidFill>
                  <a:srgbClr val="FF0000"/>
                </a:solidFill>
              </a:rPr>
              <a:t> </a:t>
            </a:r>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MG_6238.jpg"/>
          <p:cNvPicPr>
            <a:picLocks noChangeAspect="1"/>
          </p:cNvPicPr>
          <p:nvPr/>
        </p:nvPicPr>
        <p:blipFill>
          <a:blip r:embed="rId3"/>
          <a:srcRect l="4965" t="3783"/>
          <a:stretch>
            <a:fillRect/>
          </a:stretch>
        </p:blipFill>
        <p:spPr>
          <a:xfrm>
            <a:off x="-76200" y="-33858"/>
            <a:ext cx="9238800" cy="6235805"/>
          </a:xfrm>
          <a:prstGeom prst="rect">
            <a:avLst/>
          </a:prstGeom>
        </p:spPr>
      </p:pic>
      <p:sp>
        <p:nvSpPr>
          <p:cNvPr id="4" name="Slide Number Placeholder 3"/>
          <p:cNvSpPr>
            <a:spLocks noGrp="1"/>
          </p:cNvSpPr>
          <p:nvPr>
            <p:ph type="sldNum" sz="quarter" idx="12"/>
          </p:nvPr>
        </p:nvSpPr>
        <p:spPr/>
        <p:txBody>
          <a:bodyPr/>
          <a:lstStyle/>
          <a:p>
            <a:fld id="{D80FEEEB-4CAC-EC4F-B319-97BE1703EA36}" type="slidenum">
              <a:rPr lang="en-US" smtClean="0"/>
              <a:pPr/>
              <a:t>138</a:t>
            </a:fld>
            <a:endParaRPr lang="en-US"/>
          </a:p>
        </p:txBody>
      </p:sp>
      <p:sp>
        <p:nvSpPr>
          <p:cNvPr id="5" name="TextBox 4"/>
          <p:cNvSpPr txBox="1"/>
          <p:nvPr/>
        </p:nvSpPr>
        <p:spPr>
          <a:xfrm>
            <a:off x="0" y="1600200"/>
            <a:ext cx="9144000" cy="2123658"/>
          </a:xfrm>
          <a:prstGeom prst="rect">
            <a:avLst/>
          </a:prstGeom>
          <a:noFill/>
        </p:spPr>
        <p:txBody>
          <a:bodyPr wrap="square" rtlCol="0">
            <a:spAutoFit/>
          </a:bodyPr>
          <a:lstStyle/>
          <a:p>
            <a:pPr algn="ctr"/>
            <a:r>
              <a:rPr lang="en-US" sz="4400" b="1" dirty="0" smtClean="0">
                <a:effectLst>
                  <a:outerShdw blurRad="50800" dist="38100" dir="2700000">
                    <a:srgbClr val="000000">
                      <a:alpha val="43000"/>
                    </a:srgbClr>
                  </a:outerShdw>
                </a:effectLst>
                <a:latin typeface="Verdana"/>
              </a:rPr>
              <a:t>Strategies for the Biology 30 Diploma Exam</a:t>
            </a:r>
            <a:endParaRPr lang="en-US" sz="4400" dirty="0" smtClean="0">
              <a:effectLst>
                <a:outerShdw blurRad="50800" dist="38100" dir="2700000">
                  <a:srgbClr val="000000">
                    <a:alpha val="43000"/>
                  </a:srgbClr>
                </a:outerShdw>
              </a:effectLst>
              <a:latin typeface="Verdana"/>
            </a:endParaRPr>
          </a:p>
          <a:p>
            <a:endParaRPr lang="en-US" sz="4400" dirty="0">
              <a:latin typeface="Verdana"/>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n.jpg"/>
          <p:cNvPicPr>
            <a:picLocks noChangeAspect="1"/>
          </p:cNvPicPr>
          <p:nvPr/>
        </p:nvPicPr>
        <p:blipFill>
          <a:blip r:embed="rId3" cstate="screen"/>
          <a:stretch>
            <a:fillRect/>
          </a:stretch>
        </p:blipFill>
        <p:spPr>
          <a:xfrm>
            <a:off x="-152400" y="0"/>
            <a:ext cx="9372600" cy="6889750"/>
          </a:xfrm>
          <a:prstGeom prst="rect">
            <a:avLst/>
          </a:prstGeom>
        </p:spPr>
      </p:pic>
      <p:sp>
        <p:nvSpPr>
          <p:cNvPr id="4" name="Slide Number Placeholder 3"/>
          <p:cNvSpPr>
            <a:spLocks noGrp="1"/>
          </p:cNvSpPr>
          <p:nvPr>
            <p:ph type="sldNum" sz="quarter" idx="12"/>
          </p:nvPr>
        </p:nvSpPr>
        <p:spPr/>
        <p:txBody>
          <a:bodyPr/>
          <a:lstStyle/>
          <a:p>
            <a:fld id="{D80FEEEB-4CAC-EC4F-B319-97BE1703EA36}" type="slidenum">
              <a:rPr lang="en-US" smtClean="0"/>
              <a:pPr/>
              <a:t>139</a:t>
            </a:fld>
            <a:endParaRPr lang="en-US"/>
          </a:p>
        </p:txBody>
      </p:sp>
      <p:sp>
        <p:nvSpPr>
          <p:cNvPr id="6" name="TextBox 5"/>
          <p:cNvSpPr txBox="1"/>
          <p:nvPr/>
        </p:nvSpPr>
        <p:spPr>
          <a:xfrm>
            <a:off x="838200" y="2218789"/>
            <a:ext cx="7315200" cy="1815882"/>
          </a:xfrm>
          <a:prstGeom prst="rect">
            <a:avLst/>
          </a:prstGeom>
          <a:noFill/>
        </p:spPr>
        <p:txBody>
          <a:bodyPr wrap="square" rtlCol="0">
            <a:spAutoFit/>
          </a:bodyPr>
          <a:lstStyle/>
          <a:p>
            <a:r>
              <a:rPr lang="en-US" sz="4400" b="1" dirty="0" smtClean="0">
                <a:effectLst>
                  <a:outerShdw blurRad="50800" dist="38100" dir="2700000">
                    <a:srgbClr val="000000">
                      <a:alpha val="43000"/>
                    </a:srgbClr>
                  </a:outerShdw>
                </a:effectLst>
                <a:latin typeface="Verdana"/>
              </a:rPr>
              <a:t>Multiple Choice Strategies</a:t>
            </a:r>
            <a:endParaRPr lang="en-US" sz="4400" dirty="0" smtClean="0">
              <a:effectLst>
                <a:outerShdw blurRad="50800" dist="38100" dir="2700000">
                  <a:srgbClr val="000000">
                    <a:alpha val="43000"/>
                  </a:srgbClr>
                </a:outerShdw>
              </a:effectLst>
              <a:latin typeface="Verdana"/>
            </a:endParaRPr>
          </a:p>
          <a:p>
            <a:endParaRPr lang="en-US" sz="2400" dirty="0">
              <a:latin typeface="Verdana"/>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14</a:t>
            </a:fld>
            <a:endParaRPr lang="en-US"/>
          </a:p>
        </p:txBody>
      </p:sp>
      <p:sp>
        <p:nvSpPr>
          <p:cNvPr id="6" name="TextBox 5"/>
          <p:cNvSpPr txBox="1"/>
          <p:nvPr/>
        </p:nvSpPr>
        <p:spPr>
          <a:xfrm>
            <a:off x="685800" y="914400"/>
            <a:ext cx="8534400" cy="584776"/>
          </a:xfrm>
          <a:prstGeom prst="rect">
            <a:avLst/>
          </a:prstGeom>
          <a:noFill/>
        </p:spPr>
        <p:txBody>
          <a:bodyPr wrap="square" rtlCol="0">
            <a:spAutoFit/>
          </a:bodyPr>
          <a:lstStyle/>
          <a:p>
            <a:pPr marL="365125" indent="-365125"/>
            <a:r>
              <a:rPr lang="en-CA" sz="1600" dirty="0" smtClean="0">
                <a:latin typeface="Verdana"/>
                <a:cs typeface="Verdana"/>
              </a:rPr>
              <a:t>1.	List and define the three types of variables that occur in a scientific investigation.*</a:t>
            </a:r>
            <a:endParaRPr lang="en-US" sz="1600" dirty="0" smtClean="0">
              <a:latin typeface="Verdana"/>
              <a:cs typeface="Verdana"/>
            </a:endParaRPr>
          </a:p>
        </p:txBody>
      </p:sp>
      <p:sp>
        <p:nvSpPr>
          <p:cNvPr id="7" name="TextBox 6"/>
          <p:cNvSpPr txBox="1"/>
          <p:nvPr/>
        </p:nvSpPr>
        <p:spPr>
          <a:xfrm>
            <a:off x="1219200" y="1495961"/>
            <a:ext cx="7162800" cy="1323439"/>
          </a:xfrm>
          <a:prstGeom prst="rect">
            <a:avLst/>
          </a:prstGeom>
          <a:noFill/>
        </p:spPr>
        <p:txBody>
          <a:bodyPr wrap="square" rtlCol="0">
            <a:spAutoFit/>
          </a:bodyPr>
          <a:lstStyle/>
          <a:p>
            <a:r>
              <a:rPr lang="en-CA" sz="1600" b="1" dirty="0" smtClean="0">
                <a:solidFill>
                  <a:srgbClr val="FF0000"/>
                </a:solidFill>
                <a:latin typeface="Verdana"/>
                <a:cs typeface="Verdana"/>
              </a:rPr>
              <a:t>Manipulated—</a:t>
            </a:r>
            <a:r>
              <a:rPr lang="en-CA" sz="1600" dirty="0" smtClean="0">
                <a:solidFill>
                  <a:srgbClr val="FF0000"/>
                </a:solidFill>
                <a:latin typeface="Verdana"/>
                <a:cs typeface="Verdana"/>
              </a:rPr>
              <a:t>an event that is systematically changed.</a:t>
            </a:r>
            <a:endParaRPr lang="en-US" sz="1600" dirty="0" smtClean="0">
              <a:solidFill>
                <a:srgbClr val="FF0000"/>
              </a:solidFill>
              <a:latin typeface="Verdana"/>
              <a:cs typeface="Verdana"/>
            </a:endParaRPr>
          </a:p>
          <a:p>
            <a:r>
              <a:rPr lang="en-CA" sz="1600" b="1" dirty="0" smtClean="0">
                <a:solidFill>
                  <a:srgbClr val="FF0000"/>
                </a:solidFill>
                <a:latin typeface="Verdana"/>
                <a:cs typeface="Verdana"/>
              </a:rPr>
              <a:t>Responding—</a:t>
            </a:r>
            <a:r>
              <a:rPr lang="en-CA" sz="1600" dirty="0" smtClean="0">
                <a:solidFill>
                  <a:srgbClr val="FF0000"/>
                </a:solidFill>
                <a:latin typeface="Verdana"/>
                <a:cs typeface="Verdana"/>
              </a:rPr>
              <a:t>what is measured.</a:t>
            </a:r>
            <a:endParaRPr lang="en-US" sz="1600" dirty="0" smtClean="0">
              <a:solidFill>
                <a:srgbClr val="FF0000"/>
              </a:solidFill>
              <a:latin typeface="Verdana"/>
              <a:cs typeface="Verdana"/>
            </a:endParaRPr>
          </a:p>
          <a:p>
            <a:r>
              <a:rPr lang="en-CA" sz="1600" b="1" dirty="0" smtClean="0">
                <a:solidFill>
                  <a:srgbClr val="FF0000"/>
                </a:solidFill>
                <a:latin typeface="Verdana"/>
                <a:cs typeface="Verdana"/>
              </a:rPr>
              <a:t>Controlled—</a:t>
            </a:r>
            <a:r>
              <a:rPr lang="en-CA" sz="1600" dirty="0" smtClean="0">
                <a:solidFill>
                  <a:srgbClr val="FF0000"/>
                </a:solidFill>
                <a:latin typeface="Verdana"/>
                <a:cs typeface="Verdana"/>
              </a:rPr>
              <a:t>all the things that need to be kept the same between the two groups that could affect the outcome of the experiment.</a:t>
            </a:r>
            <a:endParaRPr lang="en-US" sz="1600" dirty="0" smtClean="0">
              <a:solidFill>
                <a:srgbClr val="FF0000"/>
              </a:solidFill>
              <a:latin typeface="Verdana"/>
              <a:cs typeface="Verdana"/>
            </a:endParaRPr>
          </a:p>
          <a:p>
            <a:endParaRPr lang="en-US" sz="1600" dirty="0">
              <a:solidFill>
                <a:srgbClr val="FF0000"/>
              </a:solidFill>
              <a:latin typeface="Verdana"/>
              <a:cs typeface="Verdana"/>
            </a:endParaRPr>
          </a:p>
        </p:txBody>
      </p:sp>
      <p:sp>
        <p:nvSpPr>
          <p:cNvPr id="8" name="TextBox 7"/>
          <p:cNvSpPr txBox="1"/>
          <p:nvPr/>
        </p:nvSpPr>
        <p:spPr>
          <a:xfrm>
            <a:off x="1143000" y="5398532"/>
            <a:ext cx="6781800" cy="338554"/>
          </a:xfrm>
          <a:prstGeom prst="rect">
            <a:avLst/>
          </a:prstGeom>
          <a:noFill/>
        </p:spPr>
        <p:txBody>
          <a:bodyPr wrap="square" rtlCol="0">
            <a:spAutoFit/>
          </a:bodyPr>
          <a:lstStyle/>
          <a:p>
            <a:r>
              <a:rPr lang="en-CA" sz="1600" dirty="0" smtClean="0">
                <a:latin typeface="Verdana"/>
              </a:rPr>
              <a:t>*Answers for all questions are on page 45.</a:t>
            </a:r>
            <a:endParaRPr lang="en-US" sz="1600" dirty="0" smtClean="0">
              <a:latin typeface="Verdana"/>
            </a:endParaRPr>
          </a:p>
        </p:txBody>
      </p:sp>
      <p:sp>
        <p:nvSpPr>
          <p:cNvPr id="9" name="TextBox 8"/>
          <p:cNvSpPr txBox="1"/>
          <p:nvPr/>
        </p:nvSpPr>
        <p:spPr>
          <a:xfrm>
            <a:off x="685800" y="3083024"/>
            <a:ext cx="6172200" cy="338554"/>
          </a:xfrm>
          <a:prstGeom prst="rect">
            <a:avLst/>
          </a:prstGeom>
          <a:noFill/>
        </p:spPr>
        <p:txBody>
          <a:bodyPr wrap="square" rtlCol="0">
            <a:spAutoFit/>
          </a:bodyPr>
          <a:lstStyle/>
          <a:p>
            <a:pPr marL="365125" lvl="0" indent="-365125">
              <a:buAutoNum type="arabicPeriod" startAt="2"/>
            </a:pPr>
            <a:r>
              <a:rPr lang="en-CA" sz="1600" dirty="0" smtClean="0">
                <a:latin typeface="Verdana"/>
                <a:cs typeface="Verdana"/>
              </a:rPr>
              <a:t>What are three characteristics of a hypothesis?</a:t>
            </a:r>
            <a:endParaRPr lang="en-US" sz="1600" dirty="0" smtClean="0">
              <a:latin typeface="Verdana"/>
              <a:cs typeface="Verdana"/>
            </a:endParaRPr>
          </a:p>
        </p:txBody>
      </p:sp>
      <p:sp>
        <p:nvSpPr>
          <p:cNvPr id="10" name="TextBox 9"/>
          <p:cNvSpPr txBox="1"/>
          <p:nvPr/>
        </p:nvSpPr>
        <p:spPr>
          <a:xfrm>
            <a:off x="685800" y="228600"/>
            <a:ext cx="1676400" cy="369332"/>
          </a:xfrm>
          <a:prstGeom prst="rect">
            <a:avLst/>
          </a:prstGeom>
          <a:noFill/>
        </p:spPr>
        <p:txBody>
          <a:bodyPr wrap="square" rtlCol="0">
            <a:spAutoFit/>
          </a:bodyPr>
          <a:lstStyle/>
          <a:p>
            <a:r>
              <a:rPr lang="en-US" dirty="0" smtClean="0">
                <a:solidFill>
                  <a:srgbClr val="FF0000"/>
                </a:solidFill>
                <a:latin typeface="Verdana"/>
              </a:rPr>
              <a:t>Page 6</a:t>
            </a:r>
            <a:endParaRPr lang="en-US" dirty="0">
              <a:solidFill>
                <a:srgbClr val="FF0000"/>
              </a:solidFill>
              <a:latin typeface="Verdana"/>
            </a:endParaRPr>
          </a:p>
        </p:txBody>
      </p:sp>
      <p:sp>
        <p:nvSpPr>
          <p:cNvPr id="11" name="TextBox 10"/>
          <p:cNvSpPr txBox="1"/>
          <p:nvPr/>
        </p:nvSpPr>
        <p:spPr>
          <a:xfrm>
            <a:off x="1219200" y="3733800"/>
            <a:ext cx="4343400" cy="830997"/>
          </a:xfrm>
          <a:prstGeom prst="rect">
            <a:avLst/>
          </a:prstGeom>
          <a:noFill/>
        </p:spPr>
        <p:txBody>
          <a:bodyPr wrap="square" rtlCol="0">
            <a:spAutoFit/>
          </a:bodyPr>
          <a:lstStyle/>
          <a:p>
            <a:pPr marL="177800" lvl="0" indent="-177800">
              <a:buFont typeface="Arial"/>
              <a:buChar char="•"/>
            </a:pPr>
            <a:r>
              <a:rPr lang="en-CA" sz="1600" dirty="0" smtClean="0">
                <a:solidFill>
                  <a:srgbClr val="FF0000"/>
                </a:solidFill>
                <a:latin typeface="Verdana"/>
              </a:rPr>
              <a:t>gives an answer</a:t>
            </a:r>
          </a:p>
          <a:p>
            <a:pPr marL="177800" lvl="0" indent="-177800">
              <a:buFont typeface="Arial"/>
              <a:buChar char="•"/>
            </a:pPr>
            <a:r>
              <a:rPr lang="en-CA" sz="1600" dirty="0" smtClean="0">
                <a:solidFill>
                  <a:srgbClr val="FF0000"/>
                </a:solidFill>
                <a:latin typeface="Verdana"/>
              </a:rPr>
              <a:t>gives an explanation</a:t>
            </a:r>
          </a:p>
          <a:p>
            <a:pPr marL="177800" lvl="0" indent="-177800">
              <a:buFont typeface="Arial"/>
              <a:buChar char="•"/>
            </a:pPr>
            <a:r>
              <a:rPr lang="en-CA" sz="1600" dirty="0" smtClean="0">
                <a:solidFill>
                  <a:srgbClr val="FF0000"/>
                </a:solidFill>
                <a:latin typeface="Verdana"/>
              </a:rPr>
              <a:t>is testable</a:t>
            </a:r>
            <a:endParaRPr lang="en-US" sz="1600" dirty="0" smtClean="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140</a:t>
            </a:fld>
            <a:endParaRPr lang="en-US"/>
          </a:p>
        </p:txBody>
      </p:sp>
      <p:sp>
        <p:nvSpPr>
          <p:cNvPr id="5" name="TextBox 4"/>
          <p:cNvSpPr txBox="1"/>
          <p:nvPr/>
        </p:nvSpPr>
        <p:spPr>
          <a:xfrm>
            <a:off x="457200" y="1572797"/>
            <a:ext cx="7772400" cy="1323439"/>
          </a:xfrm>
          <a:prstGeom prst="rect">
            <a:avLst/>
          </a:prstGeom>
          <a:noFill/>
        </p:spPr>
        <p:txBody>
          <a:bodyPr wrap="square" rtlCol="0">
            <a:spAutoFit/>
          </a:bodyPr>
          <a:lstStyle/>
          <a:p>
            <a:r>
              <a:rPr lang="en-US" sz="1600" dirty="0" smtClean="0">
                <a:latin typeface="Verdana"/>
              </a:rPr>
              <a:t>The multiple choice responses have a nearly equal amount of A, B, C and Ds. They make sure no pattern appears; guessing is a 25% proposition.</a:t>
            </a:r>
          </a:p>
          <a:p>
            <a:endParaRPr lang="en-US" sz="1600" dirty="0" smtClean="0">
              <a:latin typeface="Verdana"/>
            </a:endParaRPr>
          </a:p>
          <a:p>
            <a:r>
              <a:rPr lang="en-US" sz="1600" dirty="0" smtClean="0">
                <a:latin typeface="Verdana"/>
              </a:rPr>
              <a:t>If you have spent 2–3 minutes and still do not have an answer, go on to the next question and come back to it later.</a:t>
            </a:r>
          </a:p>
        </p:txBody>
      </p:sp>
      <p:sp>
        <p:nvSpPr>
          <p:cNvPr id="6" name="TextBox 5"/>
          <p:cNvSpPr txBox="1"/>
          <p:nvPr/>
        </p:nvSpPr>
        <p:spPr>
          <a:xfrm>
            <a:off x="457200" y="978932"/>
            <a:ext cx="6324600" cy="461665"/>
          </a:xfrm>
          <a:prstGeom prst="rect">
            <a:avLst/>
          </a:prstGeom>
          <a:noFill/>
        </p:spPr>
        <p:txBody>
          <a:bodyPr wrap="square" rtlCol="0">
            <a:spAutoFit/>
          </a:bodyPr>
          <a:lstStyle/>
          <a:p>
            <a:r>
              <a:rPr lang="en-US" sz="2400" b="1" dirty="0" smtClean="0">
                <a:latin typeface="Verdana"/>
              </a:rPr>
              <a:t>Multiple Choice Strategies</a:t>
            </a:r>
            <a:endParaRPr lang="en-US" sz="2400" dirty="0" smtClean="0">
              <a:latin typeface="Verdana"/>
            </a:endParaRPr>
          </a:p>
        </p:txBody>
      </p:sp>
      <p:sp>
        <p:nvSpPr>
          <p:cNvPr id="7" name="TextBox 6"/>
          <p:cNvSpPr txBox="1"/>
          <p:nvPr/>
        </p:nvSpPr>
        <p:spPr>
          <a:xfrm>
            <a:off x="457200" y="3284984"/>
            <a:ext cx="5954216" cy="646331"/>
          </a:xfrm>
          <a:prstGeom prst="rect">
            <a:avLst/>
          </a:prstGeom>
          <a:noFill/>
        </p:spPr>
        <p:txBody>
          <a:bodyPr wrap="square" rtlCol="0">
            <a:spAutoFit/>
          </a:bodyPr>
          <a:lstStyle/>
          <a:p>
            <a:r>
              <a:rPr lang="en-US" dirty="0" smtClean="0"/>
              <a:t>The text box should be read carefully as it will contain information necessary to answer the question.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139" descr="sky.jpg"/>
          <p:cNvPicPr>
            <a:picLocks noChangeAspect="1"/>
          </p:cNvPicPr>
          <p:nvPr/>
        </p:nvPicPr>
        <p:blipFill>
          <a:blip r:embed="rId3" cstate="screen"/>
          <a:srcRect/>
          <a:stretch>
            <a:fillRect/>
          </a:stretch>
        </p:blipFill>
        <p:spPr>
          <a:xfrm>
            <a:off x="0" y="0"/>
            <a:ext cx="9220200" cy="6858000"/>
          </a:xfrm>
          <a:prstGeom prst="rect">
            <a:avLst/>
          </a:prstGeom>
        </p:spPr>
      </p:pic>
      <p:sp>
        <p:nvSpPr>
          <p:cNvPr id="4" name="Slide Number Placeholder 3"/>
          <p:cNvSpPr>
            <a:spLocks noGrp="1"/>
          </p:cNvSpPr>
          <p:nvPr>
            <p:ph type="sldNum" sz="quarter" idx="12"/>
          </p:nvPr>
        </p:nvSpPr>
        <p:spPr/>
        <p:txBody>
          <a:bodyPr/>
          <a:lstStyle/>
          <a:p>
            <a:fld id="{D80FEEEB-4CAC-EC4F-B319-97BE1703EA36}" type="slidenum">
              <a:rPr lang="en-US" smtClean="0"/>
              <a:pPr/>
              <a:t>141</a:t>
            </a:fld>
            <a:endParaRPr lang="en-US"/>
          </a:p>
        </p:txBody>
      </p:sp>
      <p:sp>
        <p:nvSpPr>
          <p:cNvPr id="5" name="TextBox 4"/>
          <p:cNvSpPr txBox="1"/>
          <p:nvPr/>
        </p:nvSpPr>
        <p:spPr>
          <a:xfrm>
            <a:off x="685800" y="1101804"/>
            <a:ext cx="8686800" cy="1785104"/>
          </a:xfrm>
          <a:prstGeom prst="rect">
            <a:avLst/>
          </a:prstGeom>
          <a:noFill/>
        </p:spPr>
        <p:txBody>
          <a:bodyPr wrap="square" rtlCol="0">
            <a:spAutoFit/>
          </a:bodyPr>
          <a:lstStyle/>
          <a:p>
            <a:r>
              <a:rPr lang="en-US" sz="4400" b="1" dirty="0" smtClean="0">
                <a:effectLst>
                  <a:outerShdw blurRad="50800" dist="38100" dir="2700000">
                    <a:srgbClr val="000000">
                      <a:alpha val="43000"/>
                    </a:srgbClr>
                  </a:outerShdw>
                </a:effectLst>
                <a:latin typeface="Verdana"/>
              </a:rPr>
              <a:t>Numerical Response Strategies</a:t>
            </a:r>
            <a:endParaRPr lang="en-US" sz="4400" dirty="0" smtClean="0">
              <a:effectLst>
                <a:outerShdw blurRad="50800" dist="38100" dir="2700000">
                  <a:srgbClr val="000000">
                    <a:alpha val="43000"/>
                  </a:srgbClr>
                </a:outerShdw>
              </a:effectLst>
              <a:latin typeface="Verdana"/>
            </a:endParaRPr>
          </a:p>
          <a:p>
            <a:r>
              <a:rPr lang="en-US" sz="2200" dirty="0" smtClean="0">
                <a:latin typeface="Verdana"/>
              </a:rPr>
              <a:t> </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142</a:t>
            </a:fld>
            <a:endParaRPr lang="en-US"/>
          </a:p>
        </p:txBody>
      </p:sp>
      <p:sp>
        <p:nvSpPr>
          <p:cNvPr id="5" name="TextBox 4"/>
          <p:cNvSpPr txBox="1"/>
          <p:nvPr/>
        </p:nvSpPr>
        <p:spPr>
          <a:xfrm>
            <a:off x="457199" y="959108"/>
            <a:ext cx="8229601" cy="3293209"/>
          </a:xfrm>
          <a:prstGeom prst="rect">
            <a:avLst/>
          </a:prstGeom>
          <a:noFill/>
        </p:spPr>
        <p:txBody>
          <a:bodyPr wrap="square" rtlCol="0">
            <a:spAutoFit/>
          </a:bodyPr>
          <a:lstStyle/>
          <a:p>
            <a:r>
              <a:rPr lang="en-US" sz="1600" dirty="0" smtClean="0">
                <a:latin typeface="Verdana"/>
              </a:rPr>
              <a:t>Three types of numerical response questions will be on the Diploma Exam</a:t>
            </a:r>
          </a:p>
          <a:p>
            <a:pPr marL="622300" lvl="0" indent="-355600">
              <a:buFont typeface="Arial"/>
              <a:buChar char="•"/>
            </a:pPr>
            <a:r>
              <a:rPr lang="en-US" sz="1600" dirty="0" smtClean="0">
                <a:latin typeface="Verdana"/>
              </a:rPr>
              <a:t>Answer from a calculation</a:t>
            </a:r>
          </a:p>
          <a:p>
            <a:pPr marL="622300" lvl="0" indent="-355600">
              <a:buFont typeface="Arial"/>
              <a:buChar char="•"/>
            </a:pPr>
            <a:r>
              <a:rPr lang="en-US" sz="1600" dirty="0" smtClean="0">
                <a:latin typeface="Verdana"/>
              </a:rPr>
              <a:t>Selecting from a list or a diagram</a:t>
            </a:r>
          </a:p>
          <a:p>
            <a:pPr marL="622300" lvl="0" indent="-355600">
              <a:buFont typeface="Arial"/>
              <a:buChar char="•"/>
            </a:pPr>
            <a:r>
              <a:rPr lang="en-US" sz="1600" dirty="0" smtClean="0">
                <a:latin typeface="Verdana"/>
              </a:rPr>
              <a:t>Identification of a sequence of events</a:t>
            </a:r>
          </a:p>
          <a:p>
            <a:r>
              <a:rPr lang="en-US" sz="1600" dirty="0" smtClean="0">
                <a:latin typeface="Verdana"/>
              </a:rPr>
              <a:t> </a:t>
            </a:r>
          </a:p>
          <a:p>
            <a:r>
              <a:rPr lang="en-US" sz="1600" dirty="0" smtClean="0">
                <a:latin typeface="Verdana"/>
              </a:rPr>
              <a:t>The numbers must be correctly entered into the box. The front of the exam has examples if needed. Show your work.</a:t>
            </a:r>
          </a:p>
          <a:p>
            <a:pPr marL="622300" indent="-355600"/>
            <a:r>
              <a:rPr lang="en-US" sz="1600" dirty="0" smtClean="0">
                <a:latin typeface="Verdana"/>
              </a:rPr>
              <a:t>•	Record your answer on the answer sheet provided by writing it in the boxes and then filling in the corresponding circles.</a:t>
            </a:r>
          </a:p>
          <a:p>
            <a:pPr marL="622300" indent="-355600"/>
            <a:r>
              <a:rPr lang="en-US" sz="1600" dirty="0" smtClean="0">
                <a:latin typeface="Verdana"/>
              </a:rPr>
              <a:t>•	If an answer is a value between 0 and 1 (e.g., 0.25), then be sure to record the 0 before the decimal place.</a:t>
            </a:r>
          </a:p>
          <a:p>
            <a:pPr marL="622300" indent="-355600"/>
            <a:r>
              <a:rPr lang="en-US" sz="1600" dirty="0" smtClean="0">
                <a:latin typeface="Verdana"/>
              </a:rPr>
              <a:t>•	Enter the first digit of your answer in the left-hand box and leave any unused boxes blank.</a:t>
            </a:r>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y.jpg"/>
          <p:cNvPicPr>
            <a:picLocks noChangeAspect="1"/>
          </p:cNvPicPr>
          <p:nvPr/>
        </p:nvPicPr>
        <p:blipFill>
          <a:blip r:embed="rId3" cstate="screen"/>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D80FEEEB-4CAC-EC4F-B319-97BE1703EA36}" type="slidenum">
              <a:rPr lang="en-US" smtClean="0"/>
              <a:pPr/>
              <a:t>143</a:t>
            </a:fld>
            <a:endParaRPr lang="en-US"/>
          </a:p>
        </p:txBody>
      </p:sp>
      <p:sp>
        <p:nvSpPr>
          <p:cNvPr id="5" name="TextBox 4"/>
          <p:cNvSpPr txBox="1"/>
          <p:nvPr/>
        </p:nvSpPr>
        <p:spPr>
          <a:xfrm>
            <a:off x="1219200" y="1371601"/>
            <a:ext cx="6477000" cy="1754327"/>
          </a:xfrm>
          <a:prstGeom prst="rect">
            <a:avLst/>
          </a:prstGeom>
          <a:noFill/>
        </p:spPr>
        <p:txBody>
          <a:bodyPr wrap="square" rtlCol="0">
            <a:spAutoFit/>
          </a:bodyPr>
          <a:lstStyle/>
          <a:p>
            <a:pPr algn="ctr"/>
            <a:r>
              <a:rPr lang="en-US" sz="3600" b="1" dirty="0" smtClean="0">
                <a:latin typeface="Verdana"/>
              </a:rPr>
              <a:t>Continue to </a:t>
            </a:r>
            <a:r>
              <a:rPr lang="en-US" sz="3600" b="1" dirty="0" smtClean="0">
                <a:latin typeface="Verdana"/>
              </a:rPr>
              <a:t>practice </a:t>
            </a:r>
            <a:r>
              <a:rPr lang="en-US" sz="3600" b="1" dirty="0" smtClean="0">
                <a:latin typeface="Verdana"/>
              </a:rPr>
              <a:t>old diploma exam questions and study hard</a:t>
            </a:r>
            <a:endParaRPr lang="en-US" sz="3600" b="1" dirty="0">
              <a:latin typeface="Verdana"/>
            </a:endParaRPr>
          </a:p>
        </p:txBody>
      </p:sp>
      <p:sp>
        <p:nvSpPr>
          <p:cNvPr id="7" name="TextBox 6"/>
          <p:cNvSpPr txBox="1"/>
          <p:nvPr/>
        </p:nvSpPr>
        <p:spPr>
          <a:xfrm>
            <a:off x="1219200" y="3810000"/>
            <a:ext cx="6781800" cy="1200329"/>
          </a:xfrm>
          <a:prstGeom prst="rect">
            <a:avLst/>
          </a:prstGeom>
          <a:noFill/>
        </p:spPr>
        <p:txBody>
          <a:bodyPr wrap="square" rtlCol="0">
            <a:spAutoFit/>
          </a:bodyPr>
          <a:lstStyle/>
          <a:p>
            <a:r>
              <a:rPr lang="en-US" dirty="0" smtClean="0">
                <a:latin typeface="Verdana"/>
              </a:rPr>
              <a:t>One must learn by doing the thing, for though you think you know it, you have no certainty until you try.</a:t>
            </a:r>
          </a:p>
          <a:p>
            <a:endParaRPr lang="en-US" dirty="0" smtClean="0">
              <a:latin typeface="Verdana"/>
            </a:endParaRPr>
          </a:p>
          <a:p>
            <a:r>
              <a:rPr lang="en-US" dirty="0" smtClean="0">
                <a:latin typeface="Verdana"/>
              </a:rPr>
              <a:t>Aristotle</a:t>
            </a:r>
            <a:endParaRPr lang="en-US" dirty="0">
              <a:latin typeface="Verdana"/>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15</a:t>
            </a:fld>
            <a:endParaRPr lang="en-US"/>
          </a:p>
        </p:txBody>
      </p:sp>
      <p:sp>
        <p:nvSpPr>
          <p:cNvPr id="6" name="TextBox 5"/>
          <p:cNvSpPr txBox="1"/>
          <p:nvPr/>
        </p:nvSpPr>
        <p:spPr>
          <a:xfrm>
            <a:off x="685800" y="1412776"/>
            <a:ext cx="8229600" cy="584776"/>
          </a:xfrm>
          <a:prstGeom prst="rect">
            <a:avLst/>
          </a:prstGeom>
          <a:noFill/>
        </p:spPr>
        <p:txBody>
          <a:bodyPr wrap="square" rtlCol="0">
            <a:spAutoFit/>
          </a:bodyPr>
          <a:lstStyle/>
          <a:p>
            <a:pPr marL="533400" lvl="0" indent="-533400"/>
            <a:r>
              <a:rPr lang="en-CA" sz="1600" dirty="0" smtClean="0">
                <a:latin typeface="Verdana"/>
              </a:rPr>
              <a:t>3.	Explain the difference between the control group and the experimental group.</a:t>
            </a:r>
            <a:endParaRPr lang="en-US" sz="1600" dirty="0">
              <a:latin typeface="Verdana"/>
            </a:endParaRPr>
          </a:p>
        </p:txBody>
      </p:sp>
      <p:sp>
        <p:nvSpPr>
          <p:cNvPr id="7" name="TextBox 6"/>
          <p:cNvSpPr txBox="1"/>
          <p:nvPr/>
        </p:nvSpPr>
        <p:spPr>
          <a:xfrm>
            <a:off x="1295400" y="2514600"/>
            <a:ext cx="7239000" cy="1077218"/>
          </a:xfrm>
          <a:prstGeom prst="rect">
            <a:avLst/>
          </a:prstGeom>
          <a:noFill/>
        </p:spPr>
        <p:txBody>
          <a:bodyPr wrap="square" rtlCol="0">
            <a:spAutoFit/>
          </a:bodyPr>
          <a:lstStyle/>
          <a:p>
            <a:pPr lvl="0"/>
            <a:r>
              <a:rPr lang="en-CA" sz="1600" dirty="0" smtClean="0">
                <a:solidFill>
                  <a:srgbClr val="FF0000"/>
                </a:solidFill>
                <a:latin typeface="Verdana"/>
              </a:rPr>
              <a:t>An experimental group has the manipulated variable applied to it and the control group is identical as possible to the manipulated group, except it has a no manipulated variable applied.</a:t>
            </a:r>
            <a:endParaRPr lang="en-US" sz="1600" dirty="0" smtClean="0">
              <a:solidFill>
                <a:srgbClr val="FF0000"/>
              </a:solidFill>
              <a:latin typeface="Verdana"/>
            </a:endParaRPr>
          </a:p>
          <a:p>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16</a:t>
            </a:fld>
            <a:endParaRPr lang="en-US"/>
          </a:p>
        </p:txBody>
      </p:sp>
      <p:sp>
        <p:nvSpPr>
          <p:cNvPr id="9" name="TextBox 8"/>
          <p:cNvSpPr txBox="1"/>
          <p:nvPr/>
        </p:nvSpPr>
        <p:spPr>
          <a:xfrm>
            <a:off x="838200" y="685800"/>
            <a:ext cx="7620000" cy="646331"/>
          </a:xfrm>
          <a:prstGeom prst="rect">
            <a:avLst/>
          </a:prstGeom>
          <a:noFill/>
        </p:spPr>
        <p:txBody>
          <a:bodyPr wrap="square" rtlCol="0">
            <a:spAutoFit/>
          </a:bodyPr>
          <a:lstStyle/>
          <a:p>
            <a:r>
              <a:rPr lang="en-CA" dirty="0" smtClean="0">
                <a:latin typeface="Verdana"/>
              </a:rPr>
              <a:t>Review the anatomy of a cell and cellular processes. </a:t>
            </a:r>
            <a:endParaRPr lang="en-US" dirty="0" smtClean="0">
              <a:latin typeface="Verdana"/>
            </a:endParaRPr>
          </a:p>
          <a:p>
            <a:endParaRPr lang="en-US" dirty="0">
              <a:latin typeface="Verdana"/>
            </a:endParaRPr>
          </a:p>
        </p:txBody>
      </p:sp>
      <p:pic>
        <p:nvPicPr>
          <p:cNvPr id="7" name="Picture 6" descr="cells2.jpg"/>
          <p:cNvPicPr>
            <a:picLocks noChangeAspect="1"/>
          </p:cNvPicPr>
          <p:nvPr/>
        </p:nvPicPr>
        <p:blipFill>
          <a:blip r:embed="rId2"/>
          <a:stretch>
            <a:fillRect/>
          </a:stretch>
        </p:blipFill>
        <p:spPr>
          <a:xfrm>
            <a:off x="1447800" y="1332131"/>
            <a:ext cx="6510586" cy="4786528"/>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17</a:t>
            </a:fld>
            <a:endParaRPr lang="en-US"/>
          </a:p>
        </p:txBody>
      </p:sp>
      <p:graphicFrame>
        <p:nvGraphicFramePr>
          <p:cNvPr id="7" name="Table 6"/>
          <p:cNvGraphicFramePr>
            <a:graphicFrameLocks noGrp="1"/>
          </p:cNvGraphicFramePr>
          <p:nvPr/>
        </p:nvGraphicFramePr>
        <p:xfrm>
          <a:off x="762000" y="2403856"/>
          <a:ext cx="7772400" cy="3697224"/>
        </p:xfrm>
        <a:graphic>
          <a:graphicData uri="http://schemas.openxmlformats.org/drawingml/2006/table">
            <a:tbl>
              <a:tblPr firstRow="1" bandRow="1">
                <a:tableStyleId>{5940675A-B579-460E-94D1-54222C63F5DA}</a:tableStyleId>
              </a:tblPr>
              <a:tblGrid>
                <a:gridCol w="1360170"/>
                <a:gridCol w="6412230"/>
              </a:tblGrid>
              <a:tr h="370840">
                <a:tc>
                  <a:txBody>
                    <a:bodyPr/>
                    <a:lstStyle/>
                    <a:p>
                      <a:endParaRPr lang="en-US" sz="1400" dirty="0">
                        <a:latin typeface="Verdana"/>
                        <a:cs typeface="Verdana"/>
                      </a:endParaRPr>
                    </a:p>
                  </a:txBody>
                  <a:tcPr/>
                </a:tc>
                <a:tc>
                  <a:txBody>
                    <a:bodyPr/>
                    <a:lstStyle/>
                    <a:p>
                      <a:pPr marL="0" marR="0">
                        <a:lnSpc>
                          <a:spcPct val="115000"/>
                        </a:lnSpc>
                        <a:spcBef>
                          <a:spcPts val="0"/>
                        </a:spcBef>
                        <a:spcAft>
                          <a:spcPts val="0"/>
                        </a:spcAft>
                      </a:pPr>
                      <a:r>
                        <a:rPr lang="en-CA" sz="1400" dirty="0">
                          <a:latin typeface="Verdana"/>
                          <a:cs typeface="Verdana"/>
                        </a:rPr>
                        <a:t>DNA </a:t>
                      </a:r>
                      <a:r>
                        <a:rPr lang="en-CA" sz="1400" dirty="0" smtClean="0">
                          <a:latin typeface="Verdana"/>
                          <a:cs typeface="Verdana"/>
                        </a:rPr>
                        <a:t>found—controls </a:t>
                      </a:r>
                      <a:r>
                        <a:rPr lang="en-CA" sz="1400" dirty="0">
                          <a:latin typeface="Verdana"/>
                          <a:cs typeface="Verdana"/>
                        </a:rPr>
                        <a:t>many cellular </a:t>
                      </a:r>
                      <a:r>
                        <a:rPr lang="en-CA" sz="1400" dirty="0" smtClean="0">
                          <a:latin typeface="Verdana"/>
                          <a:cs typeface="Verdana"/>
                        </a:rPr>
                        <a:t>activities.</a:t>
                      </a:r>
                      <a:endParaRPr lang="en-US" sz="1400" dirty="0">
                        <a:latin typeface="Verdana"/>
                        <a:ea typeface="ＭＳ 明朝"/>
                        <a:cs typeface="Verdana"/>
                      </a:endParaRPr>
                    </a:p>
                  </a:txBody>
                  <a:tcPr marL="68580" marR="68580" marT="0" marB="0"/>
                </a:tc>
              </a:tr>
              <a:tr h="370840">
                <a:tc>
                  <a:txBody>
                    <a:bodyPr/>
                    <a:lstStyle/>
                    <a:p>
                      <a:endParaRPr lang="en-US" sz="1400">
                        <a:latin typeface="Verdana"/>
                        <a:cs typeface="Verdana"/>
                      </a:endParaRPr>
                    </a:p>
                  </a:txBody>
                  <a:tcPr/>
                </a:tc>
                <a:tc>
                  <a:txBody>
                    <a:bodyPr/>
                    <a:lstStyle/>
                    <a:p>
                      <a:pPr marL="0" marR="0">
                        <a:lnSpc>
                          <a:spcPct val="115000"/>
                        </a:lnSpc>
                        <a:spcBef>
                          <a:spcPts val="0"/>
                        </a:spcBef>
                        <a:spcAft>
                          <a:spcPts val="0"/>
                        </a:spcAft>
                      </a:pPr>
                      <a:r>
                        <a:rPr lang="en-CA" sz="1400" dirty="0" err="1">
                          <a:latin typeface="Verdana"/>
                          <a:cs typeface="Verdana"/>
                        </a:rPr>
                        <a:t>Phospholipid</a:t>
                      </a:r>
                      <a:r>
                        <a:rPr lang="en-CA" sz="1400" dirty="0">
                          <a:latin typeface="Verdana"/>
                          <a:cs typeface="Verdana"/>
                        </a:rPr>
                        <a:t> </a:t>
                      </a:r>
                      <a:r>
                        <a:rPr lang="en-CA" sz="1400" dirty="0" err="1">
                          <a:latin typeface="Verdana"/>
                          <a:cs typeface="Verdana"/>
                        </a:rPr>
                        <a:t>bilayer</a:t>
                      </a:r>
                      <a:r>
                        <a:rPr lang="en-CA" sz="1400" dirty="0">
                          <a:latin typeface="Verdana"/>
                          <a:cs typeface="Verdana"/>
                        </a:rPr>
                        <a:t> that is selectively </a:t>
                      </a:r>
                      <a:r>
                        <a:rPr lang="en-CA" sz="1400" dirty="0" smtClean="0">
                          <a:latin typeface="Verdana"/>
                          <a:cs typeface="Verdana"/>
                        </a:rPr>
                        <a:t>permeable.</a:t>
                      </a:r>
                      <a:endParaRPr lang="en-US" sz="1400" dirty="0">
                        <a:latin typeface="Verdana"/>
                        <a:ea typeface="ＭＳ 明朝"/>
                        <a:cs typeface="Verdana"/>
                      </a:endParaRPr>
                    </a:p>
                  </a:txBody>
                  <a:tcPr marL="68580" marR="68580" marT="0" marB="0"/>
                </a:tc>
              </a:tr>
              <a:tr h="370840">
                <a:tc>
                  <a:txBody>
                    <a:bodyPr/>
                    <a:lstStyle/>
                    <a:p>
                      <a:endParaRPr lang="en-US" sz="1400">
                        <a:latin typeface="Verdana"/>
                        <a:cs typeface="Verdana"/>
                      </a:endParaRPr>
                    </a:p>
                  </a:txBody>
                  <a:tcPr/>
                </a:tc>
                <a:tc>
                  <a:txBody>
                    <a:bodyPr/>
                    <a:lstStyle/>
                    <a:p>
                      <a:pPr marL="0" marR="0">
                        <a:lnSpc>
                          <a:spcPct val="115000"/>
                        </a:lnSpc>
                        <a:spcBef>
                          <a:spcPts val="0"/>
                        </a:spcBef>
                        <a:spcAft>
                          <a:spcPts val="0"/>
                        </a:spcAft>
                      </a:pPr>
                      <a:r>
                        <a:rPr lang="en-CA" sz="1400" dirty="0">
                          <a:latin typeface="Verdana"/>
                          <a:cs typeface="Verdana"/>
                        </a:rPr>
                        <a:t>Site of protein </a:t>
                      </a:r>
                      <a:r>
                        <a:rPr lang="en-CA" sz="1400" dirty="0" smtClean="0">
                          <a:latin typeface="Verdana"/>
                          <a:cs typeface="Verdana"/>
                        </a:rPr>
                        <a:t>synthesis.</a:t>
                      </a:r>
                      <a:endParaRPr lang="en-US" sz="1400" dirty="0">
                        <a:latin typeface="Verdana"/>
                        <a:ea typeface="ＭＳ 明朝"/>
                        <a:cs typeface="Verdana"/>
                      </a:endParaRPr>
                    </a:p>
                  </a:txBody>
                  <a:tcPr marL="68580" marR="68580" marT="0" marB="0"/>
                </a:tc>
              </a:tr>
              <a:tr h="370840">
                <a:tc>
                  <a:txBody>
                    <a:bodyPr/>
                    <a:lstStyle/>
                    <a:p>
                      <a:endParaRPr lang="en-US" sz="1400" dirty="0">
                        <a:latin typeface="Verdana"/>
                        <a:cs typeface="Verdana"/>
                      </a:endParaRPr>
                    </a:p>
                  </a:txBody>
                  <a:tcPr/>
                </a:tc>
                <a:tc>
                  <a:txBody>
                    <a:bodyPr/>
                    <a:lstStyle/>
                    <a:p>
                      <a:pPr marL="0" marR="0">
                        <a:lnSpc>
                          <a:spcPct val="115000"/>
                        </a:lnSpc>
                        <a:spcBef>
                          <a:spcPts val="0"/>
                        </a:spcBef>
                        <a:spcAft>
                          <a:spcPts val="0"/>
                        </a:spcAft>
                      </a:pPr>
                      <a:r>
                        <a:rPr lang="en-CA" sz="1400" dirty="0">
                          <a:latin typeface="Verdana"/>
                          <a:cs typeface="Verdana"/>
                        </a:rPr>
                        <a:t>Small  membrane bound sacs that stores or transports substances within a </a:t>
                      </a:r>
                      <a:r>
                        <a:rPr lang="en-CA" sz="1400" dirty="0" smtClean="0">
                          <a:latin typeface="Verdana"/>
                          <a:cs typeface="Verdana"/>
                        </a:rPr>
                        <a:t>cell.</a:t>
                      </a:r>
                      <a:endParaRPr lang="en-US" sz="1400" dirty="0">
                        <a:latin typeface="Verdana"/>
                        <a:ea typeface="ＭＳ 明朝"/>
                        <a:cs typeface="Verdana"/>
                      </a:endParaRPr>
                    </a:p>
                  </a:txBody>
                  <a:tcPr marL="68580" marR="68580" marT="0" marB="0"/>
                </a:tc>
              </a:tr>
              <a:tr h="370840">
                <a:tc>
                  <a:txBody>
                    <a:bodyPr/>
                    <a:lstStyle/>
                    <a:p>
                      <a:endParaRPr lang="en-US" sz="1400" dirty="0">
                        <a:latin typeface="Verdana"/>
                        <a:cs typeface="Verdana"/>
                      </a:endParaRPr>
                    </a:p>
                  </a:txBody>
                  <a:tcPr/>
                </a:tc>
                <a:tc>
                  <a:txBody>
                    <a:bodyPr/>
                    <a:lstStyle/>
                    <a:p>
                      <a:pPr marL="0" marR="0">
                        <a:lnSpc>
                          <a:spcPct val="115000"/>
                        </a:lnSpc>
                        <a:spcBef>
                          <a:spcPts val="0"/>
                        </a:spcBef>
                        <a:spcAft>
                          <a:spcPts val="0"/>
                        </a:spcAft>
                      </a:pPr>
                      <a:r>
                        <a:rPr lang="en-CA" sz="1400" dirty="0">
                          <a:latin typeface="Verdana"/>
                          <a:cs typeface="Verdana"/>
                        </a:rPr>
                        <a:t>Site of cellular </a:t>
                      </a:r>
                      <a:r>
                        <a:rPr lang="en-CA" sz="1400" dirty="0" smtClean="0">
                          <a:latin typeface="Verdana"/>
                          <a:cs typeface="Verdana"/>
                        </a:rPr>
                        <a:t>respiration.</a:t>
                      </a:r>
                      <a:endParaRPr lang="en-US" sz="1400" dirty="0">
                        <a:latin typeface="Verdana"/>
                        <a:ea typeface="ＭＳ 明朝"/>
                        <a:cs typeface="Verdana"/>
                      </a:endParaRPr>
                    </a:p>
                  </a:txBody>
                  <a:tcPr marL="68580" marR="68580" marT="0" marB="0"/>
                </a:tc>
              </a:tr>
              <a:tr h="370840">
                <a:tc>
                  <a:txBody>
                    <a:bodyPr/>
                    <a:lstStyle/>
                    <a:p>
                      <a:endParaRPr lang="en-US" sz="1400">
                        <a:latin typeface="Verdana"/>
                        <a:cs typeface="Verdana"/>
                      </a:endParaRPr>
                    </a:p>
                  </a:txBody>
                  <a:tcPr/>
                </a:tc>
                <a:tc>
                  <a:txBody>
                    <a:bodyPr/>
                    <a:lstStyle/>
                    <a:p>
                      <a:pPr marL="0" marR="0">
                        <a:lnSpc>
                          <a:spcPct val="115000"/>
                        </a:lnSpc>
                        <a:spcBef>
                          <a:spcPts val="0"/>
                        </a:spcBef>
                        <a:spcAft>
                          <a:spcPts val="0"/>
                        </a:spcAft>
                      </a:pPr>
                      <a:r>
                        <a:rPr lang="en-CA" sz="1400" dirty="0">
                          <a:latin typeface="Verdana"/>
                          <a:cs typeface="Verdana"/>
                        </a:rPr>
                        <a:t>Involved in spindle fibre formation during cell </a:t>
                      </a:r>
                      <a:r>
                        <a:rPr lang="en-CA" sz="1400" dirty="0" smtClean="0">
                          <a:latin typeface="Verdana"/>
                          <a:cs typeface="Verdana"/>
                        </a:rPr>
                        <a:t>division.</a:t>
                      </a:r>
                      <a:endParaRPr lang="en-US" sz="1400" dirty="0">
                        <a:latin typeface="Verdana"/>
                        <a:ea typeface="ＭＳ 明朝"/>
                        <a:cs typeface="Verdana"/>
                      </a:endParaRPr>
                    </a:p>
                  </a:txBody>
                  <a:tcPr marL="68580" marR="68580" marT="0" marB="0"/>
                </a:tc>
              </a:tr>
              <a:tr h="370840">
                <a:tc>
                  <a:txBody>
                    <a:bodyPr/>
                    <a:lstStyle/>
                    <a:p>
                      <a:endParaRPr lang="en-US" sz="1400">
                        <a:latin typeface="Verdana"/>
                        <a:cs typeface="Verdana"/>
                      </a:endParaRPr>
                    </a:p>
                  </a:txBody>
                  <a:tcPr/>
                </a:tc>
                <a:tc>
                  <a:txBody>
                    <a:bodyPr/>
                    <a:lstStyle/>
                    <a:p>
                      <a:pPr marL="0" marR="0">
                        <a:lnSpc>
                          <a:spcPct val="115000"/>
                        </a:lnSpc>
                        <a:spcBef>
                          <a:spcPts val="0"/>
                        </a:spcBef>
                        <a:spcAft>
                          <a:spcPts val="0"/>
                        </a:spcAft>
                      </a:pPr>
                      <a:r>
                        <a:rPr lang="en-CA" sz="1400" dirty="0" smtClean="0">
                          <a:latin typeface="Verdana"/>
                          <a:cs typeface="Verdana"/>
                        </a:rPr>
                        <a:t>Movement </a:t>
                      </a:r>
                      <a:r>
                        <a:rPr lang="en-CA" sz="1400" dirty="0">
                          <a:latin typeface="Verdana"/>
                          <a:cs typeface="Verdana"/>
                        </a:rPr>
                        <a:t>of substances from an area of high to low </a:t>
                      </a:r>
                      <a:r>
                        <a:rPr lang="en-CA" sz="1400" dirty="0" smtClean="0">
                          <a:latin typeface="Verdana"/>
                          <a:cs typeface="Verdana"/>
                        </a:rPr>
                        <a:t>concentration.</a:t>
                      </a:r>
                      <a:endParaRPr lang="en-US" sz="1400" dirty="0">
                        <a:latin typeface="Verdana"/>
                        <a:ea typeface="ＭＳ 明朝"/>
                        <a:cs typeface="Verdana"/>
                      </a:endParaRPr>
                    </a:p>
                  </a:txBody>
                  <a:tcPr marL="68580" marR="68580" marT="0" marB="0"/>
                </a:tc>
              </a:tr>
              <a:tr h="370840">
                <a:tc>
                  <a:txBody>
                    <a:bodyPr/>
                    <a:lstStyle/>
                    <a:p>
                      <a:endParaRPr lang="en-US" sz="1400">
                        <a:latin typeface="Verdana"/>
                        <a:cs typeface="Verdana"/>
                      </a:endParaRPr>
                    </a:p>
                  </a:txBody>
                  <a:tcPr/>
                </a:tc>
                <a:tc>
                  <a:txBody>
                    <a:bodyPr/>
                    <a:lstStyle/>
                    <a:p>
                      <a:pPr marL="0" marR="0">
                        <a:lnSpc>
                          <a:spcPct val="115000"/>
                        </a:lnSpc>
                        <a:spcBef>
                          <a:spcPts val="0"/>
                        </a:spcBef>
                        <a:spcAft>
                          <a:spcPts val="0"/>
                        </a:spcAft>
                      </a:pPr>
                      <a:r>
                        <a:rPr lang="en-CA" sz="1400" dirty="0" smtClean="0">
                          <a:latin typeface="Verdana"/>
                          <a:cs typeface="Verdana"/>
                        </a:rPr>
                        <a:t>Movement </a:t>
                      </a:r>
                      <a:r>
                        <a:rPr lang="en-CA" sz="1400" dirty="0">
                          <a:latin typeface="Verdana"/>
                          <a:cs typeface="Verdana"/>
                        </a:rPr>
                        <a:t>of water from an area of high to low concentration across a </a:t>
                      </a:r>
                      <a:r>
                        <a:rPr lang="en-CA" sz="1400" dirty="0" smtClean="0">
                          <a:latin typeface="Verdana"/>
                          <a:cs typeface="Verdana"/>
                        </a:rPr>
                        <a:t>membrane.</a:t>
                      </a:r>
                      <a:endParaRPr lang="en-US" sz="1400" dirty="0">
                        <a:latin typeface="Verdana"/>
                        <a:ea typeface="ＭＳ 明朝"/>
                        <a:cs typeface="Verdana"/>
                      </a:endParaRPr>
                    </a:p>
                  </a:txBody>
                  <a:tcPr marL="68580" marR="68580" marT="0" marB="0"/>
                </a:tc>
              </a:tr>
              <a:tr h="370840">
                <a:tc>
                  <a:txBody>
                    <a:bodyPr/>
                    <a:lstStyle/>
                    <a:p>
                      <a:endParaRPr lang="en-US" sz="1400" dirty="0">
                        <a:latin typeface="Verdana"/>
                        <a:cs typeface="Verdana"/>
                      </a:endParaRPr>
                    </a:p>
                  </a:txBody>
                  <a:tcPr/>
                </a:tc>
                <a:tc>
                  <a:txBody>
                    <a:bodyPr/>
                    <a:lstStyle/>
                    <a:p>
                      <a:pPr marL="0" marR="0">
                        <a:lnSpc>
                          <a:spcPct val="115000"/>
                        </a:lnSpc>
                        <a:spcBef>
                          <a:spcPts val="0"/>
                        </a:spcBef>
                        <a:spcAft>
                          <a:spcPts val="0"/>
                        </a:spcAft>
                      </a:pPr>
                      <a:r>
                        <a:rPr lang="en-CA" sz="1400" dirty="0" smtClean="0">
                          <a:latin typeface="Verdana"/>
                          <a:cs typeface="Verdana"/>
                        </a:rPr>
                        <a:t>Movement </a:t>
                      </a:r>
                      <a:r>
                        <a:rPr lang="en-CA" sz="1400" dirty="0">
                          <a:latin typeface="Verdana"/>
                          <a:cs typeface="Verdana"/>
                        </a:rPr>
                        <a:t>of substances across a membrane from an area of low to high concentration using </a:t>
                      </a:r>
                      <a:r>
                        <a:rPr lang="en-CA" sz="1400" dirty="0" smtClean="0">
                          <a:latin typeface="Verdana"/>
                          <a:cs typeface="Verdana"/>
                        </a:rPr>
                        <a:t>ATP.</a:t>
                      </a:r>
                      <a:endParaRPr lang="en-US" sz="1400" dirty="0">
                        <a:latin typeface="Verdana"/>
                        <a:ea typeface="ＭＳ 明朝"/>
                        <a:cs typeface="Verdana"/>
                      </a:endParaRPr>
                    </a:p>
                  </a:txBody>
                  <a:tcPr marL="68580" marR="68580" marT="0" marB="0"/>
                </a:tc>
              </a:tr>
            </a:tbl>
          </a:graphicData>
        </a:graphic>
      </p:graphicFrame>
      <p:sp>
        <p:nvSpPr>
          <p:cNvPr id="8" name="TextBox 7"/>
          <p:cNvSpPr txBox="1"/>
          <p:nvPr/>
        </p:nvSpPr>
        <p:spPr>
          <a:xfrm>
            <a:off x="762000" y="674112"/>
            <a:ext cx="8229600" cy="1477328"/>
          </a:xfrm>
          <a:prstGeom prst="rect">
            <a:avLst/>
          </a:prstGeom>
          <a:noFill/>
        </p:spPr>
        <p:txBody>
          <a:bodyPr wrap="square" rtlCol="0">
            <a:spAutoFit/>
          </a:bodyPr>
          <a:lstStyle/>
          <a:p>
            <a:pPr marL="533400" indent="-533400">
              <a:buAutoNum type="arabicPeriod" startAt="4"/>
            </a:pPr>
            <a:r>
              <a:rPr lang="en-CA" dirty="0" smtClean="0">
                <a:latin typeface="Verdana"/>
              </a:rPr>
              <a:t>Fill in the blanks in the chart below. Use the following terms:</a:t>
            </a:r>
            <a:endParaRPr lang="en-US" dirty="0" smtClean="0">
              <a:latin typeface="Verdana"/>
            </a:endParaRPr>
          </a:p>
          <a:p>
            <a:pPr marL="342900" indent="-342900">
              <a:buAutoNum type="arabicPeriod" startAt="4"/>
            </a:pPr>
            <a:endParaRPr lang="en-US" dirty="0" smtClean="0">
              <a:latin typeface="Verdana"/>
            </a:endParaRPr>
          </a:p>
          <a:p>
            <a:pPr marL="533400" indent="-533400"/>
            <a:r>
              <a:rPr lang="en-CA" dirty="0" smtClean="0">
                <a:latin typeface="Verdana"/>
              </a:rPr>
              <a:t>	nucleus, cell membrane, osmosis, ribosome, mitochondria, vesicles, active transport, </a:t>
            </a:r>
            <a:r>
              <a:rPr lang="en-CA" dirty="0" err="1" smtClean="0">
                <a:latin typeface="Verdana"/>
              </a:rPr>
              <a:t>centrioles</a:t>
            </a:r>
            <a:r>
              <a:rPr lang="en-CA" dirty="0" smtClean="0">
                <a:latin typeface="Verdana"/>
              </a:rPr>
              <a:t>, diffusion</a:t>
            </a:r>
            <a:endParaRPr lang="en-US" dirty="0" smtClean="0">
              <a:latin typeface="Verdana"/>
            </a:endParaRPr>
          </a:p>
          <a:p>
            <a:pPr marL="342900" indent="-342900"/>
            <a:endParaRPr lang="en-US" dirty="0" smtClean="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18</a:t>
            </a:fld>
            <a:endParaRPr lang="en-US"/>
          </a:p>
        </p:txBody>
      </p:sp>
      <p:graphicFrame>
        <p:nvGraphicFramePr>
          <p:cNvPr id="7" name="Table 6"/>
          <p:cNvGraphicFramePr>
            <a:graphicFrameLocks noGrp="1"/>
          </p:cNvGraphicFramePr>
          <p:nvPr/>
        </p:nvGraphicFramePr>
        <p:xfrm>
          <a:off x="611561" y="2209800"/>
          <a:ext cx="7922840" cy="3697224"/>
        </p:xfrm>
        <a:graphic>
          <a:graphicData uri="http://schemas.openxmlformats.org/drawingml/2006/table">
            <a:tbl>
              <a:tblPr firstRow="1" bandRow="1">
                <a:tableStyleId>{5940675A-B579-460E-94D1-54222C63F5DA}</a:tableStyleId>
              </a:tblPr>
              <a:tblGrid>
                <a:gridCol w="1510610"/>
                <a:gridCol w="6412230"/>
              </a:tblGrid>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Nucleus</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a:latin typeface="Verdana"/>
                          <a:cs typeface="Verdana"/>
                        </a:rPr>
                        <a:t>DNA found – controls many cellular </a:t>
                      </a:r>
                      <a:r>
                        <a:rPr lang="en-CA" sz="1400" dirty="0" smtClean="0">
                          <a:latin typeface="Verdana"/>
                          <a:cs typeface="Verdana"/>
                        </a:rPr>
                        <a:t>activities.</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Cell membrane</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err="1">
                          <a:latin typeface="Verdana"/>
                          <a:cs typeface="Verdana"/>
                        </a:rPr>
                        <a:t>Phospholipid</a:t>
                      </a:r>
                      <a:r>
                        <a:rPr lang="en-CA" sz="1400" dirty="0">
                          <a:latin typeface="Verdana"/>
                          <a:cs typeface="Verdana"/>
                        </a:rPr>
                        <a:t> </a:t>
                      </a:r>
                      <a:r>
                        <a:rPr lang="en-CA" sz="1400" dirty="0" err="1">
                          <a:latin typeface="Verdana"/>
                          <a:cs typeface="Verdana"/>
                        </a:rPr>
                        <a:t>bilayer</a:t>
                      </a:r>
                      <a:r>
                        <a:rPr lang="en-CA" sz="1400" dirty="0">
                          <a:latin typeface="Verdana"/>
                          <a:cs typeface="Verdana"/>
                        </a:rPr>
                        <a:t> that is selectively </a:t>
                      </a:r>
                      <a:r>
                        <a:rPr lang="en-CA" sz="1400" dirty="0" smtClean="0">
                          <a:latin typeface="Verdana"/>
                          <a:cs typeface="Verdana"/>
                        </a:rPr>
                        <a:t>permeable.</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Ribosome</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a:latin typeface="Verdana"/>
                          <a:cs typeface="Verdana"/>
                        </a:rPr>
                        <a:t>Site of protein </a:t>
                      </a:r>
                      <a:r>
                        <a:rPr lang="en-CA" sz="1400" dirty="0" smtClean="0">
                          <a:latin typeface="Verdana"/>
                          <a:cs typeface="Verdana"/>
                        </a:rPr>
                        <a:t>synthesis.</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Vesicles</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a:latin typeface="Verdana"/>
                          <a:cs typeface="Verdana"/>
                        </a:rPr>
                        <a:t>Small  membrane bound sacs that stores or transports substances within a </a:t>
                      </a:r>
                      <a:r>
                        <a:rPr lang="en-CA" sz="1400" dirty="0" smtClean="0">
                          <a:latin typeface="Verdana"/>
                          <a:cs typeface="Verdana"/>
                        </a:rPr>
                        <a:t>cell.</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Mitochondrion</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a:latin typeface="Verdana"/>
                          <a:cs typeface="Verdana"/>
                        </a:rPr>
                        <a:t>Site of cellular </a:t>
                      </a:r>
                      <a:r>
                        <a:rPr lang="en-CA" sz="1400" dirty="0" smtClean="0">
                          <a:latin typeface="Verdana"/>
                          <a:cs typeface="Verdana"/>
                        </a:rPr>
                        <a:t>respiration.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err="1">
                          <a:solidFill>
                            <a:srgbClr val="FF0000"/>
                          </a:solidFill>
                          <a:latin typeface="Verdana"/>
                          <a:ea typeface="ＭＳ 明朝"/>
                          <a:cs typeface="Times New Roman"/>
                        </a:rPr>
                        <a:t>Centrioles</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a:latin typeface="Verdana"/>
                          <a:cs typeface="Verdana"/>
                        </a:rPr>
                        <a:t>Involved in spindle fibre formation during cell </a:t>
                      </a:r>
                      <a:r>
                        <a:rPr lang="en-CA" sz="1400" dirty="0" smtClean="0">
                          <a:latin typeface="Verdana"/>
                          <a:cs typeface="Verdana"/>
                        </a:rPr>
                        <a:t>division.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Diffusion</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smtClean="0">
                          <a:latin typeface="Verdana"/>
                          <a:cs typeface="Verdana"/>
                        </a:rPr>
                        <a:t>Movement </a:t>
                      </a:r>
                      <a:r>
                        <a:rPr lang="en-CA" sz="1400" dirty="0">
                          <a:latin typeface="Verdana"/>
                          <a:cs typeface="Verdana"/>
                        </a:rPr>
                        <a:t>of substances from an area of high to low </a:t>
                      </a:r>
                      <a:r>
                        <a:rPr lang="en-CA" sz="1400" dirty="0" smtClean="0">
                          <a:latin typeface="Verdana"/>
                          <a:cs typeface="Verdana"/>
                        </a:rPr>
                        <a:t>concentration.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Osmosis</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smtClean="0">
                          <a:latin typeface="Verdana"/>
                          <a:cs typeface="Verdana"/>
                        </a:rPr>
                        <a:t>Movement </a:t>
                      </a:r>
                      <a:r>
                        <a:rPr lang="en-CA" sz="1400" dirty="0">
                          <a:latin typeface="Verdana"/>
                          <a:cs typeface="Verdana"/>
                        </a:rPr>
                        <a:t>of water from an area of high to low concentration across a </a:t>
                      </a:r>
                      <a:r>
                        <a:rPr lang="en-CA" sz="1400" dirty="0" smtClean="0">
                          <a:latin typeface="Verdana"/>
                          <a:cs typeface="Verdana"/>
                        </a:rPr>
                        <a:t>membrane.</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Times New Roman"/>
                        </a:rPr>
                        <a:t>Active transport</a:t>
                      </a:r>
                      <a:endParaRPr lang="en-US" sz="1400" dirty="0">
                        <a:solidFill>
                          <a:srgbClr val="FF0000"/>
                        </a:solidFill>
                        <a:latin typeface="Times New Roman"/>
                        <a:ea typeface="ＭＳ 明朝"/>
                        <a:cs typeface="Times New Roman"/>
                      </a:endParaRPr>
                    </a:p>
                  </a:txBody>
                  <a:tcPr marL="68580" marR="68580" marT="0" marB="0"/>
                </a:tc>
                <a:tc>
                  <a:txBody>
                    <a:bodyPr/>
                    <a:lstStyle/>
                    <a:p>
                      <a:pPr marL="0" marR="0">
                        <a:lnSpc>
                          <a:spcPct val="115000"/>
                        </a:lnSpc>
                        <a:spcBef>
                          <a:spcPts val="0"/>
                        </a:spcBef>
                        <a:spcAft>
                          <a:spcPts val="0"/>
                        </a:spcAft>
                      </a:pPr>
                      <a:r>
                        <a:rPr lang="en-CA" sz="1400" dirty="0" smtClean="0">
                          <a:latin typeface="Verdana"/>
                          <a:cs typeface="Verdana"/>
                        </a:rPr>
                        <a:t>Movement </a:t>
                      </a:r>
                      <a:r>
                        <a:rPr lang="en-CA" sz="1400" dirty="0">
                          <a:latin typeface="Verdana"/>
                          <a:cs typeface="Verdana"/>
                        </a:rPr>
                        <a:t>of substances across a membrane from an area of low to high concentration using </a:t>
                      </a:r>
                      <a:r>
                        <a:rPr lang="en-CA" sz="1400" dirty="0" smtClean="0">
                          <a:latin typeface="Verdana"/>
                          <a:cs typeface="Verdana"/>
                        </a:rPr>
                        <a:t>ATP.</a:t>
                      </a:r>
                      <a:endParaRPr lang="en-US" sz="1400" dirty="0">
                        <a:latin typeface="Verdana"/>
                        <a:ea typeface="ＭＳ 明朝"/>
                        <a:cs typeface="Verdana"/>
                      </a:endParaRPr>
                    </a:p>
                  </a:txBody>
                  <a:tcPr marL="68580" marR="68580" marT="0" marB="0"/>
                </a:tc>
              </a:tr>
            </a:tbl>
          </a:graphicData>
        </a:graphic>
      </p:graphicFrame>
      <p:sp>
        <p:nvSpPr>
          <p:cNvPr id="8" name="TextBox 7"/>
          <p:cNvSpPr txBox="1"/>
          <p:nvPr/>
        </p:nvSpPr>
        <p:spPr>
          <a:xfrm>
            <a:off x="457200" y="674113"/>
            <a:ext cx="8229600" cy="1323439"/>
          </a:xfrm>
          <a:prstGeom prst="rect">
            <a:avLst/>
          </a:prstGeom>
          <a:noFill/>
        </p:spPr>
        <p:txBody>
          <a:bodyPr wrap="square" rtlCol="0">
            <a:spAutoFit/>
          </a:bodyPr>
          <a:lstStyle/>
          <a:p>
            <a:pPr marL="541338" indent="-541338">
              <a:buAutoNum type="arabicPeriod" startAt="4"/>
            </a:pPr>
            <a:r>
              <a:rPr lang="en-CA" sz="1600" dirty="0" smtClean="0">
                <a:latin typeface="Verdana"/>
              </a:rPr>
              <a:t>Fill in the blanks in the chart below. Use the following terms:</a:t>
            </a:r>
            <a:endParaRPr lang="en-US" sz="1600" dirty="0" smtClean="0">
              <a:latin typeface="Verdana"/>
            </a:endParaRPr>
          </a:p>
          <a:p>
            <a:pPr marL="342900" indent="-342900">
              <a:buAutoNum type="arabicPeriod" startAt="4"/>
            </a:pPr>
            <a:endParaRPr lang="en-US" sz="1600" dirty="0" smtClean="0">
              <a:latin typeface="Verdana"/>
            </a:endParaRPr>
          </a:p>
          <a:p>
            <a:pPr marL="541338" indent="-541338"/>
            <a:r>
              <a:rPr lang="en-CA" sz="1600" dirty="0" smtClean="0">
                <a:latin typeface="Verdana"/>
              </a:rPr>
              <a:t>	nucleus, cell membrane, osmosis, ribosome, mitochondria, vesicles, active transport, </a:t>
            </a:r>
            <a:r>
              <a:rPr lang="en-CA" sz="1600" dirty="0" err="1" smtClean="0">
                <a:latin typeface="Verdana"/>
              </a:rPr>
              <a:t>centrioles</a:t>
            </a:r>
            <a:r>
              <a:rPr lang="en-CA" sz="1600" dirty="0" smtClean="0">
                <a:latin typeface="Verdana"/>
              </a:rPr>
              <a:t>, diffusion</a:t>
            </a:r>
            <a:endParaRPr lang="en-US" sz="1600" dirty="0" smtClean="0">
              <a:latin typeface="Verdana"/>
            </a:endParaRPr>
          </a:p>
          <a:p>
            <a:pPr marL="342900" indent="-342900"/>
            <a:endParaRPr lang="en-US" sz="1600" dirty="0" smtClean="0">
              <a:latin typeface="Verdana"/>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torneu2.jpg"/>
          <p:cNvPicPr/>
          <p:nvPr/>
        </p:nvPicPr>
        <p:blipFill>
          <a:blip r:embed="rId3" cstate="print">
            <a:duotone>
              <a:srgbClr val="FF0000"/>
              <a:srgbClr val="FFF1C1"/>
            </a:duotone>
          </a:blip>
          <a:srcRect l="10423" r="24033"/>
          <a:stretch>
            <a:fillRect/>
          </a:stretch>
        </p:blipFill>
        <p:spPr>
          <a:xfrm>
            <a:off x="0" y="-15875"/>
            <a:ext cx="9144000" cy="6950075"/>
          </a:xfrm>
          <a:prstGeom prst="rect">
            <a:avLst/>
          </a:prstGeom>
        </p:spPr>
      </p:pic>
      <p:sp>
        <p:nvSpPr>
          <p:cNvPr id="3" name="Content Placeholder 2"/>
          <p:cNvSpPr>
            <a:spLocks noGrp="1"/>
          </p:cNvSpPr>
          <p:nvPr>
            <p:ph idx="4294967295"/>
          </p:nvPr>
        </p:nvSpPr>
        <p:spPr>
          <a:xfrm>
            <a:off x="304800" y="1143000"/>
            <a:ext cx="8839200" cy="1219200"/>
          </a:xfrm>
          <a:prstGeom prst="rect">
            <a:avLst/>
          </a:prstGeom>
        </p:spPr>
        <p:txBody>
          <a:bodyPr>
            <a:normAutofit/>
          </a:bodyPr>
          <a:lstStyle/>
          <a:p>
            <a:pPr marL="0" indent="0">
              <a:buNone/>
            </a:pPr>
            <a:r>
              <a:rPr lang="en-CA" sz="2400" b="1" dirty="0" smtClean="0"/>
              <a:t>Nervous and Endocrine Systems</a:t>
            </a:r>
            <a:endParaRPr lang="en-US" sz="2400" dirty="0"/>
          </a:p>
        </p:txBody>
      </p:sp>
      <p:sp>
        <p:nvSpPr>
          <p:cNvPr id="5" name="Slide Number Placeholder 4"/>
          <p:cNvSpPr>
            <a:spLocks noGrp="1"/>
          </p:cNvSpPr>
          <p:nvPr>
            <p:ph type="sldNum" sz="quarter" idx="12"/>
          </p:nvPr>
        </p:nvSpPr>
        <p:spPr/>
        <p:txBody>
          <a:bodyPr/>
          <a:lstStyle/>
          <a:p>
            <a:fld id="{D80FEEEB-4CAC-EC4F-B319-97BE1703EA36}" type="slidenum">
              <a:rPr lang="en-US" smtClean="0"/>
              <a:pPr/>
              <a:t>19</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US" dirty="0" smtClean="0"/>
              <a:t>Contents</a:t>
            </a:r>
            <a:endParaRPr lang="en-US" dirty="0"/>
          </a:p>
        </p:txBody>
      </p:sp>
      <p:sp>
        <p:nvSpPr>
          <p:cNvPr id="3" name="Content Placeholder 2"/>
          <p:cNvSpPr>
            <a:spLocks noGrp="1"/>
          </p:cNvSpPr>
          <p:nvPr>
            <p:ph idx="4294967295"/>
          </p:nvPr>
        </p:nvSpPr>
        <p:spPr>
          <a:xfrm>
            <a:off x="304800" y="1600201"/>
            <a:ext cx="9144000" cy="2286000"/>
          </a:xfrm>
          <a:prstGeom prst="rect">
            <a:avLst/>
          </a:prstGeom>
        </p:spPr>
        <p:txBody>
          <a:bodyPr>
            <a:normAutofit/>
          </a:bodyPr>
          <a:lstStyle/>
          <a:p>
            <a:r>
              <a:rPr lang="en-US" sz="2800" dirty="0" smtClean="0"/>
              <a:t>Overview of the Biology 30 Diploma Exam</a:t>
            </a:r>
          </a:p>
          <a:p>
            <a:r>
              <a:rPr lang="en-US" sz="2800" dirty="0" smtClean="0"/>
              <a:t>Biology 20 Review</a:t>
            </a:r>
          </a:p>
          <a:p>
            <a:r>
              <a:rPr lang="en-US" sz="2800" dirty="0" smtClean="0"/>
              <a:t>Biology 30 Review</a:t>
            </a:r>
          </a:p>
          <a:p>
            <a:r>
              <a:rPr lang="en-US" sz="2800" dirty="0" smtClean="0"/>
              <a:t>Strategies for the Biology 30 Diploma Exam</a:t>
            </a:r>
          </a:p>
          <a:p>
            <a:pPr>
              <a:buNone/>
            </a:pP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D80FEEEB-4CAC-EC4F-B319-97BE1703EA36}" type="slidenum">
              <a:rPr lang="en-US" smtClean="0"/>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20</a:t>
            </a:fld>
            <a:endParaRPr lang="en-US"/>
          </a:p>
        </p:txBody>
      </p:sp>
      <p:grpSp>
        <p:nvGrpSpPr>
          <p:cNvPr id="83972" name="Group 4"/>
          <p:cNvGrpSpPr>
            <a:grpSpLocks/>
          </p:cNvGrpSpPr>
          <p:nvPr/>
        </p:nvGrpSpPr>
        <p:grpSpPr bwMode="auto">
          <a:xfrm>
            <a:off x="4344036" y="2832100"/>
            <a:ext cx="857655" cy="578485"/>
            <a:chOff x="2961" y="2704"/>
            <a:chExt cx="1628" cy="913"/>
          </a:xfrm>
        </p:grpSpPr>
        <p:sp>
          <p:nvSpPr>
            <p:cNvPr id="83973" name="AutoShape 5"/>
            <p:cNvSpPr>
              <a:spLocks noChangeArrowheads="1"/>
            </p:cNvSpPr>
            <p:nvPr/>
          </p:nvSpPr>
          <p:spPr bwMode="auto">
            <a:xfrm>
              <a:off x="2961" y="270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74" name="Text Box 6"/>
            <p:cNvSpPr txBox="1">
              <a:spLocks noChangeArrowheads="1"/>
            </p:cNvSpPr>
            <p:nvPr/>
          </p:nvSpPr>
          <p:spPr bwMode="auto">
            <a:xfrm>
              <a:off x="3104" y="2717"/>
              <a:ext cx="1485" cy="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nervous system</a:t>
              </a:r>
            </a:p>
          </p:txBody>
        </p:sp>
      </p:grpSp>
      <p:grpSp>
        <p:nvGrpSpPr>
          <p:cNvPr id="61" name="Group 60"/>
          <p:cNvGrpSpPr/>
          <p:nvPr/>
        </p:nvGrpSpPr>
        <p:grpSpPr>
          <a:xfrm>
            <a:off x="2758440" y="3406140"/>
            <a:ext cx="3921760" cy="826135"/>
            <a:chOff x="2758440" y="2203450"/>
            <a:chExt cx="3921760" cy="826135"/>
          </a:xfrm>
        </p:grpSpPr>
        <p:grpSp>
          <p:nvGrpSpPr>
            <p:cNvPr id="83975" name="Group 7"/>
            <p:cNvGrpSpPr>
              <a:grpSpLocks/>
            </p:cNvGrpSpPr>
            <p:nvPr/>
          </p:nvGrpSpPr>
          <p:grpSpPr bwMode="auto">
            <a:xfrm>
              <a:off x="5826760" y="2456815"/>
              <a:ext cx="853440" cy="561975"/>
              <a:chOff x="6381" y="3424"/>
              <a:chExt cx="1620" cy="900"/>
            </a:xfrm>
          </p:grpSpPr>
          <p:sp>
            <p:nvSpPr>
              <p:cNvPr id="83976" name="AutoShape 8"/>
              <p:cNvSpPr>
                <a:spLocks noChangeArrowheads="1"/>
              </p:cNvSpPr>
              <p:nvPr/>
            </p:nvSpPr>
            <p:spPr bwMode="auto">
              <a:xfrm>
                <a:off x="6381" y="34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77" name="Text Box 9"/>
              <p:cNvSpPr txBox="1">
                <a:spLocks noChangeArrowheads="1"/>
              </p:cNvSpPr>
              <p:nvPr/>
            </p:nvSpPr>
            <p:spPr bwMode="auto">
              <a:xfrm>
                <a:off x="6596" y="3604"/>
                <a:ext cx="126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central</a:t>
                </a:r>
              </a:p>
            </p:txBody>
          </p:sp>
        </p:grpSp>
        <p:grpSp>
          <p:nvGrpSpPr>
            <p:cNvPr id="83984" name="Group 16"/>
            <p:cNvGrpSpPr>
              <a:grpSpLocks/>
            </p:cNvGrpSpPr>
            <p:nvPr/>
          </p:nvGrpSpPr>
          <p:grpSpPr bwMode="auto">
            <a:xfrm>
              <a:off x="2758440" y="2467610"/>
              <a:ext cx="1028700" cy="561975"/>
              <a:chOff x="6381" y="3424"/>
              <a:chExt cx="1620" cy="900"/>
            </a:xfrm>
          </p:grpSpPr>
          <p:sp>
            <p:nvSpPr>
              <p:cNvPr id="83985" name="AutoShape 17"/>
              <p:cNvSpPr>
                <a:spLocks noChangeArrowheads="1"/>
              </p:cNvSpPr>
              <p:nvPr/>
            </p:nvSpPr>
            <p:spPr bwMode="auto">
              <a:xfrm>
                <a:off x="6381" y="34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86" name="Text Box 18"/>
              <p:cNvSpPr txBox="1">
                <a:spLocks noChangeArrowheads="1"/>
              </p:cNvSpPr>
              <p:nvPr/>
            </p:nvSpPr>
            <p:spPr bwMode="auto">
              <a:xfrm>
                <a:off x="6741" y="3604"/>
                <a:ext cx="126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charset="0"/>
                  </a:rPr>
                  <a:t>periferal</a:t>
                </a:r>
                <a:endParaRPr kumimoji="0" lang="en-US" sz="1000" b="0" i="0" u="none" strike="noStrike" cap="none" normalizeH="0" baseline="0" dirty="0">
                  <a:ln>
                    <a:noFill/>
                  </a:ln>
                  <a:solidFill>
                    <a:schemeClr val="tx1"/>
                  </a:solidFill>
                  <a:effectLst/>
                  <a:latin typeface="Verdana"/>
                  <a:ea typeface="Times New Roman" charset="0"/>
                </a:endParaRPr>
              </a:p>
            </p:txBody>
          </p:sp>
        </p:grpSp>
        <p:sp>
          <p:nvSpPr>
            <p:cNvPr id="84006" name="Line 38"/>
            <p:cNvSpPr>
              <a:spLocks noChangeShapeType="1"/>
            </p:cNvSpPr>
            <p:nvPr/>
          </p:nvSpPr>
          <p:spPr bwMode="auto">
            <a:xfrm>
              <a:off x="3283585" y="2340610"/>
              <a:ext cx="2971800" cy="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1" name="Line 43"/>
            <p:cNvSpPr>
              <a:spLocks noChangeShapeType="1"/>
            </p:cNvSpPr>
            <p:nvPr/>
          </p:nvSpPr>
          <p:spPr bwMode="auto">
            <a:xfrm flipV="1">
              <a:off x="3277235" y="23342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2" name="Line 44"/>
            <p:cNvSpPr>
              <a:spLocks noChangeShapeType="1"/>
            </p:cNvSpPr>
            <p:nvPr/>
          </p:nvSpPr>
          <p:spPr bwMode="auto">
            <a:xfrm flipV="1">
              <a:off x="6261735" y="23342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3" name="Line 45"/>
            <p:cNvSpPr>
              <a:spLocks noChangeShapeType="1"/>
            </p:cNvSpPr>
            <p:nvPr/>
          </p:nvSpPr>
          <p:spPr bwMode="auto">
            <a:xfrm flipV="1">
              <a:off x="4769485" y="220345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63" name="Group 62"/>
          <p:cNvGrpSpPr/>
          <p:nvPr/>
        </p:nvGrpSpPr>
        <p:grpSpPr>
          <a:xfrm>
            <a:off x="5093335" y="4222750"/>
            <a:ext cx="2387600" cy="831850"/>
            <a:chOff x="5093335" y="3020060"/>
            <a:chExt cx="2387600" cy="831850"/>
          </a:xfrm>
        </p:grpSpPr>
        <p:grpSp>
          <p:nvGrpSpPr>
            <p:cNvPr id="83978" name="Group 10"/>
            <p:cNvGrpSpPr>
              <a:grpSpLocks/>
            </p:cNvGrpSpPr>
            <p:nvPr/>
          </p:nvGrpSpPr>
          <p:grpSpPr bwMode="auto">
            <a:xfrm>
              <a:off x="6627495" y="3280410"/>
              <a:ext cx="853440" cy="561975"/>
              <a:chOff x="2781" y="4324"/>
              <a:chExt cx="1620" cy="900"/>
            </a:xfrm>
          </p:grpSpPr>
          <p:sp>
            <p:nvSpPr>
              <p:cNvPr id="83979" name="AutoShape 11"/>
              <p:cNvSpPr>
                <a:spLocks noChangeArrowheads="1"/>
              </p:cNvSpPr>
              <p:nvPr/>
            </p:nvSpPr>
            <p:spPr bwMode="auto">
              <a:xfrm>
                <a:off x="2781" y="43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80" name="Text Box 12"/>
              <p:cNvSpPr txBox="1">
                <a:spLocks noChangeArrowheads="1"/>
              </p:cNvSpPr>
              <p:nvPr/>
            </p:nvSpPr>
            <p:spPr bwMode="auto">
              <a:xfrm>
                <a:off x="3141" y="4504"/>
                <a:ext cx="109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brain</a:t>
                </a:r>
              </a:p>
            </p:txBody>
          </p:sp>
        </p:grpSp>
        <p:grpSp>
          <p:nvGrpSpPr>
            <p:cNvPr id="83981" name="Group 13"/>
            <p:cNvGrpSpPr>
              <a:grpSpLocks/>
            </p:cNvGrpSpPr>
            <p:nvPr/>
          </p:nvGrpSpPr>
          <p:grpSpPr bwMode="auto">
            <a:xfrm>
              <a:off x="5093335" y="3281680"/>
              <a:ext cx="739140" cy="570230"/>
              <a:chOff x="2961" y="2704"/>
              <a:chExt cx="1620" cy="913"/>
            </a:xfrm>
          </p:grpSpPr>
          <p:sp>
            <p:nvSpPr>
              <p:cNvPr id="83982" name="AutoShape 14"/>
              <p:cNvSpPr>
                <a:spLocks noChangeArrowheads="1"/>
              </p:cNvSpPr>
              <p:nvPr/>
            </p:nvSpPr>
            <p:spPr bwMode="auto">
              <a:xfrm>
                <a:off x="2961" y="270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83" name="Text Box 15"/>
              <p:cNvSpPr txBox="1">
                <a:spLocks noChangeArrowheads="1"/>
              </p:cNvSpPr>
              <p:nvPr/>
            </p:nvSpPr>
            <p:spPr bwMode="auto">
              <a:xfrm>
                <a:off x="3217" y="2717"/>
                <a:ext cx="1260" cy="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spinal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cord</a:t>
                </a:r>
              </a:p>
            </p:txBody>
          </p:sp>
        </p:grpSp>
        <p:sp>
          <p:nvSpPr>
            <p:cNvPr id="84007" name="Line 39"/>
            <p:cNvSpPr>
              <a:spLocks noChangeShapeType="1"/>
            </p:cNvSpPr>
            <p:nvPr/>
          </p:nvSpPr>
          <p:spPr bwMode="auto">
            <a:xfrm>
              <a:off x="5461635" y="3153410"/>
              <a:ext cx="1608455" cy="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4" name="Line 46"/>
            <p:cNvSpPr>
              <a:spLocks noChangeShapeType="1"/>
            </p:cNvSpPr>
            <p:nvPr/>
          </p:nvSpPr>
          <p:spPr bwMode="auto">
            <a:xfrm flipV="1">
              <a:off x="5461635" y="315341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5" name="Line 47"/>
            <p:cNvSpPr>
              <a:spLocks noChangeShapeType="1"/>
            </p:cNvSpPr>
            <p:nvPr/>
          </p:nvSpPr>
          <p:spPr bwMode="auto">
            <a:xfrm flipV="1">
              <a:off x="7061835" y="315341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8" name="Line 50"/>
            <p:cNvSpPr>
              <a:spLocks noChangeShapeType="1"/>
            </p:cNvSpPr>
            <p:nvPr/>
          </p:nvSpPr>
          <p:spPr bwMode="auto">
            <a:xfrm flipV="1">
              <a:off x="6261735" y="30200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62" name="Group 61"/>
          <p:cNvGrpSpPr/>
          <p:nvPr/>
        </p:nvGrpSpPr>
        <p:grpSpPr>
          <a:xfrm>
            <a:off x="1715770" y="4229100"/>
            <a:ext cx="2853054" cy="900430"/>
            <a:chOff x="1715770" y="3026410"/>
            <a:chExt cx="2853054" cy="900430"/>
          </a:xfrm>
        </p:grpSpPr>
        <p:grpSp>
          <p:nvGrpSpPr>
            <p:cNvPr id="83987" name="Group 19"/>
            <p:cNvGrpSpPr>
              <a:grpSpLocks/>
            </p:cNvGrpSpPr>
            <p:nvPr/>
          </p:nvGrpSpPr>
          <p:grpSpPr bwMode="auto">
            <a:xfrm>
              <a:off x="3581371" y="3258820"/>
              <a:ext cx="987453" cy="553720"/>
              <a:chOff x="2568" y="5732"/>
              <a:chExt cx="1653" cy="932"/>
            </a:xfrm>
          </p:grpSpPr>
          <p:sp>
            <p:nvSpPr>
              <p:cNvPr id="83988" name="AutoShape 20"/>
              <p:cNvSpPr>
                <a:spLocks noChangeArrowheads="1"/>
              </p:cNvSpPr>
              <p:nvPr/>
            </p:nvSpPr>
            <p:spPr bwMode="auto">
              <a:xfrm>
                <a:off x="2601" y="576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89" name="Text Box 21"/>
              <p:cNvSpPr txBox="1">
                <a:spLocks noChangeArrowheads="1"/>
              </p:cNvSpPr>
              <p:nvPr/>
            </p:nvSpPr>
            <p:spPr bwMode="auto">
              <a:xfrm>
                <a:off x="2568" y="5732"/>
                <a:ext cx="1375" cy="89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somatic-voluntary</a:t>
                </a:r>
              </a:p>
            </p:txBody>
          </p:sp>
        </p:grpSp>
        <p:grpSp>
          <p:nvGrpSpPr>
            <p:cNvPr id="84002" name="Group 34"/>
            <p:cNvGrpSpPr>
              <a:grpSpLocks/>
            </p:cNvGrpSpPr>
            <p:nvPr/>
          </p:nvGrpSpPr>
          <p:grpSpPr bwMode="auto">
            <a:xfrm>
              <a:off x="1715770" y="3274060"/>
              <a:ext cx="1091565" cy="652780"/>
              <a:chOff x="8721" y="1624"/>
              <a:chExt cx="1800" cy="1028"/>
            </a:xfrm>
          </p:grpSpPr>
          <p:sp>
            <p:nvSpPr>
              <p:cNvPr id="84003" name="AutoShape 35"/>
              <p:cNvSpPr>
                <a:spLocks noChangeArrowheads="1"/>
              </p:cNvSpPr>
              <p:nvPr/>
            </p:nvSpPr>
            <p:spPr bwMode="auto">
              <a:xfrm>
                <a:off x="8721" y="16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04" name="Text Box 36"/>
              <p:cNvSpPr txBox="1">
                <a:spLocks noChangeArrowheads="1"/>
              </p:cNvSpPr>
              <p:nvPr/>
            </p:nvSpPr>
            <p:spPr bwMode="auto">
              <a:xfrm>
                <a:off x="8786" y="1635"/>
                <a:ext cx="1735" cy="1017"/>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latin typeface="Verdana"/>
                    <a:ea typeface="Times New Roman" charset="0"/>
                  </a:rPr>
                  <a:t>a</a:t>
                </a:r>
                <a:r>
                  <a:rPr kumimoji="0" lang="en-US" sz="1000" b="0" i="0" u="none" strike="noStrike" cap="none" normalizeH="0" baseline="0" dirty="0" smtClean="0">
                    <a:ln>
                      <a:noFill/>
                    </a:ln>
                    <a:solidFill>
                      <a:schemeClr val="tx1"/>
                    </a:solidFill>
                    <a:effectLst/>
                    <a:latin typeface="Verdana"/>
                    <a:ea typeface="Times New Roman" charset="0"/>
                  </a:rPr>
                  <a:t>utonomic—</a:t>
                </a:r>
                <a:br>
                  <a:rPr kumimoji="0" lang="en-US" sz="1000" b="0" i="0" u="none" strike="noStrike" cap="none" normalizeH="0" baseline="0" dirty="0" smtClean="0">
                    <a:ln>
                      <a:noFill/>
                    </a:ln>
                    <a:solidFill>
                      <a:schemeClr val="tx1"/>
                    </a:solidFill>
                    <a:effectLst/>
                    <a:latin typeface="Verdana"/>
                    <a:ea typeface="Times New Roman" charset="0"/>
                  </a:rPr>
                </a:br>
                <a:r>
                  <a:rPr kumimoji="0" lang="en-US" sz="1000" b="0" i="0" u="none" strike="noStrike" cap="none" normalizeH="0" baseline="0" dirty="0" smtClean="0">
                    <a:ln>
                      <a:noFill/>
                    </a:ln>
                    <a:solidFill>
                      <a:schemeClr val="tx1"/>
                    </a:solidFill>
                    <a:effectLst/>
                    <a:latin typeface="Verdana"/>
                    <a:ea typeface="Times New Roman" charset="0"/>
                  </a:rPr>
                  <a:t>involuntary</a:t>
                </a:r>
                <a:endParaRPr kumimoji="0" lang="en-US" sz="1000" b="0" i="0" u="none" strike="noStrike" cap="none" normalizeH="0" baseline="0" dirty="0">
                  <a:ln>
                    <a:noFill/>
                  </a:ln>
                  <a:solidFill>
                    <a:schemeClr val="tx1"/>
                  </a:solidFill>
                  <a:effectLst/>
                  <a:latin typeface="Verdana"/>
                  <a:ea typeface="Times New Roman" charset="0"/>
                </a:endParaRPr>
              </a:p>
            </p:txBody>
          </p:sp>
        </p:grpSp>
        <p:sp>
          <p:nvSpPr>
            <p:cNvPr id="84008" name="Line 40"/>
            <p:cNvSpPr>
              <a:spLocks noChangeShapeType="1"/>
            </p:cNvSpPr>
            <p:nvPr/>
          </p:nvSpPr>
          <p:spPr bwMode="auto">
            <a:xfrm>
              <a:off x="2261235" y="3153410"/>
              <a:ext cx="1828800" cy="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6" name="Line 48"/>
            <p:cNvSpPr>
              <a:spLocks noChangeShapeType="1"/>
            </p:cNvSpPr>
            <p:nvPr/>
          </p:nvSpPr>
          <p:spPr bwMode="auto">
            <a:xfrm flipV="1">
              <a:off x="2261235" y="31470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7" name="Line 49"/>
            <p:cNvSpPr>
              <a:spLocks noChangeShapeType="1"/>
            </p:cNvSpPr>
            <p:nvPr/>
          </p:nvSpPr>
          <p:spPr bwMode="auto">
            <a:xfrm flipV="1">
              <a:off x="4090035" y="31470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19" name="Line 51"/>
            <p:cNvSpPr>
              <a:spLocks noChangeShapeType="1"/>
            </p:cNvSpPr>
            <p:nvPr/>
          </p:nvSpPr>
          <p:spPr bwMode="auto">
            <a:xfrm flipV="1">
              <a:off x="3277235" y="302641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64" name="Group 63"/>
          <p:cNvGrpSpPr/>
          <p:nvPr/>
        </p:nvGrpSpPr>
        <p:grpSpPr>
          <a:xfrm>
            <a:off x="990493" y="5041900"/>
            <a:ext cx="2151487" cy="825500"/>
            <a:chOff x="990493" y="3839210"/>
            <a:chExt cx="2151487" cy="825500"/>
          </a:xfrm>
        </p:grpSpPr>
        <p:grpSp>
          <p:nvGrpSpPr>
            <p:cNvPr id="83996" name="Group 28"/>
            <p:cNvGrpSpPr>
              <a:grpSpLocks/>
            </p:cNvGrpSpPr>
            <p:nvPr/>
          </p:nvGrpSpPr>
          <p:grpSpPr bwMode="auto">
            <a:xfrm>
              <a:off x="2133600" y="4086860"/>
              <a:ext cx="1008380" cy="571500"/>
              <a:chOff x="1852" y="7024"/>
              <a:chExt cx="1914" cy="900"/>
            </a:xfrm>
          </p:grpSpPr>
          <p:sp>
            <p:nvSpPr>
              <p:cNvPr id="83997" name="AutoShape 29"/>
              <p:cNvSpPr>
                <a:spLocks noChangeArrowheads="1"/>
              </p:cNvSpPr>
              <p:nvPr/>
            </p:nvSpPr>
            <p:spPr bwMode="auto">
              <a:xfrm>
                <a:off x="1933" y="70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98" name="Text Box 30"/>
              <p:cNvSpPr txBox="1">
                <a:spLocks noChangeArrowheads="1"/>
              </p:cNvSpPr>
              <p:nvPr/>
            </p:nvSpPr>
            <p:spPr bwMode="auto">
              <a:xfrm>
                <a:off x="1852" y="7204"/>
                <a:ext cx="1914"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sympathetic</a:t>
                </a:r>
              </a:p>
            </p:txBody>
          </p:sp>
        </p:grpSp>
        <p:grpSp>
          <p:nvGrpSpPr>
            <p:cNvPr id="83999" name="Group 31"/>
            <p:cNvGrpSpPr>
              <a:grpSpLocks/>
            </p:cNvGrpSpPr>
            <p:nvPr/>
          </p:nvGrpSpPr>
          <p:grpSpPr bwMode="auto">
            <a:xfrm>
              <a:off x="990493" y="4093210"/>
              <a:ext cx="1232328" cy="571500"/>
              <a:chOff x="276" y="1444"/>
              <a:chExt cx="2032" cy="900"/>
            </a:xfrm>
          </p:grpSpPr>
          <p:sp>
            <p:nvSpPr>
              <p:cNvPr id="84000" name="AutoShape 32"/>
              <p:cNvSpPr>
                <a:spLocks noChangeArrowheads="1"/>
              </p:cNvSpPr>
              <p:nvPr/>
            </p:nvSpPr>
            <p:spPr bwMode="auto">
              <a:xfrm>
                <a:off x="441" y="144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01" name="Text Box 33"/>
              <p:cNvSpPr txBox="1">
                <a:spLocks noChangeArrowheads="1"/>
              </p:cNvSpPr>
              <p:nvPr/>
            </p:nvSpPr>
            <p:spPr bwMode="auto">
              <a:xfrm>
                <a:off x="276" y="1624"/>
                <a:ext cx="2032"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charset="0"/>
                  </a:rPr>
                  <a:t>parasynpathetic</a:t>
                </a:r>
                <a:endParaRPr kumimoji="0" lang="en-US" sz="1000" b="0" i="0" u="none" strike="noStrike" cap="none" normalizeH="0" baseline="0" dirty="0">
                  <a:ln>
                    <a:noFill/>
                  </a:ln>
                  <a:solidFill>
                    <a:schemeClr val="tx1"/>
                  </a:solidFill>
                  <a:effectLst/>
                  <a:latin typeface="Verdana"/>
                  <a:ea typeface="Times New Roman" charset="0"/>
                </a:endParaRPr>
              </a:p>
            </p:txBody>
          </p:sp>
        </p:grpSp>
        <p:sp>
          <p:nvSpPr>
            <p:cNvPr id="84009" name="Line 41"/>
            <p:cNvSpPr>
              <a:spLocks noChangeShapeType="1"/>
            </p:cNvSpPr>
            <p:nvPr/>
          </p:nvSpPr>
          <p:spPr bwMode="auto">
            <a:xfrm>
              <a:off x="1607185" y="3972560"/>
              <a:ext cx="996950" cy="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20" name="Line 52"/>
            <p:cNvSpPr>
              <a:spLocks noChangeShapeType="1"/>
            </p:cNvSpPr>
            <p:nvPr/>
          </p:nvSpPr>
          <p:spPr bwMode="auto">
            <a:xfrm flipV="1">
              <a:off x="2242185" y="383921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22" name="Line 54"/>
            <p:cNvSpPr>
              <a:spLocks noChangeShapeType="1"/>
            </p:cNvSpPr>
            <p:nvPr/>
          </p:nvSpPr>
          <p:spPr bwMode="auto">
            <a:xfrm flipV="1">
              <a:off x="1607185" y="39725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23" name="Line 55"/>
            <p:cNvSpPr>
              <a:spLocks noChangeShapeType="1"/>
            </p:cNvSpPr>
            <p:nvPr/>
          </p:nvSpPr>
          <p:spPr bwMode="auto">
            <a:xfrm flipV="1">
              <a:off x="2604135" y="396621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65" name="Group 64"/>
          <p:cNvGrpSpPr/>
          <p:nvPr/>
        </p:nvGrpSpPr>
        <p:grpSpPr>
          <a:xfrm>
            <a:off x="3251835" y="5003800"/>
            <a:ext cx="2009140" cy="844550"/>
            <a:chOff x="3251835" y="3801110"/>
            <a:chExt cx="2009140" cy="844550"/>
          </a:xfrm>
        </p:grpSpPr>
        <p:grpSp>
          <p:nvGrpSpPr>
            <p:cNvPr id="83990" name="Group 22"/>
            <p:cNvGrpSpPr>
              <a:grpSpLocks/>
            </p:cNvGrpSpPr>
            <p:nvPr/>
          </p:nvGrpSpPr>
          <p:grpSpPr bwMode="auto">
            <a:xfrm>
              <a:off x="4293235" y="4074160"/>
              <a:ext cx="967740" cy="571500"/>
              <a:chOff x="2781" y="4324"/>
              <a:chExt cx="1620" cy="900"/>
            </a:xfrm>
          </p:grpSpPr>
          <p:sp>
            <p:nvSpPr>
              <p:cNvPr id="83991" name="AutoShape 23"/>
              <p:cNvSpPr>
                <a:spLocks noChangeArrowheads="1"/>
              </p:cNvSpPr>
              <p:nvPr/>
            </p:nvSpPr>
            <p:spPr bwMode="auto">
              <a:xfrm>
                <a:off x="2781" y="43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92" name="Text Box 24"/>
              <p:cNvSpPr txBox="1">
                <a:spLocks noChangeArrowheads="1"/>
              </p:cNvSpPr>
              <p:nvPr/>
            </p:nvSpPr>
            <p:spPr bwMode="auto">
              <a:xfrm>
                <a:off x="3141" y="4504"/>
                <a:ext cx="1175"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motor</a:t>
                </a:r>
              </a:p>
            </p:txBody>
          </p:sp>
        </p:grpSp>
        <p:grpSp>
          <p:nvGrpSpPr>
            <p:cNvPr id="83993" name="Group 25"/>
            <p:cNvGrpSpPr>
              <a:grpSpLocks/>
            </p:cNvGrpSpPr>
            <p:nvPr/>
          </p:nvGrpSpPr>
          <p:grpSpPr bwMode="auto">
            <a:xfrm>
              <a:off x="3251835" y="4067810"/>
              <a:ext cx="967740" cy="571500"/>
              <a:chOff x="5301" y="6124"/>
              <a:chExt cx="1620" cy="900"/>
            </a:xfrm>
          </p:grpSpPr>
          <p:sp>
            <p:nvSpPr>
              <p:cNvPr id="83994" name="AutoShape 26"/>
              <p:cNvSpPr>
                <a:spLocks noChangeArrowheads="1"/>
              </p:cNvSpPr>
              <p:nvPr/>
            </p:nvSpPr>
            <p:spPr bwMode="auto">
              <a:xfrm>
                <a:off x="5301" y="6124"/>
                <a:ext cx="1620" cy="900"/>
              </a:xfrm>
              <a:prstGeom prst="roundRect">
                <a:avLst>
                  <a:gd name="adj" fmla="val 16667"/>
                </a:avLst>
              </a:prstGeom>
              <a:no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3995" name="Text Box 27"/>
              <p:cNvSpPr txBox="1">
                <a:spLocks noChangeArrowheads="1"/>
              </p:cNvSpPr>
              <p:nvPr/>
            </p:nvSpPr>
            <p:spPr bwMode="auto">
              <a:xfrm>
                <a:off x="5661" y="6304"/>
                <a:ext cx="126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sensory</a:t>
                </a:r>
              </a:p>
            </p:txBody>
          </p:sp>
        </p:grpSp>
        <p:sp>
          <p:nvSpPr>
            <p:cNvPr id="84010" name="Line 42"/>
            <p:cNvSpPr>
              <a:spLocks noChangeShapeType="1"/>
            </p:cNvSpPr>
            <p:nvPr/>
          </p:nvSpPr>
          <p:spPr bwMode="auto">
            <a:xfrm>
              <a:off x="3747135" y="3940810"/>
              <a:ext cx="1028700" cy="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21" name="Line 53"/>
            <p:cNvSpPr>
              <a:spLocks noChangeShapeType="1"/>
            </p:cNvSpPr>
            <p:nvPr/>
          </p:nvSpPr>
          <p:spPr bwMode="auto">
            <a:xfrm flipV="1">
              <a:off x="4090035" y="380111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24" name="Line 56"/>
            <p:cNvSpPr>
              <a:spLocks noChangeShapeType="1"/>
            </p:cNvSpPr>
            <p:nvPr/>
          </p:nvSpPr>
          <p:spPr bwMode="auto">
            <a:xfrm flipV="1">
              <a:off x="3747135" y="39344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84025" name="Line 57"/>
            <p:cNvSpPr>
              <a:spLocks noChangeShapeType="1"/>
            </p:cNvSpPr>
            <p:nvPr/>
          </p:nvSpPr>
          <p:spPr bwMode="auto">
            <a:xfrm flipV="1">
              <a:off x="4775835" y="3934460"/>
              <a:ext cx="0" cy="137160"/>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68" name="Group 67"/>
          <p:cNvGrpSpPr/>
          <p:nvPr/>
        </p:nvGrpSpPr>
        <p:grpSpPr>
          <a:xfrm>
            <a:off x="495300" y="1143000"/>
            <a:ext cx="8191500" cy="1692771"/>
            <a:chOff x="495300" y="1325939"/>
            <a:chExt cx="8191500" cy="1692771"/>
          </a:xfrm>
        </p:grpSpPr>
        <p:sp>
          <p:nvSpPr>
            <p:cNvPr id="60" name="TextBox 59"/>
            <p:cNvSpPr txBox="1"/>
            <p:nvPr/>
          </p:nvSpPr>
          <p:spPr>
            <a:xfrm>
              <a:off x="495300" y="1325939"/>
              <a:ext cx="3177540" cy="369332"/>
            </a:xfrm>
            <a:prstGeom prst="rect">
              <a:avLst/>
            </a:prstGeom>
            <a:noFill/>
          </p:spPr>
          <p:txBody>
            <a:bodyPr wrap="square" rtlCol="0">
              <a:spAutoFit/>
            </a:bodyPr>
            <a:lstStyle/>
            <a:p>
              <a:r>
                <a:rPr lang="en-CA" b="1" dirty="0" smtClean="0">
                  <a:latin typeface="Verdana"/>
                </a:rPr>
                <a:t>Major Points:</a:t>
              </a:r>
              <a:endParaRPr lang="en-US" dirty="0" smtClean="0">
                <a:latin typeface="Verdana"/>
              </a:endParaRPr>
            </a:p>
          </p:txBody>
        </p:sp>
        <p:sp>
          <p:nvSpPr>
            <p:cNvPr id="66" name="TextBox 65"/>
            <p:cNvSpPr txBox="1"/>
            <p:nvPr/>
          </p:nvSpPr>
          <p:spPr>
            <a:xfrm>
              <a:off x="1028700" y="1695271"/>
              <a:ext cx="7658100" cy="1323439"/>
            </a:xfrm>
            <a:prstGeom prst="rect">
              <a:avLst/>
            </a:prstGeom>
            <a:noFill/>
          </p:spPr>
          <p:txBody>
            <a:bodyPr wrap="square" rtlCol="0">
              <a:spAutoFit/>
            </a:bodyPr>
            <a:lstStyle/>
            <a:p>
              <a:pPr marL="444500" lvl="0" indent="-444500">
                <a:buFont typeface="Arial"/>
                <a:buChar char="•"/>
              </a:pPr>
              <a:r>
                <a:rPr lang="en-US" sz="1600" dirty="0" smtClean="0">
                  <a:latin typeface="Verdana"/>
                  <a:cs typeface="Verdana"/>
                </a:rPr>
                <a:t>Be able to explain how the nervous system controls physiological processes.</a:t>
              </a:r>
            </a:p>
            <a:p>
              <a:pPr marL="444500" lvl="0" indent="-444500">
                <a:buFont typeface="Arial"/>
                <a:buChar char="•"/>
              </a:pPr>
              <a:r>
                <a:rPr lang="en-CA" sz="1600" dirty="0" smtClean="0">
                  <a:latin typeface="Verdana"/>
                  <a:cs typeface="Verdana"/>
                </a:rPr>
                <a:t>Neurons are the functional unit of nervous system that carries the electrical part of the neural message.</a:t>
              </a:r>
              <a:endParaRPr lang="en-US" sz="1600" dirty="0" smtClean="0">
                <a:latin typeface="Verdana"/>
                <a:cs typeface="Verdana"/>
              </a:endParaRPr>
            </a:p>
            <a:p>
              <a:endParaRPr lang="en-US" sz="1600" dirty="0">
                <a:latin typeface="Verdana"/>
                <a:cs typeface="Verdana"/>
              </a:endParaRPr>
            </a:p>
          </p:txBody>
        </p:sp>
      </p:grpSp>
      <p:sp>
        <p:nvSpPr>
          <p:cNvPr id="67" name="TextBox 66"/>
          <p:cNvSpPr txBox="1"/>
          <p:nvPr/>
        </p:nvSpPr>
        <p:spPr>
          <a:xfrm>
            <a:off x="457200" y="457200"/>
            <a:ext cx="3177540" cy="369332"/>
          </a:xfrm>
          <a:prstGeom prst="rect">
            <a:avLst/>
          </a:prstGeom>
          <a:noFill/>
        </p:spPr>
        <p:txBody>
          <a:bodyPr wrap="square" rtlCol="0">
            <a:spAutoFit/>
          </a:bodyPr>
          <a:lstStyle/>
          <a:p>
            <a:r>
              <a:rPr lang="en-CA" b="1" dirty="0" smtClean="0">
                <a:latin typeface="Verdana"/>
              </a:rPr>
              <a:t>The Nervous System</a:t>
            </a:r>
            <a:endParaRPr lang="en-US" dirty="0" smtClean="0">
              <a:latin typeface="Verdana"/>
            </a:endParaRPr>
          </a:p>
        </p:txBody>
      </p:sp>
      <p:sp>
        <p:nvSpPr>
          <p:cNvPr id="69" name="TextBox 68"/>
          <p:cNvSpPr txBox="1"/>
          <p:nvPr/>
        </p:nvSpPr>
        <p:spPr>
          <a:xfrm>
            <a:off x="3416935" y="457200"/>
            <a:ext cx="1676400" cy="369332"/>
          </a:xfrm>
          <a:prstGeom prst="rect">
            <a:avLst/>
          </a:prstGeom>
          <a:noFill/>
        </p:spPr>
        <p:txBody>
          <a:bodyPr wrap="square" rtlCol="0">
            <a:spAutoFit/>
          </a:bodyPr>
          <a:lstStyle/>
          <a:p>
            <a:r>
              <a:rPr lang="en-US" dirty="0" smtClean="0">
                <a:solidFill>
                  <a:srgbClr val="FF0000"/>
                </a:solidFill>
                <a:latin typeface="Verdana"/>
              </a:rPr>
              <a:t>Page 7</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21</a:t>
            </a:fld>
            <a:endParaRPr lang="en-US"/>
          </a:p>
        </p:txBody>
      </p:sp>
      <p:pic>
        <p:nvPicPr>
          <p:cNvPr id="7" name="Picture 6" descr="motorneu2.jpg"/>
          <p:cNvPicPr/>
          <p:nvPr/>
        </p:nvPicPr>
        <p:blipFill>
          <a:blip r:embed="rId3" cstate="print"/>
          <a:stretch>
            <a:fillRect/>
          </a:stretch>
        </p:blipFill>
        <p:spPr>
          <a:xfrm>
            <a:off x="685800" y="1397224"/>
            <a:ext cx="8001000" cy="3924300"/>
          </a:xfrm>
          <a:prstGeom prst="rect">
            <a:avLst/>
          </a:prstGeom>
        </p:spPr>
      </p:pic>
      <p:sp>
        <p:nvSpPr>
          <p:cNvPr id="6" name="TextBox 5"/>
          <p:cNvSpPr txBox="1"/>
          <p:nvPr/>
        </p:nvSpPr>
        <p:spPr>
          <a:xfrm>
            <a:off x="609600" y="332656"/>
            <a:ext cx="6629400" cy="584776"/>
          </a:xfrm>
          <a:prstGeom prst="rect">
            <a:avLst/>
          </a:prstGeom>
          <a:noFill/>
        </p:spPr>
        <p:txBody>
          <a:bodyPr wrap="square" rtlCol="0">
            <a:spAutoFit/>
          </a:bodyPr>
          <a:lstStyle/>
          <a:p>
            <a:r>
              <a:rPr lang="en-CA" sz="1600" dirty="0" smtClean="0">
                <a:latin typeface="Verdana"/>
                <a:cs typeface="Verdana"/>
              </a:rPr>
              <a:t>Neurons are the functional unit of the nervous system that carries the electrical part of the neural message.</a:t>
            </a:r>
            <a:endParaRPr lang="en-US" sz="1600" dirty="0" smtClean="0">
              <a:latin typeface="Verdana"/>
              <a:cs typeface="Verdana"/>
            </a:endParaRPr>
          </a:p>
        </p:txBody>
      </p:sp>
      <p:sp>
        <p:nvSpPr>
          <p:cNvPr id="8" name="TextBox 7"/>
          <p:cNvSpPr txBox="1"/>
          <p:nvPr/>
        </p:nvSpPr>
        <p:spPr>
          <a:xfrm>
            <a:off x="609600" y="996008"/>
            <a:ext cx="3810000" cy="338554"/>
          </a:xfrm>
          <a:prstGeom prst="rect">
            <a:avLst/>
          </a:prstGeom>
          <a:noFill/>
        </p:spPr>
        <p:txBody>
          <a:bodyPr wrap="square" rtlCol="0">
            <a:spAutoFit/>
          </a:bodyPr>
          <a:lstStyle/>
          <a:p>
            <a:pPr lvl="0"/>
            <a:r>
              <a:rPr lang="en-CA" sz="1600" dirty="0" smtClean="0">
                <a:latin typeface="Verdana"/>
                <a:cs typeface="Verdana"/>
              </a:rPr>
              <a:t>5.	Label the following diagram.</a:t>
            </a:r>
            <a:endParaRPr lang="en-US" sz="1600" dirty="0" smtClean="0">
              <a:latin typeface="Verdana"/>
              <a:cs typeface="Verdana"/>
            </a:endParaRPr>
          </a:p>
        </p:txBody>
      </p:sp>
      <p:sp>
        <p:nvSpPr>
          <p:cNvPr id="9" name="TextBox 8"/>
          <p:cNvSpPr txBox="1"/>
          <p:nvPr/>
        </p:nvSpPr>
        <p:spPr>
          <a:xfrm>
            <a:off x="927100" y="1559149"/>
            <a:ext cx="457200" cy="369332"/>
          </a:xfrm>
          <a:prstGeom prst="rect">
            <a:avLst/>
          </a:prstGeom>
          <a:noFill/>
        </p:spPr>
        <p:txBody>
          <a:bodyPr wrap="square" rtlCol="0">
            <a:spAutoFit/>
          </a:bodyPr>
          <a:lstStyle/>
          <a:p>
            <a:pPr lvl="0"/>
            <a:r>
              <a:rPr lang="en-CA" dirty="0" smtClean="0">
                <a:latin typeface="Verdana"/>
                <a:cs typeface="Verdana"/>
              </a:rPr>
              <a:t>A</a:t>
            </a:r>
            <a:endParaRPr lang="en-US" dirty="0" smtClean="0">
              <a:latin typeface="Verdana"/>
              <a:cs typeface="Verdana"/>
            </a:endParaRPr>
          </a:p>
        </p:txBody>
      </p:sp>
      <p:cxnSp>
        <p:nvCxnSpPr>
          <p:cNvPr id="11" name="Straight Arrow Connector 10"/>
          <p:cNvCxnSpPr/>
          <p:nvPr/>
        </p:nvCxnSpPr>
        <p:spPr>
          <a:xfrm rot="5400000">
            <a:off x="718066" y="2305790"/>
            <a:ext cx="6974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153400" y="1675592"/>
            <a:ext cx="457200" cy="369332"/>
          </a:xfrm>
          <a:prstGeom prst="rect">
            <a:avLst/>
          </a:prstGeom>
          <a:noFill/>
        </p:spPr>
        <p:txBody>
          <a:bodyPr wrap="square" rtlCol="0">
            <a:spAutoFit/>
          </a:bodyPr>
          <a:lstStyle/>
          <a:p>
            <a:pPr lvl="0"/>
            <a:r>
              <a:rPr lang="en-CA" dirty="0" smtClean="0">
                <a:latin typeface="Verdana"/>
                <a:cs typeface="Verdana"/>
              </a:rPr>
              <a:t>G</a:t>
            </a:r>
            <a:endParaRPr lang="en-US" dirty="0" smtClean="0">
              <a:latin typeface="Verdana"/>
              <a:cs typeface="Verdana"/>
            </a:endParaRPr>
          </a:p>
        </p:txBody>
      </p:sp>
      <p:cxnSp>
        <p:nvCxnSpPr>
          <p:cNvPr id="15" name="Straight Arrow Connector 14"/>
          <p:cNvCxnSpPr/>
          <p:nvPr/>
        </p:nvCxnSpPr>
        <p:spPr>
          <a:xfrm rot="10800000" flipV="1">
            <a:off x="6692106" y="1957850"/>
            <a:ext cx="1461294" cy="697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996752" y="3978698"/>
            <a:ext cx="106640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V="1">
            <a:off x="2776537" y="3723506"/>
            <a:ext cx="379413" cy="25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4114803" y="4330925"/>
            <a:ext cx="790573" cy="625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V="1">
            <a:off x="6095504" y="4181204"/>
            <a:ext cx="1385294" cy="533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300559" y="4512694"/>
            <a:ext cx="457200" cy="369332"/>
          </a:xfrm>
          <a:prstGeom prst="rect">
            <a:avLst/>
          </a:prstGeom>
          <a:noFill/>
        </p:spPr>
        <p:txBody>
          <a:bodyPr wrap="square" rtlCol="0">
            <a:spAutoFit/>
          </a:bodyPr>
          <a:lstStyle/>
          <a:p>
            <a:pPr lvl="0"/>
            <a:r>
              <a:rPr lang="en-CA" dirty="0" smtClean="0">
                <a:latin typeface="Verdana"/>
                <a:cs typeface="Verdana"/>
              </a:rPr>
              <a:t>B</a:t>
            </a:r>
            <a:endParaRPr lang="en-US" dirty="0" smtClean="0">
              <a:latin typeface="Verdana"/>
              <a:cs typeface="Verdana"/>
            </a:endParaRPr>
          </a:p>
        </p:txBody>
      </p:sp>
      <p:sp>
        <p:nvSpPr>
          <p:cNvPr id="18" name="TextBox 17"/>
          <p:cNvSpPr txBox="1"/>
          <p:nvPr/>
        </p:nvSpPr>
        <p:spPr>
          <a:xfrm>
            <a:off x="3124200" y="3504392"/>
            <a:ext cx="457200" cy="369332"/>
          </a:xfrm>
          <a:prstGeom prst="rect">
            <a:avLst/>
          </a:prstGeom>
          <a:noFill/>
        </p:spPr>
        <p:txBody>
          <a:bodyPr wrap="square" rtlCol="0">
            <a:spAutoFit/>
          </a:bodyPr>
          <a:lstStyle/>
          <a:p>
            <a:pPr lvl="0"/>
            <a:r>
              <a:rPr lang="en-CA" dirty="0" smtClean="0">
                <a:latin typeface="Verdana"/>
                <a:cs typeface="Verdana"/>
              </a:rPr>
              <a:t>E</a:t>
            </a:r>
            <a:endParaRPr lang="en-US" dirty="0" smtClean="0">
              <a:latin typeface="Verdana"/>
              <a:cs typeface="Verdana"/>
            </a:endParaRPr>
          </a:p>
        </p:txBody>
      </p:sp>
      <p:sp>
        <p:nvSpPr>
          <p:cNvPr id="19" name="TextBox 18"/>
          <p:cNvSpPr txBox="1"/>
          <p:nvPr/>
        </p:nvSpPr>
        <p:spPr>
          <a:xfrm>
            <a:off x="4905376" y="4952192"/>
            <a:ext cx="457200" cy="369332"/>
          </a:xfrm>
          <a:prstGeom prst="rect">
            <a:avLst/>
          </a:prstGeom>
          <a:noFill/>
        </p:spPr>
        <p:txBody>
          <a:bodyPr wrap="square" rtlCol="0">
            <a:spAutoFit/>
          </a:bodyPr>
          <a:lstStyle/>
          <a:p>
            <a:pPr lvl="0"/>
            <a:r>
              <a:rPr lang="en-CA" dirty="0" smtClean="0">
                <a:latin typeface="Verdana"/>
                <a:cs typeface="Verdana"/>
              </a:rPr>
              <a:t>I</a:t>
            </a:r>
            <a:endParaRPr lang="en-US" dirty="0" smtClean="0">
              <a:latin typeface="Verdana"/>
              <a:cs typeface="Verdana"/>
            </a:endParaRPr>
          </a:p>
        </p:txBody>
      </p:sp>
      <p:sp>
        <p:nvSpPr>
          <p:cNvPr id="21" name="TextBox 20"/>
          <p:cNvSpPr txBox="1"/>
          <p:nvPr/>
        </p:nvSpPr>
        <p:spPr>
          <a:xfrm>
            <a:off x="7010400" y="5140551"/>
            <a:ext cx="457200" cy="369332"/>
          </a:xfrm>
          <a:prstGeom prst="rect">
            <a:avLst/>
          </a:prstGeom>
          <a:noFill/>
        </p:spPr>
        <p:txBody>
          <a:bodyPr wrap="square" rtlCol="0">
            <a:spAutoFit/>
          </a:bodyPr>
          <a:lstStyle/>
          <a:p>
            <a:pPr lvl="0"/>
            <a:r>
              <a:rPr lang="en-CA" dirty="0" smtClean="0">
                <a:latin typeface="Verdana"/>
                <a:cs typeface="Verdana"/>
              </a:rPr>
              <a:t>H</a:t>
            </a:r>
            <a:endParaRPr lang="en-US" dirty="0" smtClean="0">
              <a:latin typeface="Verdana"/>
              <a:cs typeface="Verdana"/>
            </a:endParaRPr>
          </a:p>
        </p:txBody>
      </p:sp>
      <p:sp>
        <p:nvSpPr>
          <p:cNvPr id="24" name="TextBox 23"/>
          <p:cNvSpPr txBox="1"/>
          <p:nvPr/>
        </p:nvSpPr>
        <p:spPr>
          <a:xfrm>
            <a:off x="5334000" y="1743815"/>
            <a:ext cx="457200" cy="369332"/>
          </a:xfrm>
          <a:prstGeom prst="rect">
            <a:avLst/>
          </a:prstGeom>
          <a:noFill/>
        </p:spPr>
        <p:txBody>
          <a:bodyPr wrap="square" rtlCol="0">
            <a:spAutoFit/>
          </a:bodyPr>
          <a:lstStyle/>
          <a:p>
            <a:pPr lvl="0"/>
            <a:r>
              <a:rPr lang="en-CA" dirty="0" smtClean="0">
                <a:latin typeface="Verdana"/>
                <a:cs typeface="Verdana"/>
              </a:rPr>
              <a:t>F</a:t>
            </a:r>
            <a:endParaRPr lang="en-US" dirty="0" smtClean="0">
              <a:latin typeface="Verdana"/>
              <a:cs typeface="Verdana"/>
            </a:endParaRPr>
          </a:p>
        </p:txBody>
      </p:sp>
      <p:cxnSp>
        <p:nvCxnSpPr>
          <p:cNvPr id="26" name="Straight Arrow Connector 25"/>
          <p:cNvCxnSpPr/>
          <p:nvPr/>
        </p:nvCxnSpPr>
        <p:spPr>
          <a:xfrm rot="16200000" flipH="1">
            <a:off x="5623918" y="2059809"/>
            <a:ext cx="1401365" cy="1371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3765550" y="4832574"/>
            <a:ext cx="4699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886200" y="5133961"/>
            <a:ext cx="457200" cy="369332"/>
          </a:xfrm>
          <a:prstGeom prst="rect">
            <a:avLst/>
          </a:prstGeom>
          <a:noFill/>
        </p:spPr>
        <p:txBody>
          <a:bodyPr wrap="square" rtlCol="0">
            <a:spAutoFit/>
          </a:bodyPr>
          <a:lstStyle/>
          <a:p>
            <a:pPr lvl="0"/>
            <a:r>
              <a:rPr lang="en-CA" dirty="0" smtClean="0">
                <a:latin typeface="Verdana"/>
                <a:cs typeface="Verdana"/>
              </a:rPr>
              <a:t>J</a:t>
            </a:r>
            <a:endParaRPr lang="en-US" dirty="0" smtClean="0">
              <a:latin typeface="Verdana"/>
              <a:cs typeface="Verdana"/>
            </a:endParaRPr>
          </a:p>
        </p:txBody>
      </p:sp>
      <p:grpSp>
        <p:nvGrpSpPr>
          <p:cNvPr id="40" name="Group 39"/>
          <p:cNvGrpSpPr/>
          <p:nvPr/>
        </p:nvGrpSpPr>
        <p:grpSpPr>
          <a:xfrm>
            <a:off x="2590802" y="4132728"/>
            <a:ext cx="800098" cy="1188796"/>
            <a:chOff x="2590802" y="4907204"/>
            <a:chExt cx="800098" cy="1188796"/>
          </a:xfrm>
        </p:grpSpPr>
        <p:cxnSp>
          <p:nvCxnSpPr>
            <p:cNvPr id="33" name="Straight Arrow Connector 32"/>
            <p:cNvCxnSpPr>
              <a:stCxn id="34" idx="0"/>
            </p:cNvCxnSpPr>
            <p:nvPr/>
          </p:nvCxnSpPr>
          <p:spPr>
            <a:xfrm rot="16200000" flipV="1">
              <a:off x="2388237" y="5109769"/>
              <a:ext cx="819464" cy="414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776536" y="5726668"/>
              <a:ext cx="457200" cy="369332"/>
            </a:xfrm>
            <a:prstGeom prst="rect">
              <a:avLst/>
            </a:prstGeom>
            <a:noFill/>
          </p:spPr>
          <p:txBody>
            <a:bodyPr wrap="square" rtlCol="0">
              <a:spAutoFit/>
            </a:bodyPr>
            <a:lstStyle/>
            <a:p>
              <a:pPr lvl="0"/>
              <a:r>
                <a:rPr lang="en-CA" dirty="0" smtClean="0">
                  <a:latin typeface="Verdana"/>
                  <a:cs typeface="Verdana"/>
                </a:rPr>
                <a:t>D</a:t>
              </a:r>
              <a:endParaRPr lang="en-US" dirty="0" smtClean="0">
                <a:latin typeface="Verdana"/>
                <a:cs typeface="Verdana"/>
              </a:endParaRPr>
            </a:p>
          </p:txBody>
        </p:sp>
        <p:cxnSp>
          <p:nvCxnSpPr>
            <p:cNvPr id="37" name="Straight Arrow Connector 36"/>
            <p:cNvCxnSpPr/>
            <p:nvPr/>
          </p:nvCxnSpPr>
          <p:spPr>
            <a:xfrm rot="5400000" flipH="1" flipV="1">
              <a:off x="2813050" y="5175250"/>
              <a:ext cx="7747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1" name="Straight Arrow Connector 40"/>
          <p:cNvCxnSpPr/>
          <p:nvPr/>
        </p:nvCxnSpPr>
        <p:spPr>
          <a:xfrm rot="5400000" flipH="1" flipV="1">
            <a:off x="1943866" y="4226971"/>
            <a:ext cx="4921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032000" y="4483324"/>
            <a:ext cx="457200" cy="369332"/>
          </a:xfrm>
          <a:prstGeom prst="rect">
            <a:avLst/>
          </a:prstGeom>
          <a:noFill/>
        </p:spPr>
        <p:txBody>
          <a:bodyPr wrap="square" rtlCol="0">
            <a:spAutoFit/>
          </a:bodyPr>
          <a:lstStyle/>
          <a:p>
            <a:pPr lvl="0"/>
            <a:r>
              <a:rPr lang="en-CA" dirty="0" smtClean="0">
                <a:latin typeface="Verdana"/>
                <a:cs typeface="Verdana"/>
              </a:rPr>
              <a:t>C</a:t>
            </a:r>
            <a:endParaRPr lang="en-US" dirty="0" smtClean="0">
              <a:latin typeface="Verdana"/>
              <a:cs typeface="Verdana"/>
            </a:endParaRPr>
          </a:p>
        </p:txBody>
      </p:sp>
      <p:grpSp>
        <p:nvGrpSpPr>
          <p:cNvPr id="47" name="Group 46"/>
          <p:cNvGrpSpPr/>
          <p:nvPr/>
        </p:nvGrpSpPr>
        <p:grpSpPr>
          <a:xfrm>
            <a:off x="381000" y="1524000"/>
            <a:ext cx="8763000" cy="3988180"/>
            <a:chOff x="381000" y="2296179"/>
            <a:chExt cx="8763000" cy="3988180"/>
          </a:xfrm>
        </p:grpSpPr>
        <p:sp>
          <p:nvSpPr>
            <p:cNvPr id="31" name="TextBox 30"/>
            <p:cNvSpPr txBox="1"/>
            <p:nvPr/>
          </p:nvSpPr>
          <p:spPr>
            <a:xfrm>
              <a:off x="1300559" y="2296179"/>
              <a:ext cx="1295400" cy="307777"/>
            </a:xfrm>
            <a:prstGeom prst="rect">
              <a:avLst/>
            </a:prstGeom>
            <a:noFill/>
          </p:spPr>
          <p:txBody>
            <a:bodyPr wrap="square" rtlCol="0">
              <a:spAutoFit/>
            </a:bodyPr>
            <a:lstStyle/>
            <a:p>
              <a:r>
                <a:rPr lang="en-CA" sz="1400" dirty="0" smtClean="0">
                  <a:solidFill>
                    <a:srgbClr val="FF0000"/>
                  </a:solidFill>
                  <a:latin typeface="Verdana"/>
                  <a:cs typeface="Verdana"/>
                </a:rPr>
                <a:t>Dendrite</a:t>
              </a:r>
              <a:r>
                <a:rPr lang="en-US" sz="1400" dirty="0" smtClean="0">
                  <a:solidFill>
                    <a:srgbClr val="FF0000"/>
                  </a:solidFill>
                  <a:latin typeface="Verdana"/>
                  <a:cs typeface="Verdana"/>
                </a:rPr>
                <a:t> </a:t>
              </a:r>
              <a:endParaRPr lang="en-US" sz="1400" dirty="0">
                <a:solidFill>
                  <a:srgbClr val="FF0000"/>
                </a:solidFill>
                <a:latin typeface="Verdana"/>
                <a:cs typeface="Verdana"/>
              </a:endParaRPr>
            </a:p>
          </p:txBody>
        </p:sp>
        <p:sp>
          <p:nvSpPr>
            <p:cNvPr id="32" name="TextBox 31"/>
            <p:cNvSpPr txBox="1"/>
            <p:nvPr/>
          </p:nvSpPr>
          <p:spPr>
            <a:xfrm>
              <a:off x="381000" y="5319355"/>
              <a:ext cx="1295400" cy="307777"/>
            </a:xfrm>
            <a:prstGeom prst="rect">
              <a:avLst/>
            </a:prstGeom>
            <a:noFill/>
          </p:spPr>
          <p:txBody>
            <a:bodyPr wrap="square" rtlCol="0">
              <a:spAutoFit/>
            </a:bodyPr>
            <a:lstStyle/>
            <a:p>
              <a:r>
                <a:rPr lang="en-US" sz="1400" dirty="0" smtClean="0">
                  <a:solidFill>
                    <a:srgbClr val="FF0000"/>
                  </a:solidFill>
                  <a:latin typeface="Verdana"/>
                  <a:cs typeface="Verdana"/>
                </a:rPr>
                <a:t>Cell body</a:t>
              </a:r>
              <a:endParaRPr lang="en-US" sz="1400" dirty="0">
                <a:solidFill>
                  <a:srgbClr val="FF0000"/>
                </a:solidFill>
                <a:latin typeface="Verdana"/>
                <a:cs typeface="Verdana"/>
              </a:endParaRPr>
            </a:p>
          </p:txBody>
        </p:sp>
        <p:sp>
          <p:nvSpPr>
            <p:cNvPr id="35" name="TextBox 34"/>
            <p:cNvSpPr txBox="1"/>
            <p:nvPr/>
          </p:nvSpPr>
          <p:spPr>
            <a:xfrm>
              <a:off x="1600200" y="5562600"/>
              <a:ext cx="1475977" cy="307777"/>
            </a:xfrm>
            <a:prstGeom prst="rect">
              <a:avLst/>
            </a:prstGeom>
            <a:noFill/>
          </p:spPr>
          <p:txBody>
            <a:bodyPr wrap="square" rtlCol="0">
              <a:spAutoFit/>
            </a:bodyPr>
            <a:lstStyle/>
            <a:p>
              <a:r>
                <a:rPr lang="en-US" sz="1400" dirty="0" smtClean="0">
                  <a:solidFill>
                    <a:srgbClr val="FF0000"/>
                  </a:solidFill>
                  <a:latin typeface="Verdana"/>
                  <a:cs typeface="Verdana"/>
                </a:rPr>
                <a:t>Schwann cell</a:t>
              </a:r>
              <a:endParaRPr lang="en-US" sz="1400" dirty="0">
                <a:solidFill>
                  <a:srgbClr val="FF0000"/>
                </a:solidFill>
                <a:latin typeface="Verdana"/>
                <a:cs typeface="Verdana"/>
              </a:endParaRPr>
            </a:p>
          </p:txBody>
        </p:sp>
        <p:sp>
          <p:nvSpPr>
            <p:cNvPr id="36" name="TextBox 35"/>
            <p:cNvSpPr txBox="1"/>
            <p:nvPr/>
          </p:nvSpPr>
          <p:spPr>
            <a:xfrm>
              <a:off x="2362200" y="5943600"/>
              <a:ext cx="1528766" cy="307777"/>
            </a:xfrm>
            <a:prstGeom prst="rect">
              <a:avLst/>
            </a:prstGeom>
            <a:noFill/>
          </p:spPr>
          <p:txBody>
            <a:bodyPr wrap="square" rtlCol="0">
              <a:spAutoFit/>
            </a:bodyPr>
            <a:lstStyle/>
            <a:p>
              <a:r>
                <a:rPr lang="en-US" sz="1400" dirty="0" smtClean="0">
                  <a:solidFill>
                    <a:srgbClr val="FF0000"/>
                  </a:solidFill>
                  <a:latin typeface="Verdana"/>
                  <a:cs typeface="Verdana"/>
                </a:rPr>
                <a:t>Myelin sheath</a:t>
              </a:r>
              <a:endParaRPr lang="en-US" sz="1400" dirty="0">
                <a:solidFill>
                  <a:srgbClr val="FF0000"/>
                </a:solidFill>
                <a:latin typeface="Verdana"/>
                <a:cs typeface="Verdana"/>
              </a:endParaRPr>
            </a:p>
          </p:txBody>
        </p:sp>
        <p:sp>
          <p:nvSpPr>
            <p:cNvPr id="38" name="TextBox 37"/>
            <p:cNvSpPr txBox="1"/>
            <p:nvPr/>
          </p:nvSpPr>
          <p:spPr>
            <a:xfrm>
              <a:off x="2451100" y="4000500"/>
              <a:ext cx="1295400" cy="523220"/>
            </a:xfrm>
            <a:prstGeom prst="rect">
              <a:avLst/>
            </a:prstGeom>
            <a:noFill/>
          </p:spPr>
          <p:txBody>
            <a:bodyPr wrap="square" rtlCol="0">
              <a:spAutoFit/>
            </a:bodyPr>
            <a:lstStyle/>
            <a:p>
              <a:r>
                <a:rPr lang="en-US" sz="1400" dirty="0" smtClean="0">
                  <a:solidFill>
                    <a:srgbClr val="FF0000"/>
                  </a:solidFill>
                  <a:latin typeface="Verdana"/>
                  <a:cs typeface="Verdana"/>
                </a:rPr>
                <a:t>Node of </a:t>
              </a:r>
              <a:r>
                <a:rPr lang="en-US" sz="1400" dirty="0" err="1" smtClean="0">
                  <a:solidFill>
                    <a:srgbClr val="FF0000"/>
                  </a:solidFill>
                  <a:latin typeface="Verdana"/>
                  <a:cs typeface="Verdana"/>
                </a:rPr>
                <a:t>ranvier</a:t>
              </a:r>
              <a:endParaRPr lang="en-US" sz="1400" dirty="0">
                <a:solidFill>
                  <a:srgbClr val="FF0000"/>
                </a:solidFill>
                <a:latin typeface="Verdana"/>
                <a:cs typeface="Verdana"/>
              </a:endParaRPr>
            </a:p>
          </p:txBody>
        </p:sp>
        <p:sp>
          <p:nvSpPr>
            <p:cNvPr id="39" name="TextBox 38"/>
            <p:cNvSpPr txBox="1"/>
            <p:nvPr/>
          </p:nvSpPr>
          <p:spPr>
            <a:xfrm>
              <a:off x="4419600" y="2549068"/>
              <a:ext cx="1295400" cy="307777"/>
            </a:xfrm>
            <a:prstGeom prst="rect">
              <a:avLst/>
            </a:prstGeom>
            <a:noFill/>
          </p:spPr>
          <p:txBody>
            <a:bodyPr wrap="square" rtlCol="0">
              <a:spAutoFit/>
            </a:bodyPr>
            <a:lstStyle/>
            <a:p>
              <a:r>
                <a:rPr lang="en-US" sz="1400" dirty="0" smtClean="0">
                  <a:solidFill>
                    <a:srgbClr val="FF0000"/>
                  </a:solidFill>
                  <a:latin typeface="Verdana"/>
                  <a:cs typeface="Verdana"/>
                </a:rPr>
                <a:t>Synapse</a:t>
              </a:r>
              <a:endParaRPr lang="en-US" sz="1400" dirty="0">
                <a:solidFill>
                  <a:srgbClr val="FF0000"/>
                </a:solidFill>
                <a:latin typeface="Verdana"/>
                <a:cs typeface="Verdana"/>
              </a:endParaRPr>
            </a:p>
          </p:txBody>
        </p:sp>
        <p:sp>
          <p:nvSpPr>
            <p:cNvPr id="43" name="TextBox 42"/>
            <p:cNvSpPr txBox="1"/>
            <p:nvPr/>
          </p:nvSpPr>
          <p:spPr>
            <a:xfrm>
              <a:off x="7239000" y="2450068"/>
              <a:ext cx="1295400" cy="307777"/>
            </a:xfrm>
            <a:prstGeom prst="rect">
              <a:avLst/>
            </a:prstGeom>
            <a:noFill/>
          </p:spPr>
          <p:txBody>
            <a:bodyPr wrap="square" rtlCol="0">
              <a:spAutoFit/>
            </a:bodyPr>
            <a:lstStyle/>
            <a:p>
              <a:r>
                <a:rPr lang="en-US" sz="1400" dirty="0" smtClean="0">
                  <a:solidFill>
                    <a:srgbClr val="FF0000"/>
                  </a:solidFill>
                  <a:latin typeface="Verdana"/>
                  <a:cs typeface="Verdana"/>
                </a:rPr>
                <a:t>Vesicle</a:t>
              </a:r>
              <a:endParaRPr lang="en-US" sz="1400" dirty="0">
                <a:solidFill>
                  <a:srgbClr val="FF0000"/>
                </a:solidFill>
                <a:latin typeface="Verdana"/>
                <a:cs typeface="Verdana"/>
              </a:endParaRPr>
            </a:p>
          </p:txBody>
        </p:sp>
        <p:sp>
          <p:nvSpPr>
            <p:cNvPr id="44" name="TextBox 43"/>
            <p:cNvSpPr txBox="1"/>
            <p:nvPr/>
          </p:nvSpPr>
          <p:spPr>
            <a:xfrm>
              <a:off x="7315200" y="5976582"/>
              <a:ext cx="1828800" cy="307777"/>
            </a:xfrm>
            <a:prstGeom prst="rect">
              <a:avLst/>
            </a:prstGeom>
            <a:noFill/>
          </p:spPr>
          <p:txBody>
            <a:bodyPr wrap="square" rtlCol="0">
              <a:spAutoFit/>
            </a:bodyPr>
            <a:lstStyle/>
            <a:p>
              <a:r>
                <a:rPr lang="en-US" sz="1400" dirty="0" err="1" smtClean="0">
                  <a:solidFill>
                    <a:srgbClr val="FF0000"/>
                  </a:solidFill>
                  <a:latin typeface="Verdana"/>
                  <a:cs typeface="Verdana"/>
                </a:rPr>
                <a:t>Neutrotransmitter</a:t>
              </a:r>
              <a:endParaRPr lang="en-US" sz="1400" dirty="0">
                <a:solidFill>
                  <a:srgbClr val="FF0000"/>
                </a:solidFill>
                <a:latin typeface="Verdana"/>
                <a:cs typeface="Verdana"/>
              </a:endParaRPr>
            </a:p>
          </p:txBody>
        </p:sp>
        <p:sp>
          <p:nvSpPr>
            <p:cNvPr id="45" name="TextBox 44"/>
            <p:cNvSpPr txBox="1"/>
            <p:nvPr/>
          </p:nvSpPr>
          <p:spPr>
            <a:xfrm>
              <a:off x="5143499" y="5781020"/>
              <a:ext cx="1295400" cy="307777"/>
            </a:xfrm>
            <a:prstGeom prst="rect">
              <a:avLst/>
            </a:prstGeom>
            <a:noFill/>
          </p:spPr>
          <p:txBody>
            <a:bodyPr wrap="square" rtlCol="0">
              <a:spAutoFit/>
            </a:bodyPr>
            <a:lstStyle/>
            <a:p>
              <a:r>
                <a:rPr lang="en-US" sz="1400" dirty="0" smtClean="0">
                  <a:solidFill>
                    <a:srgbClr val="FF0000"/>
                  </a:solidFill>
                  <a:latin typeface="Verdana"/>
                  <a:cs typeface="Verdana"/>
                </a:rPr>
                <a:t>Axon</a:t>
              </a:r>
              <a:endParaRPr lang="en-US" sz="1400" dirty="0">
                <a:solidFill>
                  <a:srgbClr val="FF0000"/>
                </a:solidFill>
                <a:latin typeface="Verdana"/>
                <a:cs typeface="Verdana"/>
              </a:endParaRPr>
            </a:p>
          </p:txBody>
        </p:sp>
        <p:sp>
          <p:nvSpPr>
            <p:cNvPr id="46" name="TextBox 45"/>
            <p:cNvSpPr txBox="1"/>
            <p:nvPr/>
          </p:nvSpPr>
          <p:spPr>
            <a:xfrm>
              <a:off x="4114800" y="5943600"/>
              <a:ext cx="1295400" cy="307777"/>
            </a:xfrm>
            <a:prstGeom prst="rect">
              <a:avLst/>
            </a:prstGeom>
            <a:noFill/>
          </p:spPr>
          <p:txBody>
            <a:bodyPr wrap="square" rtlCol="0">
              <a:spAutoFit/>
            </a:bodyPr>
            <a:lstStyle/>
            <a:p>
              <a:r>
                <a:rPr lang="en-US" sz="1400" dirty="0" smtClean="0">
                  <a:solidFill>
                    <a:srgbClr val="FF0000"/>
                  </a:solidFill>
                  <a:latin typeface="Verdana"/>
                  <a:cs typeface="Verdana"/>
                </a:rPr>
                <a:t>Endplate</a:t>
              </a:r>
              <a:endParaRPr lang="en-US" sz="1400" dirty="0">
                <a:solidFill>
                  <a:srgbClr val="FF0000"/>
                </a:solidFill>
                <a:latin typeface="Verdana"/>
                <a:cs typeface="Verdana"/>
              </a:endParaRPr>
            </a:p>
          </p:txBody>
        </p:sp>
      </p:grpSp>
      <p:grpSp>
        <p:nvGrpSpPr>
          <p:cNvPr id="50" name="Group 49"/>
          <p:cNvGrpSpPr/>
          <p:nvPr/>
        </p:nvGrpSpPr>
        <p:grpSpPr>
          <a:xfrm>
            <a:off x="6001816" y="5610557"/>
            <a:ext cx="2890664" cy="1113820"/>
            <a:chOff x="6001816" y="5610557"/>
            <a:chExt cx="2890664" cy="1113820"/>
          </a:xfrm>
        </p:grpSpPr>
        <p:sp>
          <p:nvSpPr>
            <p:cNvPr id="49" name="TextBox 48"/>
            <p:cNvSpPr txBox="1"/>
            <p:nvPr/>
          </p:nvSpPr>
          <p:spPr>
            <a:xfrm>
              <a:off x="6001816" y="5610557"/>
              <a:ext cx="2890664" cy="954107"/>
            </a:xfrm>
            <a:prstGeom prst="rect">
              <a:avLst/>
            </a:prstGeom>
            <a:noFill/>
          </p:spPr>
          <p:txBody>
            <a:bodyPr wrap="square" rtlCol="0">
              <a:spAutoFit/>
            </a:bodyPr>
            <a:lstStyle/>
            <a:p>
              <a:r>
                <a:rPr lang="en-US" sz="1400" dirty="0" smtClean="0">
                  <a:latin typeface="Verdana"/>
                  <a:cs typeface="Verdana"/>
                </a:rPr>
                <a:t>Hint: Mnemonic aid—</a:t>
              </a:r>
              <a:r>
                <a:rPr lang="en-US" sz="1400" b="1" dirty="0" smtClean="0">
                  <a:latin typeface="Verdana"/>
                  <a:cs typeface="Verdana"/>
                </a:rPr>
                <a:t>A</a:t>
              </a:r>
              <a:r>
                <a:rPr lang="en-US" sz="1400" dirty="0" smtClean="0">
                  <a:latin typeface="Verdana"/>
                  <a:cs typeface="Verdana"/>
                </a:rPr>
                <a:t>xon carries information </a:t>
              </a:r>
              <a:r>
                <a:rPr lang="en-US" sz="1400" b="1" dirty="0" smtClean="0">
                  <a:latin typeface="Verdana"/>
                  <a:cs typeface="Verdana"/>
                </a:rPr>
                <a:t>a</a:t>
              </a:r>
              <a:r>
                <a:rPr lang="en-US" sz="1400" dirty="0" smtClean="0">
                  <a:latin typeface="Verdana"/>
                  <a:cs typeface="Verdana"/>
                </a:rPr>
                <a:t>way from the cell body and both begin with the letter </a:t>
              </a:r>
              <a:r>
                <a:rPr lang="en-US" sz="1400" b="1" dirty="0" smtClean="0">
                  <a:latin typeface="Verdana"/>
                  <a:cs typeface="Verdana"/>
                </a:rPr>
                <a:t>a</a:t>
              </a:r>
              <a:r>
                <a:rPr lang="en-US" sz="1400" dirty="0" smtClean="0">
                  <a:latin typeface="Verdana"/>
                  <a:cs typeface="Verdana"/>
                </a:rPr>
                <a:t>.</a:t>
              </a:r>
              <a:endParaRPr lang="en-US" sz="1400" dirty="0">
                <a:latin typeface="Verdana"/>
                <a:cs typeface="Verdana"/>
              </a:endParaRPr>
            </a:p>
          </p:txBody>
        </p:sp>
        <p:sp>
          <p:nvSpPr>
            <p:cNvPr id="48" name="Rectangular Callout 47"/>
            <p:cNvSpPr/>
            <p:nvPr/>
          </p:nvSpPr>
          <p:spPr>
            <a:xfrm>
              <a:off x="6001816" y="5610557"/>
              <a:ext cx="2890664" cy="1113820"/>
            </a:xfrm>
            <a:prstGeom prst="wedgeRectCallout">
              <a:avLst>
                <a:gd name="adj1" fmla="val -68253"/>
                <a:gd name="adj2" fmla="val -79968"/>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22</a:t>
            </a:fld>
            <a:endParaRPr lang="en-US"/>
          </a:p>
        </p:txBody>
      </p:sp>
      <p:sp>
        <p:nvSpPr>
          <p:cNvPr id="6" name="TextBox 5"/>
          <p:cNvSpPr txBox="1"/>
          <p:nvPr/>
        </p:nvSpPr>
        <p:spPr>
          <a:xfrm>
            <a:off x="685800" y="609600"/>
            <a:ext cx="8001000" cy="1077218"/>
          </a:xfrm>
          <a:prstGeom prst="rect">
            <a:avLst/>
          </a:prstGeom>
          <a:noFill/>
        </p:spPr>
        <p:txBody>
          <a:bodyPr wrap="square" rtlCol="0">
            <a:spAutoFit/>
          </a:bodyPr>
          <a:lstStyle/>
          <a:p>
            <a:pPr marL="355600" lvl="0" indent="-355600">
              <a:buFont typeface="Arial"/>
              <a:buChar char="•"/>
            </a:pPr>
            <a:r>
              <a:rPr lang="en-CA" sz="1600" dirty="0" smtClean="0">
                <a:latin typeface="Verdana"/>
                <a:cs typeface="Verdana"/>
              </a:rPr>
              <a:t>Neural impulse and the action potential: The movement of Na</a:t>
            </a:r>
            <a:r>
              <a:rPr lang="en-CA" sz="1600" baseline="30000" dirty="0" smtClean="0">
                <a:latin typeface="Verdana"/>
                <a:cs typeface="Verdana"/>
              </a:rPr>
              <a:t>+</a:t>
            </a:r>
            <a:r>
              <a:rPr lang="en-CA" sz="1600" dirty="0" smtClean="0">
                <a:latin typeface="Verdana"/>
                <a:cs typeface="Verdana"/>
              </a:rPr>
              <a:t> and K</a:t>
            </a:r>
            <a:r>
              <a:rPr lang="en-CA" sz="1600" baseline="30000" dirty="0" smtClean="0">
                <a:latin typeface="Verdana"/>
                <a:cs typeface="Verdana"/>
              </a:rPr>
              <a:t>+</a:t>
            </a:r>
            <a:r>
              <a:rPr lang="en-CA" sz="1600" dirty="0" smtClean="0">
                <a:latin typeface="Verdana"/>
                <a:cs typeface="Verdana"/>
              </a:rPr>
              <a:t> ions creates a localized electric circuit that stimulates the next section of the neuron until the axon terminals are reached. </a:t>
            </a:r>
            <a:endParaRPr lang="en-US" sz="1600" dirty="0" smtClean="0">
              <a:latin typeface="Verdana"/>
              <a:cs typeface="Verdana"/>
            </a:endParaRPr>
          </a:p>
          <a:p>
            <a:endParaRPr lang="en-US" sz="1600" dirty="0">
              <a:latin typeface="Verdana"/>
              <a:cs typeface="Verdana"/>
            </a:endParaRPr>
          </a:p>
        </p:txBody>
      </p:sp>
      <p:sp>
        <p:nvSpPr>
          <p:cNvPr id="7" name="TextBox 6"/>
          <p:cNvSpPr txBox="1"/>
          <p:nvPr/>
        </p:nvSpPr>
        <p:spPr>
          <a:xfrm>
            <a:off x="685800" y="1962329"/>
            <a:ext cx="8001000" cy="1077218"/>
          </a:xfrm>
          <a:prstGeom prst="rect">
            <a:avLst/>
          </a:prstGeom>
          <a:noFill/>
        </p:spPr>
        <p:txBody>
          <a:bodyPr wrap="square" rtlCol="0">
            <a:spAutoFit/>
          </a:bodyPr>
          <a:lstStyle/>
          <a:p>
            <a:pPr marL="355600" lvl="0" indent="-355600">
              <a:buFont typeface="Arial"/>
              <a:buChar char="•"/>
            </a:pPr>
            <a:r>
              <a:rPr lang="en-CA" sz="1600" dirty="0" smtClean="0">
                <a:latin typeface="Verdana"/>
                <a:cs typeface="Verdana"/>
              </a:rPr>
              <a:t>Synapse: The physical gap between two neurons that uses neurotransmitters (i.e., acetylcholine) to continue the message to the next neuron by binding to specific receptor sites on the dendrite to create a new action potential.</a:t>
            </a:r>
            <a:endParaRPr lang="en-US" sz="1600" dirty="0">
              <a:latin typeface="Verdana"/>
              <a:cs typeface="Verdana"/>
            </a:endParaRPr>
          </a:p>
        </p:txBody>
      </p:sp>
      <p:sp>
        <p:nvSpPr>
          <p:cNvPr id="8" name="TextBox 7"/>
          <p:cNvSpPr txBox="1"/>
          <p:nvPr/>
        </p:nvSpPr>
        <p:spPr>
          <a:xfrm>
            <a:off x="685800" y="3657600"/>
            <a:ext cx="8001000" cy="1077218"/>
          </a:xfrm>
          <a:prstGeom prst="rect">
            <a:avLst/>
          </a:prstGeom>
          <a:noFill/>
        </p:spPr>
        <p:txBody>
          <a:bodyPr wrap="square" rtlCol="0">
            <a:spAutoFit/>
          </a:bodyPr>
          <a:lstStyle/>
          <a:p>
            <a:pPr marL="355600" lvl="0" indent="-355600">
              <a:buFont typeface="Arial"/>
              <a:buChar char="•"/>
            </a:pPr>
            <a:r>
              <a:rPr lang="en-CA" sz="1600" dirty="0" smtClean="0">
                <a:latin typeface="Verdana"/>
                <a:cs typeface="Verdana"/>
              </a:rPr>
              <a:t>Reflex arc: Allows some movements to occur rapidly enough to minimize damage to the body (pain reflex) or to allow for quick continuous movement (knee jerk and Achilles reflex during walking). Although the brain is aware of the reflex it is not involved in the decision making.</a:t>
            </a:r>
            <a:endParaRPr lang="en-US" sz="1600" dirty="0" smtClean="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23</a:t>
            </a:fld>
            <a:endParaRPr lang="en-US"/>
          </a:p>
        </p:txBody>
      </p:sp>
      <p:sp>
        <p:nvSpPr>
          <p:cNvPr id="6" name="TextBox 5"/>
          <p:cNvSpPr txBox="1"/>
          <p:nvPr/>
        </p:nvSpPr>
        <p:spPr>
          <a:xfrm>
            <a:off x="457200" y="1143000"/>
            <a:ext cx="8458200" cy="1323439"/>
          </a:xfrm>
          <a:prstGeom prst="rect">
            <a:avLst/>
          </a:prstGeom>
          <a:noFill/>
        </p:spPr>
        <p:txBody>
          <a:bodyPr wrap="square" rtlCol="0">
            <a:spAutoFit/>
          </a:bodyPr>
          <a:lstStyle/>
          <a:p>
            <a:r>
              <a:rPr lang="en-CA" sz="1600" dirty="0" smtClean="0">
                <a:latin typeface="Verdana"/>
                <a:cs typeface="Verdana"/>
              </a:rPr>
              <a:t>6.	The correct order of events in a reflex arc is</a:t>
            </a:r>
            <a:endParaRPr lang="en-US" sz="1600" dirty="0" smtClean="0">
              <a:latin typeface="Verdana"/>
              <a:cs typeface="Verdana"/>
            </a:endParaRPr>
          </a:p>
          <a:p>
            <a:pPr marL="444500"/>
            <a:r>
              <a:rPr lang="en-CA" sz="1600" dirty="0" smtClean="0">
                <a:latin typeface="Verdana"/>
                <a:cs typeface="Verdana"/>
              </a:rPr>
              <a:t>A.	sensory neuron, sense receptor, interneuron, </a:t>
            </a:r>
            <a:r>
              <a:rPr lang="en-CA" sz="1600" dirty="0" err="1" smtClean="0">
                <a:latin typeface="Verdana"/>
                <a:cs typeface="Verdana"/>
              </a:rPr>
              <a:t>effector</a:t>
            </a:r>
            <a:r>
              <a:rPr lang="en-CA" sz="1600" dirty="0" smtClean="0">
                <a:latin typeface="Verdana"/>
                <a:cs typeface="Verdana"/>
              </a:rPr>
              <a:t> motor, neuron</a:t>
            </a:r>
            <a:endParaRPr lang="en-US" sz="1600" dirty="0" smtClean="0">
              <a:latin typeface="Verdana"/>
              <a:cs typeface="Verdana"/>
            </a:endParaRPr>
          </a:p>
          <a:p>
            <a:pPr marL="444500"/>
            <a:r>
              <a:rPr lang="en-CA" sz="1600" dirty="0" smtClean="0">
                <a:latin typeface="Verdana"/>
                <a:cs typeface="Verdana"/>
              </a:rPr>
              <a:t>B.	sense receptor, interneuron, sensory neuron, motor neuron, </a:t>
            </a:r>
            <a:r>
              <a:rPr lang="en-CA" sz="1600" dirty="0" err="1" smtClean="0">
                <a:latin typeface="Verdana"/>
                <a:cs typeface="Verdana"/>
              </a:rPr>
              <a:t>effector</a:t>
            </a:r>
            <a:endParaRPr lang="en-US" sz="1600" dirty="0" smtClean="0">
              <a:latin typeface="Verdana"/>
              <a:cs typeface="Verdana"/>
            </a:endParaRPr>
          </a:p>
          <a:p>
            <a:pPr marL="444500"/>
            <a:r>
              <a:rPr lang="en-CA" sz="1600" dirty="0" smtClean="0">
                <a:latin typeface="Verdana"/>
                <a:cs typeface="Verdana"/>
              </a:rPr>
              <a:t>C.	sense receptor, sensory neuron, interneuron, motor neuron, </a:t>
            </a:r>
            <a:r>
              <a:rPr lang="en-CA" sz="1600" dirty="0" err="1" smtClean="0">
                <a:latin typeface="Verdana"/>
                <a:cs typeface="Verdana"/>
              </a:rPr>
              <a:t>effector</a:t>
            </a:r>
            <a:endParaRPr lang="en-US" sz="1600" dirty="0" smtClean="0">
              <a:latin typeface="Verdana"/>
              <a:cs typeface="Verdana"/>
            </a:endParaRPr>
          </a:p>
          <a:p>
            <a:pPr marL="444500"/>
            <a:r>
              <a:rPr lang="en-CA" sz="1600" dirty="0" smtClean="0">
                <a:latin typeface="Verdana"/>
                <a:cs typeface="Verdana"/>
              </a:rPr>
              <a:t>D.	interneuron, sense receptor, sensory neuron, motor neuron, </a:t>
            </a:r>
            <a:r>
              <a:rPr lang="en-CA" sz="1600" dirty="0" err="1" smtClean="0">
                <a:latin typeface="Verdana"/>
                <a:cs typeface="Verdana"/>
              </a:rPr>
              <a:t>effector</a:t>
            </a:r>
            <a:endParaRPr lang="en-US" sz="1600" dirty="0">
              <a:latin typeface="Verdana"/>
              <a:cs typeface="Verdana"/>
            </a:endParaRPr>
          </a:p>
        </p:txBody>
      </p:sp>
      <p:sp>
        <p:nvSpPr>
          <p:cNvPr id="7" name="TextBox 6"/>
          <p:cNvSpPr txBox="1"/>
          <p:nvPr/>
        </p:nvSpPr>
        <p:spPr>
          <a:xfrm>
            <a:off x="457200" y="659368"/>
            <a:ext cx="1676400" cy="369332"/>
          </a:xfrm>
          <a:prstGeom prst="rect">
            <a:avLst/>
          </a:prstGeom>
          <a:noFill/>
        </p:spPr>
        <p:txBody>
          <a:bodyPr wrap="square" rtlCol="0">
            <a:spAutoFit/>
          </a:bodyPr>
          <a:lstStyle/>
          <a:p>
            <a:r>
              <a:rPr lang="en-US" dirty="0" smtClean="0">
                <a:solidFill>
                  <a:srgbClr val="FF0000"/>
                </a:solidFill>
                <a:latin typeface="Verdana"/>
              </a:rPr>
              <a:t>Page 8</a:t>
            </a:r>
            <a:endParaRPr lang="en-US" dirty="0">
              <a:solidFill>
                <a:srgbClr val="FF0000"/>
              </a:solidFill>
              <a:latin typeface="Verdana"/>
            </a:endParaRPr>
          </a:p>
        </p:txBody>
      </p:sp>
      <p:sp>
        <p:nvSpPr>
          <p:cNvPr id="8" name="Oval 7"/>
          <p:cNvSpPr/>
          <p:nvPr/>
        </p:nvSpPr>
        <p:spPr>
          <a:xfrm>
            <a:off x="939800" y="19558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24</a:t>
            </a:fld>
            <a:endParaRPr lang="en-US"/>
          </a:p>
        </p:txBody>
      </p:sp>
      <p:sp>
        <p:nvSpPr>
          <p:cNvPr id="6" name="TextBox 5"/>
          <p:cNvSpPr txBox="1"/>
          <p:nvPr/>
        </p:nvSpPr>
        <p:spPr>
          <a:xfrm>
            <a:off x="609600" y="1143000"/>
            <a:ext cx="8001000" cy="2554545"/>
          </a:xfrm>
          <a:prstGeom prst="rect">
            <a:avLst/>
          </a:prstGeom>
          <a:noFill/>
        </p:spPr>
        <p:txBody>
          <a:bodyPr wrap="square" rtlCol="0">
            <a:spAutoFit/>
          </a:bodyPr>
          <a:lstStyle/>
          <a:p>
            <a:r>
              <a:rPr lang="en-CA" sz="1600" b="1" dirty="0" smtClean="0">
                <a:latin typeface="Verdana"/>
                <a:cs typeface="Verdana"/>
              </a:rPr>
              <a:t>The Brain</a:t>
            </a:r>
            <a:r>
              <a:rPr lang="en-CA" sz="1600" dirty="0" smtClean="0">
                <a:latin typeface="Verdana"/>
                <a:cs typeface="Verdana"/>
              </a:rPr>
              <a:t>: 3 areas:</a:t>
            </a:r>
            <a:endParaRPr lang="en-US" sz="1600" dirty="0" smtClean="0">
              <a:latin typeface="Verdana"/>
              <a:cs typeface="Verdana"/>
            </a:endParaRPr>
          </a:p>
          <a:p>
            <a:pPr marL="365125" lvl="0" indent="-365125">
              <a:buFont typeface="Arial"/>
              <a:buChar char="•"/>
            </a:pPr>
            <a:r>
              <a:rPr lang="en-CA" sz="1600" dirty="0" smtClean="0">
                <a:latin typeface="Verdana"/>
                <a:cs typeface="Verdana"/>
              </a:rPr>
              <a:t>Hindbrain—composed of cerebellum (balance), </a:t>
            </a:r>
            <a:r>
              <a:rPr lang="en-CA" sz="1600" dirty="0" err="1" smtClean="0">
                <a:latin typeface="Verdana"/>
                <a:cs typeface="Verdana"/>
              </a:rPr>
              <a:t>pons</a:t>
            </a:r>
            <a:r>
              <a:rPr lang="en-CA" sz="1600" dirty="0" smtClean="0">
                <a:latin typeface="Verdana"/>
                <a:cs typeface="Verdana"/>
              </a:rPr>
              <a:t> (information relay area), and medulla oblongata (involuntary actions such as heart rate and breathing)</a:t>
            </a:r>
            <a:endParaRPr lang="en-US" sz="1600" dirty="0" smtClean="0">
              <a:latin typeface="Verdana"/>
              <a:cs typeface="Verdana"/>
            </a:endParaRPr>
          </a:p>
          <a:p>
            <a:pPr marL="365125" lvl="0" indent="-365125">
              <a:buFont typeface="Arial"/>
              <a:buChar char="•"/>
            </a:pPr>
            <a:r>
              <a:rPr lang="en-CA" sz="1600" dirty="0" smtClean="0">
                <a:latin typeface="Verdana"/>
                <a:cs typeface="Verdana"/>
              </a:rPr>
              <a:t>Midbrain—information relay</a:t>
            </a:r>
            <a:endParaRPr lang="en-US" sz="1600" dirty="0" smtClean="0">
              <a:latin typeface="Verdana"/>
              <a:cs typeface="Verdana"/>
            </a:endParaRPr>
          </a:p>
          <a:p>
            <a:pPr marL="365125" lvl="0" indent="-365125">
              <a:buFont typeface="Arial"/>
              <a:buChar char="•"/>
            </a:pPr>
            <a:r>
              <a:rPr lang="en-CA" sz="1600" dirty="0" smtClean="0">
                <a:latin typeface="Verdana"/>
                <a:cs typeface="Verdana"/>
              </a:rPr>
              <a:t>Forebrain—mainly the cerebellum, divided into the right and left hemispheres is divided into 4 lobes: frontal (motor control of voluntary movements, intellect and personality), parietal (speech interpretation, touch and temperature), temporal (hearing, visual and verbal memory) and occipital (vision and its interpretation)</a:t>
            </a:r>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25</a:t>
            </a:fld>
            <a:endParaRPr lang="en-US"/>
          </a:p>
        </p:txBody>
      </p:sp>
      <p:sp>
        <p:nvSpPr>
          <p:cNvPr id="4" name="TextBox 3"/>
          <p:cNvSpPr txBox="1"/>
          <p:nvPr/>
        </p:nvSpPr>
        <p:spPr>
          <a:xfrm>
            <a:off x="685800" y="1219200"/>
            <a:ext cx="8001000" cy="3539430"/>
          </a:xfrm>
          <a:prstGeom prst="rect">
            <a:avLst/>
          </a:prstGeom>
          <a:noFill/>
        </p:spPr>
        <p:txBody>
          <a:bodyPr wrap="square" rtlCol="0">
            <a:spAutoFit/>
          </a:bodyPr>
          <a:lstStyle/>
          <a:p>
            <a:r>
              <a:rPr lang="en-US" sz="1600" b="1" dirty="0" smtClean="0">
                <a:latin typeface="Verdana"/>
                <a:cs typeface="Verdana"/>
              </a:rPr>
              <a:t>Tips</a:t>
            </a:r>
          </a:p>
          <a:p>
            <a:pPr marL="355600" indent="-355600"/>
            <a:r>
              <a:rPr lang="en-US" sz="1600" dirty="0" smtClean="0">
                <a:latin typeface="Verdana"/>
                <a:cs typeface="Verdana"/>
              </a:rPr>
              <a:t>•	Stimulus (external or internal) causes sodium ions to enter the neuron and </a:t>
            </a:r>
            <a:r>
              <a:rPr lang="en-US" sz="1600" b="1" dirty="0" smtClean="0">
                <a:latin typeface="Verdana"/>
                <a:cs typeface="Verdana"/>
              </a:rPr>
              <a:t>then </a:t>
            </a:r>
            <a:r>
              <a:rPr lang="en-US" sz="1600" dirty="0" smtClean="0">
                <a:latin typeface="Verdana"/>
                <a:cs typeface="Verdana"/>
              </a:rPr>
              <a:t>potassium ions to exit the neuron. The sodium/potassium pump uses ATP to reset the neuron by moving 3Na+ out for every 2K+ that are moved back into the neuron. The neuron cannot be stimulated again until it is reset/polarized.</a:t>
            </a:r>
          </a:p>
          <a:p>
            <a:pPr marL="355600" indent="-355600"/>
            <a:r>
              <a:rPr lang="en-US" sz="1600" dirty="0" smtClean="0">
                <a:latin typeface="Verdana"/>
                <a:cs typeface="Verdana"/>
              </a:rPr>
              <a:t>•	Intensity of stimulus is communicated by the frequency of the action potentials (3 per second versus 6 per second) and the number of neurons stimulated.</a:t>
            </a:r>
          </a:p>
          <a:p>
            <a:pPr marL="533400" indent="-533400"/>
            <a:endParaRPr lang="en-US" sz="1600" dirty="0" smtClean="0">
              <a:latin typeface="Verdana"/>
              <a:cs typeface="Verdana"/>
            </a:endParaRPr>
          </a:p>
          <a:p>
            <a:pPr marL="533400" indent="-533400"/>
            <a:r>
              <a:rPr lang="en-US" sz="1600" b="1" dirty="0" smtClean="0">
                <a:latin typeface="Verdana"/>
                <a:cs typeface="Verdana"/>
              </a:rPr>
              <a:t>Action potential size remains constant.</a:t>
            </a:r>
          </a:p>
          <a:p>
            <a:pPr marL="355600" indent="-355600"/>
            <a:r>
              <a:rPr lang="en-US" sz="1600" dirty="0" smtClean="0">
                <a:latin typeface="Verdana"/>
                <a:cs typeface="Verdana"/>
              </a:rPr>
              <a:t>•	Under normal conditions the involuntary actions are controlled by the parasympathetic nervous system and it is only under stress that the sympathetic system takes over.</a:t>
            </a:r>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26</a:t>
            </a:fld>
            <a:endParaRPr lang="en-US"/>
          </a:p>
        </p:txBody>
      </p:sp>
      <p:sp>
        <p:nvSpPr>
          <p:cNvPr id="6" name="TextBox 5"/>
          <p:cNvSpPr txBox="1"/>
          <p:nvPr/>
        </p:nvSpPr>
        <p:spPr>
          <a:xfrm>
            <a:off x="609600" y="609600"/>
            <a:ext cx="8001000" cy="1569660"/>
          </a:xfrm>
          <a:prstGeom prst="rect">
            <a:avLst/>
          </a:prstGeom>
          <a:noFill/>
        </p:spPr>
        <p:txBody>
          <a:bodyPr wrap="square" rtlCol="0">
            <a:spAutoFit/>
          </a:bodyPr>
          <a:lstStyle/>
          <a:p>
            <a:r>
              <a:rPr lang="en-CA" sz="1600" b="1" dirty="0" smtClean="0">
                <a:latin typeface="Verdana"/>
                <a:cs typeface="Verdana"/>
              </a:rPr>
              <a:t>The Senses</a:t>
            </a:r>
            <a:endParaRPr lang="en-US" sz="1600" dirty="0" smtClean="0">
              <a:latin typeface="Verdana"/>
              <a:cs typeface="Verdana"/>
            </a:endParaRPr>
          </a:p>
          <a:p>
            <a:r>
              <a:rPr lang="en-CA" sz="1600" dirty="0" smtClean="0">
                <a:latin typeface="Verdana"/>
                <a:cs typeface="Verdana"/>
              </a:rPr>
              <a:t> </a:t>
            </a:r>
            <a:endParaRPr lang="en-US" sz="1600" dirty="0" smtClean="0">
              <a:latin typeface="Verdana"/>
              <a:cs typeface="Verdana"/>
            </a:endParaRPr>
          </a:p>
          <a:p>
            <a:r>
              <a:rPr lang="en-CA" sz="1600" b="1" dirty="0" smtClean="0">
                <a:latin typeface="Verdana"/>
                <a:cs typeface="Verdana"/>
              </a:rPr>
              <a:t>Eye</a:t>
            </a:r>
            <a:endParaRPr lang="en-US" sz="1600" dirty="0" smtClean="0">
              <a:latin typeface="Verdana"/>
              <a:cs typeface="Verdana"/>
            </a:endParaRPr>
          </a:p>
          <a:p>
            <a:r>
              <a:rPr lang="en-CA" sz="1600" dirty="0" smtClean="0">
                <a:latin typeface="Verdana"/>
                <a:cs typeface="Verdana"/>
              </a:rPr>
              <a:t> </a:t>
            </a:r>
            <a:endParaRPr lang="en-US" sz="1600" dirty="0" smtClean="0">
              <a:latin typeface="Verdana"/>
              <a:cs typeface="Verdana"/>
            </a:endParaRPr>
          </a:p>
          <a:p>
            <a:r>
              <a:rPr lang="en-CA" sz="1600" dirty="0" smtClean="0">
                <a:latin typeface="Verdana"/>
                <a:cs typeface="Verdana"/>
              </a:rPr>
              <a:t>Retina is the receptor for the eye. It converts light energy to neural impulses.</a:t>
            </a:r>
            <a:endParaRPr lang="en-US" sz="1600" dirty="0">
              <a:latin typeface="Verdana"/>
              <a:cs typeface="Verdana"/>
            </a:endParaRPr>
          </a:p>
        </p:txBody>
      </p:sp>
      <p:graphicFrame>
        <p:nvGraphicFramePr>
          <p:cNvPr id="7" name="Table 6"/>
          <p:cNvGraphicFramePr>
            <a:graphicFrameLocks noGrp="1"/>
          </p:cNvGraphicFramePr>
          <p:nvPr/>
        </p:nvGraphicFramePr>
        <p:xfrm>
          <a:off x="990600" y="2895600"/>
          <a:ext cx="6781800" cy="1843024"/>
        </p:xfrm>
        <a:graphic>
          <a:graphicData uri="http://schemas.openxmlformats.org/drawingml/2006/table">
            <a:tbl>
              <a:tblPr firstRow="1" bandRow="1">
                <a:tableStyleId>{5940675A-B579-460E-94D1-54222C63F5DA}</a:tableStyleId>
              </a:tblPr>
              <a:tblGrid>
                <a:gridCol w="1524000"/>
                <a:gridCol w="5257800"/>
              </a:tblGrid>
              <a:tr h="370840">
                <a:tc>
                  <a:txBody>
                    <a:bodyPr/>
                    <a:lstStyle/>
                    <a:p>
                      <a:pPr marL="0" marR="0">
                        <a:lnSpc>
                          <a:spcPct val="115000"/>
                        </a:lnSpc>
                        <a:spcBef>
                          <a:spcPts val="0"/>
                        </a:spcBef>
                        <a:spcAft>
                          <a:spcPts val="0"/>
                        </a:spcAft>
                      </a:pPr>
                      <a:r>
                        <a:rPr lang="en-CA" sz="1400" b="1" dirty="0">
                          <a:latin typeface="Verdana"/>
                          <a:ea typeface="ＭＳ 明朝"/>
                          <a:cs typeface="Verdana"/>
                        </a:rPr>
                        <a:t>Rods</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b="1">
                          <a:latin typeface="Verdana"/>
                          <a:ea typeface="ＭＳ 明朝"/>
                          <a:cs typeface="Verdana"/>
                        </a:rPr>
                        <a:t>Cones</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latin typeface="Verdana"/>
                          <a:ea typeface="ＭＳ 明朝"/>
                          <a:cs typeface="Verdana"/>
                        </a:rPr>
                        <a:t>Low light intensity</a:t>
                      </a:r>
                      <a:endParaRPr lang="en-US" sz="140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a:latin typeface="Verdana"/>
                          <a:ea typeface="ＭＳ 明朝"/>
                          <a:cs typeface="Verdana"/>
                        </a:rPr>
                        <a:t>Bright/high light intensity</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latin typeface="Verdana"/>
                          <a:ea typeface="ＭＳ 明朝"/>
                          <a:cs typeface="Verdana"/>
                        </a:rPr>
                        <a:t>Black and white</a:t>
                      </a:r>
                      <a:endParaRPr lang="en-US" sz="140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a:latin typeface="Verdana"/>
                          <a:ea typeface="ＭＳ 明朝"/>
                          <a:cs typeface="Verdana"/>
                        </a:rPr>
                        <a:t>Colour </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latin typeface="Verdana"/>
                          <a:ea typeface="ＭＳ 明朝"/>
                          <a:cs typeface="Verdana"/>
                        </a:rPr>
                        <a:t>Peripheral vision</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Fine </a:t>
                      </a:r>
                      <a:r>
                        <a:rPr lang="en-CA" sz="1400" dirty="0" smtClean="0">
                          <a:latin typeface="Verdana"/>
                          <a:ea typeface="ＭＳ 明朝"/>
                          <a:cs typeface="Verdana"/>
                        </a:rPr>
                        <a:t>detail—concentrated </a:t>
                      </a:r>
                      <a:r>
                        <a:rPr lang="en-CA" sz="1400" dirty="0">
                          <a:latin typeface="Verdana"/>
                          <a:ea typeface="ＭＳ 明朝"/>
                          <a:cs typeface="Verdana"/>
                        </a:rPr>
                        <a:t>in fovea </a:t>
                      </a:r>
                      <a:r>
                        <a:rPr lang="en-CA" sz="1400" dirty="0" err="1">
                          <a:latin typeface="Verdana"/>
                          <a:ea typeface="ＭＳ 明朝"/>
                          <a:cs typeface="Verdana"/>
                        </a:rPr>
                        <a:t>centralis</a:t>
                      </a:r>
                      <a:endParaRPr lang="en-US" sz="1400" dirty="0">
                        <a:latin typeface="Verdana"/>
                        <a:ea typeface="ＭＳ 明朝"/>
                        <a:cs typeface="Verdana"/>
                      </a:endParaRPr>
                    </a:p>
                  </a:txBody>
                  <a:tcPr marL="68580" marR="68580" marT="0" marB="0"/>
                </a:tc>
              </a:tr>
            </a:tbl>
          </a:graphicData>
        </a:graphic>
      </p:graphicFrame>
      <p:sp>
        <p:nvSpPr>
          <p:cNvPr id="8" name="TextBox 7"/>
          <p:cNvSpPr txBox="1"/>
          <p:nvPr/>
        </p:nvSpPr>
        <p:spPr>
          <a:xfrm>
            <a:off x="381000" y="5109865"/>
            <a:ext cx="8534400" cy="338554"/>
          </a:xfrm>
          <a:prstGeom prst="rect">
            <a:avLst/>
          </a:prstGeom>
          <a:noFill/>
        </p:spPr>
        <p:txBody>
          <a:bodyPr wrap="square" rtlCol="0">
            <a:spAutoFit/>
          </a:bodyPr>
          <a:lstStyle/>
          <a:p>
            <a:r>
              <a:rPr lang="en-CA" sz="1600" dirty="0" smtClean="0">
                <a:latin typeface="Verdana"/>
                <a:cs typeface="Verdana"/>
              </a:rPr>
              <a:t>Blind Spot: no rods/cones; where the optic nerve connects the eye to the brain.</a:t>
            </a:r>
            <a:endParaRPr lang="en-US" sz="1600" dirty="0" smtClean="0">
              <a:latin typeface="Verdana"/>
              <a:cs typeface="Verdana"/>
            </a:endParaRPr>
          </a:p>
        </p:txBody>
      </p:sp>
      <p:sp>
        <p:nvSpPr>
          <p:cNvPr id="9" name="TextBox 8"/>
          <p:cNvSpPr txBox="1"/>
          <p:nvPr/>
        </p:nvSpPr>
        <p:spPr>
          <a:xfrm>
            <a:off x="2578735" y="609600"/>
            <a:ext cx="1676400" cy="369332"/>
          </a:xfrm>
          <a:prstGeom prst="rect">
            <a:avLst/>
          </a:prstGeom>
          <a:noFill/>
        </p:spPr>
        <p:txBody>
          <a:bodyPr wrap="square" rtlCol="0">
            <a:spAutoFit/>
          </a:bodyPr>
          <a:lstStyle/>
          <a:p>
            <a:r>
              <a:rPr lang="en-US" dirty="0" smtClean="0">
                <a:solidFill>
                  <a:srgbClr val="FF0000"/>
                </a:solidFill>
                <a:latin typeface="Verdana"/>
              </a:rPr>
              <a:t>Page 9</a:t>
            </a:r>
            <a:endParaRPr lang="en-US" dirty="0">
              <a:solidFill>
                <a:srgbClr val="FF0000"/>
              </a:solidFill>
              <a:latin typeface="Verdana"/>
            </a:endParaRPr>
          </a:p>
        </p:txBody>
      </p:sp>
      <p:sp>
        <p:nvSpPr>
          <p:cNvPr id="10" name="TextBox 9"/>
          <p:cNvSpPr txBox="1"/>
          <p:nvPr/>
        </p:nvSpPr>
        <p:spPr>
          <a:xfrm>
            <a:off x="609600" y="2362200"/>
            <a:ext cx="3810000" cy="369332"/>
          </a:xfrm>
          <a:prstGeom prst="rect">
            <a:avLst/>
          </a:prstGeom>
          <a:noFill/>
        </p:spPr>
        <p:txBody>
          <a:bodyPr wrap="square" rtlCol="0">
            <a:spAutoFit/>
          </a:bodyPr>
          <a:lstStyle/>
          <a:p>
            <a:r>
              <a:rPr lang="en-US" b="1" dirty="0" smtClean="0">
                <a:latin typeface="Verdana"/>
              </a:rPr>
              <a:t>Key Parts of Retina</a:t>
            </a:r>
            <a:endParaRPr lang="en-US" b="1"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27</a:t>
            </a:fld>
            <a:endParaRPr lang="en-US"/>
          </a:p>
        </p:txBody>
      </p:sp>
      <p:sp>
        <p:nvSpPr>
          <p:cNvPr id="6" name="TextBox 5"/>
          <p:cNvSpPr txBox="1"/>
          <p:nvPr/>
        </p:nvSpPr>
        <p:spPr>
          <a:xfrm>
            <a:off x="457200" y="990600"/>
            <a:ext cx="7772400" cy="830997"/>
          </a:xfrm>
          <a:prstGeom prst="rect">
            <a:avLst/>
          </a:prstGeom>
          <a:noFill/>
        </p:spPr>
        <p:txBody>
          <a:bodyPr wrap="square" rtlCol="0">
            <a:spAutoFit/>
          </a:bodyPr>
          <a:lstStyle/>
          <a:p>
            <a:pPr marL="541338" indent="-541338"/>
            <a:r>
              <a:rPr lang="en-CA" sz="1600" dirty="0" smtClean="0">
                <a:latin typeface="Verdana"/>
                <a:cs typeface="Verdana"/>
              </a:rPr>
              <a:t> 7.	Trace the pathway of light from the moment it enters the eye to where the information is processed.</a:t>
            </a:r>
            <a:endParaRPr lang="en-US" sz="1600" dirty="0" smtClean="0">
              <a:latin typeface="Verdana"/>
              <a:cs typeface="Verdana"/>
            </a:endParaRPr>
          </a:p>
          <a:p>
            <a:endParaRPr lang="en-US" sz="1600" dirty="0">
              <a:latin typeface="Verdana"/>
              <a:cs typeface="Verdana"/>
            </a:endParaRPr>
          </a:p>
        </p:txBody>
      </p:sp>
      <p:sp>
        <p:nvSpPr>
          <p:cNvPr id="7" name="TextBox 6"/>
          <p:cNvSpPr txBox="1"/>
          <p:nvPr/>
        </p:nvSpPr>
        <p:spPr>
          <a:xfrm>
            <a:off x="533400" y="457200"/>
            <a:ext cx="1676400" cy="369332"/>
          </a:xfrm>
          <a:prstGeom prst="rect">
            <a:avLst/>
          </a:prstGeom>
          <a:noFill/>
        </p:spPr>
        <p:txBody>
          <a:bodyPr wrap="square" rtlCol="0">
            <a:spAutoFit/>
          </a:bodyPr>
          <a:lstStyle/>
          <a:p>
            <a:r>
              <a:rPr lang="en-US" dirty="0" smtClean="0">
                <a:solidFill>
                  <a:srgbClr val="FF0000"/>
                </a:solidFill>
                <a:latin typeface="Verdana"/>
              </a:rPr>
              <a:t>Page 9</a:t>
            </a:r>
            <a:endParaRPr lang="en-US" dirty="0">
              <a:solidFill>
                <a:srgbClr val="FF0000"/>
              </a:solidFill>
              <a:latin typeface="Verdana"/>
            </a:endParaRPr>
          </a:p>
        </p:txBody>
      </p:sp>
      <p:sp>
        <p:nvSpPr>
          <p:cNvPr id="8" name="TextBox 7"/>
          <p:cNvSpPr txBox="1"/>
          <p:nvPr/>
        </p:nvSpPr>
        <p:spPr>
          <a:xfrm>
            <a:off x="457200" y="2191434"/>
            <a:ext cx="8686800" cy="584776"/>
          </a:xfrm>
          <a:prstGeom prst="rect">
            <a:avLst/>
          </a:prstGeom>
          <a:noFill/>
        </p:spPr>
        <p:txBody>
          <a:bodyPr wrap="square" rtlCol="0">
            <a:spAutoFit/>
          </a:bodyPr>
          <a:lstStyle/>
          <a:p>
            <a:r>
              <a:rPr lang="en-CA" sz="1600" dirty="0" err="1" smtClean="0">
                <a:solidFill>
                  <a:srgbClr val="FF0000"/>
                </a:solidFill>
                <a:latin typeface="Verdana"/>
              </a:rPr>
              <a:t>Cornea</a:t>
            </a:r>
            <a:r>
              <a:rPr lang="en-CA" sz="1600" dirty="0" err="1" smtClean="0">
                <a:solidFill>
                  <a:srgbClr val="FF0000"/>
                </a:solidFill>
                <a:latin typeface="Verdana"/>
                <a:sym typeface="Wingdings"/>
              </a:rPr>
              <a:t></a:t>
            </a:r>
            <a:r>
              <a:rPr lang="en-CA" sz="1600" dirty="0" err="1" smtClean="0">
                <a:solidFill>
                  <a:srgbClr val="FF0000"/>
                </a:solidFill>
                <a:latin typeface="Verdana"/>
              </a:rPr>
              <a:t>aqueous</a:t>
            </a:r>
            <a:r>
              <a:rPr lang="en-CA" sz="1600" dirty="0" smtClean="0">
                <a:solidFill>
                  <a:srgbClr val="FF0000"/>
                </a:solidFill>
                <a:latin typeface="Verdana"/>
              </a:rPr>
              <a:t> </a:t>
            </a:r>
            <a:r>
              <a:rPr lang="en-CA" sz="1600" dirty="0" err="1" smtClean="0">
                <a:solidFill>
                  <a:srgbClr val="FF0000"/>
                </a:solidFill>
                <a:latin typeface="Verdana"/>
              </a:rPr>
              <a:t>humour</a:t>
            </a:r>
            <a:r>
              <a:rPr lang="en-CA" sz="1600" dirty="0" err="1" smtClean="0">
                <a:solidFill>
                  <a:srgbClr val="FF0000"/>
                </a:solidFill>
                <a:latin typeface="Verdana"/>
                <a:sym typeface="Wingdings"/>
              </a:rPr>
              <a:t></a:t>
            </a:r>
            <a:r>
              <a:rPr lang="en-CA" sz="1600" dirty="0" err="1" smtClean="0">
                <a:solidFill>
                  <a:srgbClr val="FF0000"/>
                </a:solidFill>
                <a:latin typeface="Verdana"/>
              </a:rPr>
              <a:t>lens</a:t>
            </a:r>
            <a:r>
              <a:rPr lang="en-CA" sz="1600" dirty="0" err="1" smtClean="0">
                <a:solidFill>
                  <a:srgbClr val="FF0000"/>
                </a:solidFill>
                <a:latin typeface="Verdana"/>
                <a:sym typeface="Wingdings"/>
              </a:rPr>
              <a:t></a:t>
            </a:r>
            <a:r>
              <a:rPr lang="en-CA" sz="1600" dirty="0" err="1" smtClean="0">
                <a:solidFill>
                  <a:srgbClr val="FF0000"/>
                </a:solidFill>
                <a:latin typeface="Verdana"/>
              </a:rPr>
              <a:t>vitreous</a:t>
            </a:r>
            <a:r>
              <a:rPr lang="en-CA" sz="1600" dirty="0" smtClean="0">
                <a:solidFill>
                  <a:srgbClr val="FF0000"/>
                </a:solidFill>
                <a:latin typeface="Verdana"/>
              </a:rPr>
              <a:t> </a:t>
            </a:r>
            <a:r>
              <a:rPr lang="en-CA" sz="1600" dirty="0" err="1" smtClean="0">
                <a:solidFill>
                  <a:srgbClr val="FF0000"/>
                </a:solidFill>
                <a:latin typeface="Verdana"/>
              </a:rPr>
              <a:t>humour</a:t>
            </a:r>
            <a:r>
              <a:rPr lang="en-CA" sz="1600" dirty="0" err="1" smtClean="0">
                <a:solidFill>
                  <a:srgbClr val="FF0000"/>
                </a:solidFill>
                <a:latin typeface="Verdana"/>
                <a:sym typeface="Wingdings"/>
              </a:rPr>
              <a:t></a:t>
            </a:r>
            <a:r>
              <a:rPr lang="en-CA" sz="1600" dirty="0" err="1" smtClean="0">
                <a:solidFill>
                  <a:srgbClr val="FF0000"/>
                </a:solidFill>
                <a:latin typeface="Verdana"/>
              </a:rPr>
              <a:t>retina</a:t>
            </a:r>
            <a:r>
              <a:rPr lang="en-CA" sz="1600" dirty="0" err="1" smtClean="0">
                <a:solidFill>
                  <a:srgbClr val="FF0000"/>
                </a:solidFill>
                <a:latin typeface="Verdana"/>
                <a:sym typeface="Wingdings"/>
              </a:rPr>
              <a:t></a:t>
            </a:r>
            <a:r>
              <a:rPr lang="en-CA" sz="1600" dirty="0" err="1" smtClean="0">
                <a:solidFill>
                  <a:srgbClr val="FF0000"/>
                </a:solidFill>
                <a:latin typeface="Verdana"/>
              </a:rPr>
              <a:t>optic</a:t>
            </a:r>
            <a:r>
              <a:rPr lang="en-CA" sz="1600" dirty="0" smtClean="0">
                <a:solidFill>
                  <a:srgbClr val="FF0000"/>
                </a:solidFill>
                <a:latin typeface="Verdana"/>
              </a:rPr>
              <a:t> </a:t>
            </a:r>
            <a:r>
              <a:rPr lang="en-CA" sz="1600" dirty="0" err="1" smtClean="0">
                <a:solidFill>
                  <a:srgbClr val="FF0000"/>
                </a:solidFill>
                <a:latin typeface="Verdana"/>
              </a:rPr>
              <a:t>nerve</a:t>
            </a:r>
            <a:r>
              <a:rPr lang="en-CA" sz="1600" dirty="0" err="1" smtClean="0">
                <a:solidFill>
                  <a:srgbClr val="FF0000"/>
                </a:solidFill>
                <a:latin typeface="Verdana"/>
                <a:sym typeface="Wingdings"/>
              </a:rPr>
              <a:t></a:t>
            </a:r>
            <a:r>
              <a:rPr lang="en-CA" sz="1600" dirty="0" err="1" smtClean="0">
                <a:solidFill>
                  <a:srgbClr val="FF0000"/>
                </a:solidFill>
                <a:latin typeface="Verdana"/>
              </a:rPr>
              <a:t>occipital</a:t>
            </a:r>
            <a:r>
              <a:rPr lang="en-CA" sz="1600" dirty="0" smtClean="0">
                <a:solidFill>
                  <a:srgbClr val="FF0000"/>
                </a:solidFill>
                <a:latin typeface="Verdana"/>
              </a:rPr>
              <a:t> lobe.</a:t>
            </a:r>
            <a:r>
              <a:rPr lang="en-US" sz="1600" dirty="0" smtClean="0">
                <a:solidFill>
                  <a:srgbClr val="FF0000"/>
                </a:solidFill>
                <a:latin typeface="Verdana"/>
              </a:rPr>
              <a:t> </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28</a:t>
            </a:fld>
            <a:endParaRPr lang="en-US"/>
          </a:p>
        </p:txBody>
      </p:sp>
      <p:sp>
        <p:nvSpPr>
          <p:cNvPr id="6" name="TextBox 5"/>
          <p:cNvSpPr txBox="1"/>
          <p:nvPr/>
        </p:nvSpPr>
        <p:spPr>
          <a:xfrm>
            <a:off x="609600" y="457200"/>
            <a:ext cx="8229600" cy="1323439"/>
          </a:xfrm>
          <a:prstGeom prst="rect">
            <a:avLst/>
          </a:prstGeom>
          <a:noFill/>
        </p:spPr>
        <p:txBody>
          <a:bodyPr wrap="square" rtlCol="0">
            <a:spAutoFit/>
          </a:bodyPr>
          <a:lstStyle/>
          <a:p>
            <a:r>
              <a:rPr lang="en-CA" sz="1600" b="1" dirty="0" smtClean="0">
                <a:latin typeface="Verdana"/>
                <a:cs typeface="Verdana"/>
              </a:rPr>
              <a:t>Ear</a:t>
            </a:r>
            <a:endParaRPr lang="en-US" sz="1600" dirty="0" smtClean="0">
              <a:latin typeface="Verdana"/>
              <a:cs typeface="Verdana"/>
            </a:endParaRPr>
          </a:p>
          <a:p>
            <a:pPr marL="355600" lvl="0" indent="-355600">
              <a:buFont typeface="Arial"/>
              <a:buChar char="•"/>
            </a:pPr>
            <a:r>
              <a:rPr lang="en-CA" sz="1600" dirty="0" smtClean="0">
                <a:latin typeface="Verdana"/>
                <a:cs typeface="Verdana"/>
              </a:rPr>
              <a:t>The ear enables us to collect sound waves. It is also used to maintain our balance.</a:t>
            </a:r>
            <a:endParaRPr lang="en-US" sz="1600" dirty="0" smtClean="0">
              <a:latin typeface="Verdana"/>
              <a:cs typeface="Verdana"/>
            </a:endParaRPr>
          </a:p>
          <a:p>
            <a:pPr marL="355600" lvl="0" indent="-355600">
              <a:buFont typeface="Arial"/>
              <a:buChar char="•"/>
            </a:pPr>
            <a:r>
              <a:rPr lang="en-CA" sz="1600" dirty="0" smtClean="0">
                <a:latin typeface="Verdana"/>
                <a:cs typeface="Verdana"/>
              </a:rPr>
              <a:t>Receptor: Organ of </a:t>
            </a:r>
            <a:r>
              <a:rPr lang="en-CA" sz="1600" dirty="0" err="1" smtClean="0">
                <a:latin typeface="Verdana"/>
                <a:cs typeface="Verdana"/>
              </a:rPr>
              <a:t>Corti</a:t>
            </a:r>
            <a:r>
              <a:rPr lang="en-CA" sz="1600" dirty="0" smtClean="0">
                <a:latin typeface="Verdana"/>
                <a:cs typeface="Verdana"/>
              </a:rPr>
              <a:t> that converts mechanical vibrations to neural impulses.</a:t>
            </a:r>
            <a:endParaRPr lang="en-US" sz="1600" dirty="0" smtClean="0">
              <a:latin typeface="Verdana"/>
              <a:cs typeface="Verdana"/>
            </a:endParaRPr>
          </a:p>
        </p:txBody>
      </p:sp>
      <p:sp>
        <p:nvSpPr>
          <p:cNvPr id="7" name="TextBox 6"/>
          <p:cNvSpPr txBox="1"/>
          <p:nvPr/>
        </p:nvSpPr>
        <p:spPr>
          <a:xfrm>
            <a:off x="609600" y="4677728"/>
            <a:ext cx="7696200" cy="1569660"/>
          </a:xfrm>
          <a:prstGeom prst="rect">
            <a:avLst/>
          </a:prstGeom>
          <a:noFill/>
        </p:spPr>
        <p:txBody>
          <a:bodyPr wrap="square" rtlCol="0">
            <a:spAutoFit/>
          </a:bodyPr>
          <a:lstStyle/>
          <a:p>
            <a:r>
              <a:rPr lang="en-CA" sz="1600" b="1" dirty="0" smtClean="0">
                <a:latin typeface="Verdana"/>
                <a:cs typeface="Verdana"/>
              </a:rPr>
              <a:t>Tips</a:t>
            </a:r>
            <a:endParaRPr lang="en-US" sz="1600" dirty="0" smtClean="0">
              <a:latin typeface="Verdana"/>
              <a:cs typeface="Verdana"/>
            </a:endParaRPr>
          </a:p>
          <a:p>
            <a:pPr marL="355600" lvl="0" indent="-355600">
              <a:buFont typeface="Arial"/>
              <a:buChar char="•"/>
            </a:pPr>
            <a:r>
              <a:rPr lang="en-CA" sz="1600" dirty="0" smtClean="0">
                <a:latin typeface="Verdana"/>
                <a:cs typeface="Verdana"/>
              </a:rPr>
              <a:t>All sense receptors for the ear (both balance and hearing) are in the inner ear.</a:t>
            </a:r>
            <a:endParaRPr lang="en-US" sz="1600" dirty="0" smtClean="0">
              <a:latin typeface="Verdana"/>
              <a:cs typeface="Verdana"/>
            </a:endParaRPr>
          </a:p>
          <a:p>
            <a:pPr marL="355600" lvl="0" indent="-355600">
              <a:buFont typeface="Arial"/>
              <a:buChar char="•"/>
            </a:pPr>
            <a:r>
              <a:rPr lang="en-CA" sz="1600" dirty="0" smtClean="0">
                <a:latin typeface="Verdana"/>
                <a:cs typeface="Verdana"/>
              </a:rPr>
              <a:t>Sound passes from the outer ear to the </a:t>
            </a:r>
            <a:r>
              <a:rPr lang="en-CA" sz="1600" dirty="0" err="1" smtClean="0">
                <a:latin typeface="Verdana"/>
                <a:cs typeface="Verdana"/>
              </a:rPr>
              <a:t>ossicles</a:t>
            </a:r>
            <a:r>
              <a:rPr lang="en-CA" sz="1600" dirty="0" smtClean="0">
                <a:latin typeface="Verdana"/>
                <a:cs typeface="Verdana"/>
              </a:rPr>
              <a:t> of the middle ear and then to the cochlea (inner ear) where the organ of </a:t>
            </a:r>
            <a:r>
              <a:rPr lang="en-CA" sz="1600" dirty="0" err="1" smtClean="0">
                <a:latin typeface="Verdana"/>
                <a:cs typeface="Verdana"/>
              </a:rPr>
              <a:t>corti</a:t>
            </a:r>
            <a:r>
              <a:rPr lang="en-CA" sz="1600" dirty="0" smtClean="0">
                <a:latin typeface="Verdana"/>
                <a:cs typeface="Verdana"/>
              </a:rPr>
              <a:t> is found.</a:t>
            </a:r>
            <a:endParaRPr lang="en-US" sz="1600" dirty="0" smtClean="0">
              <a:latin typeface="Verdana"/>
              <a:cs typeface="Verdana"/>
            </a:endParaRPr>
          </a:p>
          <a:p>
            <a:endParaRPr lang="en-US" sz="1600" dirty="0">
              <a:latin typeface="Verdana"/>
              <a:cs typeface="Verdana"/>
            </a:endParaRPr>
          </a:p>
        </p:txBody>
      </p:sp>
      <p:sp>
        <p:nvSpPr>
          <p:cNvPr id="8" name="TextBox 7"/>
          <p:cNvSpPr txBox="1"/>
          <p:nvPr/>
        </p:nvSpPr>
        <p:spPr>
          <a:xfrm>
            <a:off x="609600" y="2133600"/>
            <a:ext cx="8229600" cy="584776"/>
          </a:xfrm>
          <a:prstGeom prst="rect">
            <a:avLst/>
          </a:prstGeom>
          <a:noFill/>
        </p:spPr>
        <p:txBody>
          <a:bodyPr wrap="square" rtlCol="0">
            <a:spAutoFit/>
          </a:bodyPr>
          <a:lstStyle/>
          <a:p>
            <a:pPr marL="541338" indent="-541338">
              <a:buAutoNum type="arabicPeriod" startAt="8"/>
            </a:pPr>
            <a:r>
              <a:rPr lang="en-CA" sz="1600" dirty="0" smtClean="0">
                <a:latin typeface="Verdana"/>
                <a:cs typeface="Verdana"/>
              </a:rPr>
              <a:t>Trace the pathway of sound waves from the moment it enters the ear to where the information is processed.</a:t>
            </a:r>
            <a:endParaRPr lang="en-US" sz="1600" dirty="0" smtClean="0">
              <a:latin typeface="Verdana"/>
              <a:cs typeface="Verdana"/>
            </a:endParaRPr>
          </a:p>
        </p:txBody>
      </p:sp>
      <p:sp>
        <p:nvSpPr>
          <p:cNvPr id="9" name="TextBox 8"/>
          <p:cNvSpPr txBox="1"/>
          <p:nvPr/>
        </p:nvSpPr>
        <p:spPr>
          <a:xfrm>
            <a:off x="914400" y="3276600"/>
            <a:ext cx="7086600" cy="923330"/>
          </a:xfrm>
          <a:prstGeom prst="rect">
            <a:avLst/>
          </a:prstGeom>
          <a:noFill/>
        </p:spPr>
        <p:txBody>
          <a:bodyPr wrap="square" rtlCol="0">
            <a:spAutoFit/>
          </a:bodyPr>
          <a:lstStyle/>
          <a:p>
            <a:r>
              <a:rPr lang="en-CA" dirty="0" err="1" smtClean="0">
                <a:solidFill>
                  <a:srgbClr val="FF0000"/>
                </a:solidFill>
                <a:latin typeface="Verdana"/>
              </a:rPr>
              <a:t>pinna</a:t>
            </a:r>
            <a:r>
              <a:rPr lang="en-CA" dirty="0" err="1" smtClean="0">
                <a:solidFill>
                  <a:srgbClr val="FF0000"/>
                </a:solidFill>
                <a:latin typeface="Verdana"/>
                <a:sym typeface="Wingdings"/>
              </a:rPr>
              <a:t></a:t>
            </a:r>
            <a:r>
              <a:rPr lang="en-CA" dirty="0" err="1" smtClean="0">
                <a:solidFill>
                  <a:srgbClr val="FF0000"/>
                </a:solidFill>
                <a:latin typeface="Verdana"/>
              </a:rPr>
              <a:t>auditory</a:t>
            </a:r>
            <a:r>
              <a:rPr lang="en-CA" dirty="0" smtClean="0">
                <a:solidFill>
                  <a:srgbClr val="FF0000"/>
                </a:solidFill>
                <a:latin typeface="Verdana"/>
              </a:rPr>
              <a:t> </a:t>
            </a:r>
            <a:r>
              <a:rPr lang="en-CA" dirty="0" err="1" smtClean="0">
                <a:solidFill>
                  <a:srgbClr val="FF0000"/>
                </a:solidFill>
                <a:latin typeface="Verdana"/>
              </a:rPr>
              <a:t>canal</a:t>
            </a:r>
            <a:r>
              <a:rPr lang="en-CA" dirty="0" err="1" smtClean="0">
                <a:solidFill>
                  <a:srgbClr val="FF0000"/>
                </a:solidFill>
                <a:latin typeface="Verdana"/>
                <a:sym typeface="Wingdings"/>
              </a:rPr>
              <a:t></a:t>
            </a:r>
            <a:r>
              <a:rPr lang="en-CA" dirty="0" err="1" smtClean="0">
                <a:solidFill>
                  <a:srgbClr val="FF0000"/>
                </a:solidFill>
                <a:latin typeface="Verdana"/>
              </a:rPr>
              <a:t>tympanic</a:t>
            </a:r>
            <a:r>
              <a:rPr lang="en-CA" dirty="0" smtClean="0">
                <a:solidFill>
                  <a:srgbClr val="FF0000"/>
                </a:solidFill>
                <a:latin typeface="Verdana"/>
              </a:rPr>
              <a:t> </a:t>
            </a:r>
            <a:r>
              <a:rPr lang="en-CA" dirty="0" err="1" smtClean="0">
                <a:solidFill>
                  <a:srgbClr val="FF0000"/>
                </a:solidFill>
                <a:latin typeface="Verdana"/>
              </a:rPr>
              <a:t>membrane</a:t>
            </a:r>
            <a:r>
              <a:rPr lang="en-CA" dirty="0" err="1" smtClean="0">
                <a:solidFill>
                  <a:srgbClr val="FF0000"/>
                </a:solidFill>
                <a:latin typeface="Verdana"/>
                <a:sym typeface="Wingdings"/>
              </a:rPr>
              <a:t></a:t>
            </a:r>
            <a:r>
              <a:rPr lang="en-CA" dirty="0" err="1" smtClean="0">
                <a:solidFill>
                  <a:srgbClr val="FF0000"/>
                </a:solidFill>
                <a:latin typeface="Verdana"/>
              </a:rPr>
              <a:t>ossicles</a:t>
            </a:r>
            <a:r>
              <a:rPr lang="en-CA" dirty="0" err="1" smtClean="0">
                <a:solidFill>
                  <a:srgbClr val="FF0000"/>
                </a:solidFill>
                <a:latin typeface="Verdana"/>
                <a:sym typeface="Wingdings"/>
              </a:rPr>
              <a:t></a:t>
            </a:r>
            <a:r>
              <a:rPr lang="en-CA" dirty="0" err="1" smtClean="0">
                <a:solidFill>
                  <a:srgbClr val="FF0000"/>
                </a:solidFill>
                <a:latin typeface="Verdana"/>
              </a:rPr>
              <a:t>round</a:t>
            </a:r>
            <a:r>
              <a:rPr lang="en-CA" dirty="0" smtClean="0">
                <a:solidFill>
                  <a:srgbClr val="FF0000"/>
                </a:solidFill>
                <a:latin typeface="Verdana"/>
              </a:rPr>
              <a:t> </a:t>
            </a:r>
            <a:r>
              <a:rPr lang="en-CA" dirty="0" err="1" smtClean="0">
                <a:solidFill>
                  <a:srgbClr val="FF0000"/>
                </a:solidFill>
                <a:latin typeface="Verdana"/>
              </a:rPr>
              <a:t>window</a:t>
            </a:r>
            <a:r>
              <a:rPr lang="en-CA" dirty="0" err="1" smtClean="0">
                <a:solidFill>
                  <a:srgbClr val="FF0000"/>
                </a:solidFill>
                <a:latin typeface="Verdana"/>
                <a:sym typeface="Wingdings"/>
              </a:rPr>
              <a:t></a:t>
            </a:r>
            <a:r>
              <a:rPr lang="en-CA" dirty="0" err="1" smtClean="0">
                <a:solidFill>
                  <a:srgbClr val="FF0000"/>
                </a:solidFill>
                <a:latin typeface="Verdana"/>
              </a:rPr>
              <a:t>cochlea</a:t>
            </a:r>
            <a:r>
              <a:rPr lang="en-CA" dirty="0" err="1" smtClean="0">
                <a:solidFill>
                  <a:srgbClr val="FF0000"/>
                </a:solidFill>
                <a:latin typeface="Verdana"/>
                <a:sym typeface="Wingdings"/>
              </a:rPr>
              <a:t></a:t>
            </a:r>
            <a:r>
              <a:rPr lang="en-CA" dirty="0" err="1" smtClean="0">
                <a:solidFill>
                  <a:srgbClr val="FF0000"/>
                </a:solidFill>
                <a:latin typeface="Verdana"/>
              </a:rPr>
              <a:t>organ</a:t>
            </a:r>
            <a:r>
              <a:rPr lang="en-CA" dirty="0" smtClean="0">
                <a:solidFill>
                  <a:srgbClr val="FF0000"/>
                </a:solidFill>
                <a:latin typeface="Verdana"/>
              </a:rPr>
              <a:t> of </a:t>
            </a:r>
            <a:r>
              <a:rPr lang="en-CA" dirty="0" err="1" smtClean="0">
                <a:solidFill>
                  <a:srgbClr val="FF0000"/>
                </a:solidFill>
                <a:latin typeface="Verdana"/>
              </a:rPr>
              <a:t>corti</a:t>
            </a:r>
            <a:r>
              <a:rPr lang="en-CA" dirty="0" err="1" smtClean="0">
                <a:solidFill>
                  <a:srgbClr val="FF0000"/>
                </a:solidFill>
                <a:latin typeface="Verdana"/>
                <a:sym typeface="Wingdings"/>
              </a:rPr>
              <a:t></a:t>
            </a:r>
            <a:r>
              <a:rPr lang="en-CA" dirty="0" err="1" smtClean="0">
                <a:solidFill>
                  <a:srgbClr val="FF0000"/>
                </a:solidFill>
                <a:latin typeface="Verdana"/>
              </a:rPr>
              <a:t>auditory</a:t>
            </a:r>
            <a:r>
              <a:rPr lang="en-CA" dirty="0" smtClean="0">
                <a:solidFill>
                  <a:srgbClr val="FF0000"/>
                </a:solidFill>
                <a:latin typeface="Verdana"/>
              </a:rPr>
              <a:t> </a:t>
            </a:r>
            <a:r>
              <a:rPr lang="en-CA" dirty="0" err="1" smtClean="0">
                <a:solidFill>
                  <a:srgbClr val="FF0000"/>
                </a:solidFill>
                <a:latin typeface="Verdana"/>
              </a:rPr>
              <a:t>nerve</a:t>
            </a:r>
            <a:r>
              <a:rPr lang="en-CA" dirty="0" err="1" smtClean="0">
                <a:solidFill>
                  <a:srgbClr val="FF0000"/>
                </a:solidFill>
                <a:latin typeface="Verdana"/>
                <a:sym typeface="Wingdings"/>
              </a:rPr>
              <a:t></a:t>
            </a:r>
            <a:r>
              <a:rPr lang="en-CA" dirty="0" err="1" smtClean="0">
                <a:solidFill>
                  <a:srgbClr val="FF0000"/>
                </a:solidFill>
                <a:latin typeface="Verdana"/>
              </a:rPr>
              <a:t>temporal</a:t>
            </a:r>
            <a:r>
              <a:rPr lang="en-CA" dirty="0" smtClean="0">
                <a:solidFill>
                  <a:srgbClr val="FF0000"/>
                </a:solidFill>
                <a:latin typeface="Verdana"/>
              </a:rPr>
              <a:t> lobe</a:t>
            </a:r>
            <a:r>
              <a:rPr lang="en-US" dirty="0" smtClean="0">
                <a:solidFill>
                  <a:srgbClr val="FF0000"/>
                </a:solidFill>
                <a:latin typeface="Verdana"/>
              </a:rPr>
              <a:t> </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29</a:t>
            </a:fld>
            <a:endParaRPr lang="en-US"/>
          </a:p>
        </p:txBody>
      </p:sp>
      <p:graphicFrame>
        <p:nvGraphicFramePr>
          <p:cNvPr id="6" name="Table 5"/>
          <p:cNvGraphicFramePr>
            <a:graphicFrameLocks noGrp="1"/>
          </p:cNvGraphicFramePr>
          <p:nvPr/>
        </p:nvGraphicFramePr>
        <p:xfrm>
          <a:off x="762000" y="1371600"/>
          <a:ext cx="7391400" cy="1352296"/>
        </p:xfrm>
        <a:graphic>
          <a:graphicData uri="http://schemas.openxmlformats.org/drawingml/2006/table">
            <a:tbl>
              <a:tblPr firstRow="1" bandRow="1">
                <a:tableStyleId>{5940675A-B579-460E-94D1-54222C63F5DA}</a:tableStyleId>
              </a:tblPr>
              <a:tblGrid>
                <a:gridCol w="1676400"/>
                <a:gridCol w="5715000"/>
              </a:tblGrid>
              <a:tr h="370840">
                <a:tc>
                  <a:txBody>
                    <a:bodyPr/>
                    <a:lstStyle/>
                    <a:p>
                      <a:pPr marL="0" marR="0">
                        <a:lnSpc>
                          <a:spcPct val="115000"/>
                        </a:lnSpc>
                        <a:spcBef>
                          <a:spcPts val="0"/>
                        </a:spcBef>
                        <a:spcAft>
                          <a:spcPts val="0"/>
                        </a:spcAft>
                      </a:pPr>
                      <a:r>
                        <a:rPr lang="en-CA" sz="1400" b="1" dirty="0">
                          <a:latin typeface="Verdana"/>
                          <a:ea typeface="ＭＳ 明朝"/>
                          <a:cs typeface="Verdana"/>
                        </a:rPr>
                        <a:t>Static equilibrium </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b="1">
                          <a:latin typeface="Verdana"/>
                          <a:ea typeface="ＭＳ 明朝"/>
                          <a:cs typeface="Verdana"/>
                        </a:rPr>
                        <a:t>Dynamic equilibrium</a:t>
                      </a:r>
                      <a:endParaRPr lang="en-US" sz="140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smtClean="0">
                          <a:latin typeface="Verdana"/>
                          <a:ea typeface="ＭＳ 明朝"/>
                          <a:cs typeface="Verdana"/>
                        </a:rPr>
                        <a:t>head </a:t>
                      </a:r>
                      <a:r>
                        <a:rPr lang="en-CA" sz="1400" dirty="0">
                          <a:latin typeface="Verdana"/>
                          <a:ea typeface="ＭＳ 明朝"/>
                          <a:cs typeface="Verdana"/>
                        </a:rPr>
                        <a:t>position along a plane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smtClean="0">
                          <a:latin typeface="Verdana"/>
                          <a:ea typeface="ＭＳ 明朝"/>
                          <a:cs typeface="Verdana"/>
                        </a:rPr>
                        <a:t>twirling </a:t>
                      </a:r>
                      <a:r>
                        <a:rPr lang="en-CA" sz="1400" dirty="0">
                          <a:latin typeface="Verdana"/>
                          <a:ea typeface="ＭＳ 明朝"/>
                          <a:cs typeface="Verdana"/>
                        </a:rPr>
                        <a:t>or tumbling motions</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smtClean="0">
                          <a:latin typeface="Verdana"/>
                          <a:ea typeface="ＭＳ 明朝"/>
                          <a:cs typeface="Verdana"/>
                        </a:rPr>
                        <a:t>in </a:t>
                      </a:r>
                      <a:r>
                        <a:rPr lang="en-CA" sz="1400" dirty="0">
                          <a:latin typeface="Verdana"/>
                          <a:ea typeface="ＭＳ 明朝"/>
                          <a:cs typeface="Verdana"/>
                        </a:rPr>
                        <a:t>the vestibule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smtClean="0">
                          <a:latin typeface="Verdana"/>
                          <a:ea typeface="ＭＳ 明朝"/>
                          <a:cs typeface="Verdana"/>
                        </a:rPr>
                        <a:t>in </a:t>
                      </a:r>
                      <a:r>
                        <a:rPr lang="en-CA" sz="1400" dirty="0">
                          <a:latin typeface="Verdana"/>
                          <a:ea typeface="ＭＳ 明朝"/>
                          <a:cs typeface="Verdana"/>
                        </a:rPr>
                        <a:t>the Semicircular canals</a:t>
                      </a:r>
                      <a:endParaRPr lang="en-US" sz="1400" dirty="0">
                        <a:latin typeface="Verdana"/>
                        <a:ea typeface="ＭＳ 明朝"/>
                        <a:cs typeface="Verdana"/>
                      </a:endParaRPr>
                    </a:p>
                  </a:txBody>
                  <a:tcPr marL="68580" marR="68580" marT="0" marB="0"/>
                </a:tc>
              </a:tr>
            </a:tbl>
          </a:graphicData>
        </a:graphic>
      </p:graphicFrame>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8" name="TextBox 7"/>
          <p:cNvSpPr txBox="1"/>
          <p:nvPr/>
        </p:nvSpPr>
        <p:spPr>
          <a:xfrm>
            <a:off x="533400" y="533400"/>
            <a:ext cx="3733800" cy="369332"/>
          </a:xfrm>
          <a:prstGeom prst="rect">
            <a:avLst/>
          </a:prstGeom>
          <a:noFill/>
        </p:spPr>
        <p:txBody>
          <a:bodyPr wrap="square" rtlCol="0">
            <a:spAutoFit/>
          </a:bodyPr>
          <a:lstStyle/>
          <a:p>
            <a:r>
              <a:rPr lang="en-US" b="1" dirty="0" smtClean="0">
                <a:latin typeface="Verdana"/>
                <a:cs typeface="Verdana"/>
              </a:rPr>
              <a:t>Balance</a:t>
            </a:r>
            <a:endParaRPr lang="en-US" b="1"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MG_6238.jpg"/>
          <p:cNvPicPr>
            <a:picLocks noChangeAspect="1"/>
          </p:cNvPicPr>
          <p:nvPr/>
        </p:nvPicPr>
        <p:blipFill>
          <a:blip r:embed="rId3"/>
          <a:srcRect l="4965" t="3783"/>
          <a:stretch>
            <a:fillRect/>
          </a:stretch>
        </p:blipFill>
        <p:spPr>
          <a:xfrm>
            <a:off x="-76200" y="-33859"/>
            <a:ext cx="9238800" cy="6235807"/>
          </a:xfrm>
          <a:prstGeom prst="rect">
            <a:avLst/>
          </a:prstGeom>
        </p:spPr>
      </p:pic>
      <p:sp>
        <p:nvSpPr>
          <p:cNvPr id="3" name="Content Placeholder 2"/>
          <p:cNvSpPr>
            <a:spLocks noGrp="1"/>
          </p:cNvSpPr>
          <p:nvPr>
            <p:ph idx="4294967295"/>
          </p:nvPr>
        </p:nvSpPr>
        <p:spPr>
          <a:xfrm>
            <a:off x="428596" y="1000108"/>
            <a:ext cx="6505604" cy="2071702"/>
          </a:xfrm>
          <a:prstGeom prst="rect">
            <a:avLst/>
          </a:prstGeom>
        </p:spPr>
        <p:txBody>
          <a:bodyPr>
            <a:normAutofit/>
          </a:bodyPr>
          <a:lstStyle/>
          <a:p>
            <a:pPr marL="0" indent="0">
              <a:buNone/>
            </a:pPr>
            <a:r>
              <a:rPr lang="en-US" sz="4400" b="1" dirty="0" smtClean="0">
                <a:solidFill>
                  <a:schemeClr val="bg1"/>
                </a:solidFill>
                <a:effectLst>
                  <a:outerShdw blurRad="50800" dist="38100" dir="2700000">
                    <a:srgbClr val="000000">
                      <a:alpha val="43000"/>
                    </a:srgbClr>
                  </a:outerShdw>
                </a:effectLst>
              </a:rPr>
              <a:t>About the Biology 30 Diploma Exam</a:t>
            </a:r>
            <a:endParaRPr lang="en-US" sz="4400" b="1" dirty="0">
              <a:solidFill>
                <a:schemeClr val="bg1"/>
              </a:solidFill>
              <a:effectLst>
                <a:outerShdw blurRad="50800" dist="38100" dir="2700000">
                  <a:srgbClr val="000000">
                    <a:alpha val="43000"/>
                  </a:srgbClr>
                </a:outerShdw>
              </a:effectLst>
            </a:endParaRPr>
          </a:p>
        </p:txBody>
      </p:sp>
      <p:sp>
        <p:nvSpPr>
          <p:cNvPr id="5" name="Slide Number Placeholder 4"/>
          <p:cNvSpPr>
            <a:spLocks noGrp="1"/>
          </p:cNvSpPr>
          <p:nvPr>
            <p:ph type="sldNum" sz="quarter" idx="12"/>
          </p:nvPr>
        </p:nvSpPr>
        <p:spPr/>
        <p:txBody>
          <a:bodyPr/>
          <a:lstStyle/>
          <a:p>
            <a:fld id="{D80FEEEB-4CAC-EC4F-B319-97BE1703EA36}"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30</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8" name="TextBox 7"/>
          <p:cNvSpPr txBox="1"/>
          <p:nvPr/>
        </p:nvSpPr>
        <p:spPr>
          <a:xfrm>
            <a:off x="533400" y="533400"/>
            <a:ext cx="3733800" cy="369332"/>
          </a:xfrm>
          <a:prstGeom prst="rect">
            <a:avLst/>
          </a:prstGeom>
          <a:noFill/>
        </p:spPr>
        <p:txBody>
          <a:bodyPr wrap="square" rtlCol="0">
            <a:spAutoFit/>
          </a:bodyPr>
          <a:lstStyle/>
          <a:p>
            <a:r>
              <a:rPr lang="en-US" b="1" dirty="0" smtClean="0">
                <a:latin typeface="Verdana"/>
                <a:cs typeface="Verdana"/>
              </a:rPr>
              <a:t>Balance</a:t>
            </a:r>
            <a:endParaRPr lang="en-US" b="1" dirty="0">
              <a:latin typeface="Verdana"/>
              <a:cs typeface="Verdana"/>
            </a:endParaRPr>
          </a:p>
        </p:txBody>
      </p:sp>
      <p:sp>
        <p:nvSpPr>
          <p:cNvPr id="9" name="TextBox 8"/>
          <p:cNvSpPr txBox="1"/>
          <p:nvPr/>
        </p:nvSpPr>
        <p:spPr>
          <a:xfrm>
            <a:off x="457200" y="990600"/>
            <a:ext cx="7772400" cy="584776"/>
          </a:xfrm>
          <a:prstGeom prst="rect">
            <a:avLst/>
          </a:prstGeom>
          <a:noFill/>
        </p:spPr>
        <p:txBody>
          <a:bodyPr wrap="square" rtlCol="0">
            <a:spAutoFit/>
          </a:bodyPr>
          <a:lstStyle/>
          <a:p>
            <a:pPr marL="541338" indent="-541338"/>
            <a:r>
              <a:rPr lang="en-US" sz="1600" dirty="0" smtClean="0">
                <a:latin typeface="Verdana"/>
                <a:cs typeface="Verdana"/>
              </a:rPr>
              <a:t>9.	Using the knee jerk reflex, identify the sequence of events involved in this reflex, from the stimulus to the response of the </a:t>
            </a:r>
            <a:r>
              <a:rPr lang="en-US" sz="1600" dirty="0" err="1" smtClean="0">
                <a:latin typeface="Verdana"/>
                <a:cs typeface="Verdana"/>
              </a:rPr>
              <a:t>effector</a:t>
            </a:r>
            <a:r>
              <a:rPr lang="en-US" sz="1600" dirty="0" smtClean="0">
                <a:latin typeface="Verdana"/>
                <a:cs typeface="Verdana"/>
              </a:rPr>
              <a:t>.</a:t>
            </a:r>
            <a:endParaRPr lang="en-US" sz="1600" dirty="0">
              <a:latin typeface="Verdana"/>
              <a:cs typeface="Verdana"/>
            </a:endParaRPr>
          </a:p>
        </p:txBody>
      </p:sp>
      <p:sp>
        <p:nvSpPr>
          <p:cNvPr id="10" name="TextBox 9"/>
          <p:cNvSpPr txBox="1"/>
          <p:nvPr/>
        </p:nvSpPr>
        <p:spPr>
          <a:xfrm>
            <a:off x="2286000" y="533400"/>
            <a:ext cx="1676400" cy="369332"/>
          </a:xfrm>
          <a:prstGeom prst="rect">
            <a:avLst/>
          </a:prstGeom>
          <a:noFill/>
        </p:spPr>
        <p:txBody>
          <a:bodyPr wrap="square" rtlCol="0">
            <a:spAutoFit/>
          </a:bodyPr>
          <a:lstStyle/>
          <a:p>
            <a:r>
              <a:rPr lang="en-US" dirty="0" smtClean="0">
                <a:solidFill>
                  <a:srgbClr val="FF0000"/>
                </a:solidFill>
                <a:latin typeface="Verdana"/>
              </a:rPr>
              <a:t>Page 10</a:t>
            </a:r>
            <a:endParaRPr lang="en-US" dirty="0">
              <a:solidFill>
                <a:srgbClr val="FF0000"/>
              </a:solidFill>
              <a:latin typeface="Verdana"/>
            </a:endParaRPr>
          </a:p>
        </p:txBody>
      </p:sp>
      <p:sp>
        <p:nvSpPr>
          <p:cNvPr id="11" name="TextBox 10"/>
          <p:cNvSpPr txBox="1"/>
          <p:nvPr/>
        </p:nvSpPr>
        <p:spPr>
          <a:xfrm>
            <a:off x="457200" y="3352800"/>
            <a:ext cx="7772400" cy="584776"/>
          </a:xfrm>
          <a:prstGeom prst="rect">
            <a:avLst/>
          </a:prstGeom>
          <a:noFill/>
        </p:spPr>
        <p:txBody>
          <a:bodyPr wrap="square" rtlCol="0">
            <a:spAutoFit/>
          </a:bodyPr>
          <a:lstStyle/>
          <a:p>
            <a:pPr marL="541338" indent="-541338"/>
            <a:r>
              <a:rPr lang="en-US" sz="1600" dirty="0" smtClean="0">
                <a:latin typeface="Verdana"/>
                <a:cs typeface="Verdana"/>
              </a:rPr>
              <a:t>10.	Which of the following rows identifies an effect of </a:t>
            </a:r>
            <a:r>
              <a:rPr lang="en-US" sz="1600" dirty="0" err="1" smtClean="0">
                <a:latin typeface="Verdana"/>
                <a:cs typeface="Verdana"/>
              </a:rPr>
              <a:t>Labyrinthitis</a:t>
            </a:r>
            <a:r>
              <a:rPr lang="en-US" sz="1600" dirty="0" smtClean="0">
                <a:latin typeface="Verdana"/>
                <a:cs typeface="Verdana"/>
              </a:rPr>
              <a:t> (an inner eat infection) and the structure that is infected?</a:t>
            </a:r>
            <a:endParaRPr lang="en-US" sz="1600" dirty="0">
              <a:latin typeface="Verdana"/>
              <a:cs typeface="Verdana"/>
            </a:endParaRPr>
          </a:p>
        </p:txBody>
      </p:sp>
      <p:graphicFrame>
        <p:nvGraphicFramePr>
          <p:cNvPr id="12" name="Table 11"/>
          <p:cNvGraphicFramePr>
            <a:graphicFrameLocks noGrp="1"/>
          </p:cNvGraphicFramePr>
          <p:nvPr/>
        </p:nvGraphicFramePr>
        <p:xfrm>
          <a:off x="838200" y="4079240"/>
          <a:ext cx="7619998" cy="1788160"/>
        </p:xfrm>
        <a:graphic>
          <a:graphicData uri="http://schemas.openxmlformats.org/drawingml/2006/table">
            <a:tbl>
              <a:tblPr firstRow="1" bandRow="1">
                <a:tableStyleId>{5940675A-B579-460E-94D1-54222C63F5DA}</a:tableStyleId>
              </a:tblPr>
              <a:tblGrid>
                <a:gridCol w="753626"/>
                <a:gridCol w="3433186"/>
                <a:gridCol w="3433186"/>
              </a:tblGrid>
              <a:tr h="304800">
                <a:tc>
                  <a:txBody>
                    <a:bodyPr/>
                    <a:lstStyle/>
                    <a:p>
                      <a:pPr marL="0" marR="0">
                        <a:lnSpc>
                          <a:spcPct val="115000"/>
                        </a:lnSpc>
                        <a:spcBef>
                          <a:spcPts val="0"/>
                        </a:spcBef>
                        <a:spcAft>
                          <a:spcPts val="0"/>
                        </a:spcAft>
                      </a:pPr>
                      <a:r>
                        <a:rPr lang="en-US" sz="140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Effect</a:t>
                      </a:r>
                      <a:r>
                        <a:rPr lang="en-US" sz="1400" b="1" baseline="0" dirty="0" smtClean="0">
                          <a:latin typeface="Verdana"/>
                          <a:ea typeface="ＭＳ 明朝"/>
                          <a:cs typeface="Verdana"/>
                        </a:rPr>
                        <a:t> of </a:t>
                      </a:r>
                      <a:r>
                        <a:rPr lang="en-US" sz="1400" b="1" baseline="0" dirty="0" err="1" smtClean="0">
                          <a:latin typeface="Verdana"/>
                          <a:ea typeface="ＭＳ 明朝"/>
                          <a:cs typeface="Verdana"/>
                        </a:rPr>
                        <a:t>Labyrinthitis</a:t>
                      </a:r>
                      <a:endParaRPr lang="en-US" sz="1400" b="1"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Structure</a:t>
                      </a:r>
                      <a:r>
                        <a:rPr lang="en-US" sz="1400" b="1" baseline="0" dirty="0" smtClean="0">
                          <a:latin typeface="Verdana"/>
                          <a:ea typeface="ＭＳ 明朝"/>
                          <a:cs typeface="Verdana"/>
                        </a:rPr>
                        <a:t> Infected</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loss of balance</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err="1" smtClean="0">
                          <a:latin typeface="Verdana"/>
                          <a:ea typeface="ＭＳ 明朝"/>
                          <a:cs typeface="Verdana"/>
                        </a:rPr>
                        <a:t>ossicles</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loss of balance</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cochlea</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loss of hearing</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cochlea</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loss of hearing</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err="1" smtClean="0">
                          <a:latin typeface="Verdana"/>
                          <a:ea typeface="ＭＳ 明朝"/>
                          <a:cs typeface="Verdana"/>
                        </a:rPr>
                        <a:t>ossicles</a:t>
                      </a:r>
                      <a:endParaRPr lang="en-US" sz="1400" dirty="0">
                        <a:latin typeface="Verdana"/>
                        <a:ea typeface="ＭＳ 明朝"/>
                        <a:cs typeface="Verdana"/>
                      </a:endParaRPr>
                    </a:p>
                  </a:txBody>
                  <a:tcPr marL="68580" marR="68580" marT="0" marB="0"/>
                </a:tc>
              </a:tr>
            </a:tbl>
          </a:graphicData>
        </a:graphic>
      </p:graphicFrame>
      <p:sp>
        <p:nvSpPr>
          <p:cNvPr id="13" name="TextBox 12"/>
          <p:cNvSpPr txBox="1"/>
          <p:nvPr/>
        </p:nvSpPr>
        <p:spPr>
          <a:xfrm>
            <a:off x="1117600" y="1740932"/>
            <a:ext cx="7340598" cy="830997"/>
          </a:xfrm>
          <a:prstGeom prst="rect">
            <a:avLst/>
          </a:prstGeom>
          <a:noFill/>
        </p:spPr>
        <p:txBody>
          <a:bodyPr wrap="square" rtlCol="0">
            <a:spAutoFit/>
          </a:bodyPr>
          <a:lstStyle/>
          <a:p>
            <a:r>
              <a:rPr lang="en-CA" sz="1600" dirty="0" smtClean="0">
                <a:solidFill>
                  <a:srgbClr val="FF0000"/>
                </a:solidFill>
                <a:latin typeface="Verdana"/>
              </a:rPr>
              <a:t>Rubber mallet hits below knee </a:t>
            </a:r>
            <a:r>
              <a:rPr lang="en-CA" sz="1600" dirty="0" err="1" smtClean="0">
                <a:solidFill>
                  <a:srgbClr val="FF0000"/>
                </a:solidFill>
                <a:latin typeface="Verdana"/>
              </a:rPr>
              <a:t>cap</a:t>
            </a:r>
            <a:r>
              <a:rPr lang="en-CA" sz="1600" dirty="0" err="1" smtClean="0">
                <a:solidFill>
                  <a:srgbClr val="FF0000"/>
                </a:solidFill>
                <a:latin typeface="Verdana"/>
                <a:sym typeface="Wingdings"/>
              </a:rPr>
              <a:t></a:t>
            </a:r>
            <a:r>
              <a:rPr lang="en-CA" sz="1600" dirty="0" err="1" smtClean="0">
                <a:solidFill>
                  <a:srgbClr val="FF0000"/>
                </a:solidFill>
                <a:latin typeface="Verdana"/>
              </a:rPr>
              <a:t>stretch</a:t>
            </a:r>
            <a:r>
              <a:rPr lang="en-CA" sz="1600" dirty="0" smtClean="0">
                <a:solidFill>
                  <a:srgbClr val="FF0000"/>
                </a:solidFill>
                <a:latin typeface="Verdana"/>
              </a:rPr>
              <a:t>/pressure sensors in skin </a:t>
            </a:r>
            <a:r>
              <a:rPr lang="en-CA" sz="1600" dirty="0" err="1" smtClean="0">
                <a:solidFill>
                  <a:srgbClr val="FF0000"/>
                </a:solidFill>
                <a:latin typeface="Verdana"/>
              </a:rPr>
              <a:t>stimulated</a:t>
            </a:r>
            <a:r>
              <a:rPr lang="en-CA" sz="1600" dirty="0" err="1" smtClean="0">
                <a:solidFill>
                  <a:srgbClr val="FF0000"/>
                </a:solidFill>
                <a:latin typeface="Verdana"/>
                <a:sym typeface="Wingdings"/>
              </a:rPr>
              <a:t></a:t>
            </a:r>
            <a:r>
              <a:rPr lang="en-CA" sz="1600" dirty="0" smtClean="0">
                <a:solidFill>
                  <a:srgbClr val="FF0000"/>
                </a:solidFill>
                <a:latin typeface="Verdana"/>
              </a:rPr>
              <a:t> sensory </a:t>
            </a:r>
            <a:r>
              <a:rPr lang="en-CA" sz="1600" dirty="0" err="1" smtClean="0">
                <a:solidFill>
                  <a:srgbClr val="FF0000"/>
                </a:solidFill>
                <a:latin typeface="Verdana"/>
              </a:rPr>
              <a:t>neuron</a:t>
            </a:r>
            <a:r>
              <a:rPr lang="en-CA" sz="1600" dirty="0" err="1" smtClean="0">
                <a:solidFill>
                  <a:srgbClr val="FF0000"/>
                </a:solidFill>
                <a:latin typeface="Verdana"/>
                <a:sym typeface="Wingdings"/>
              </a:rPr>
              <a:t></a:t>
            </a:r>
            <a:r>
              <a:rPr lang="en-CA" sz="1600" dirty="0" err="1" smtClean="0">
                <a:solidFill>
                  <a:srgbClr val="FF0000"/>
                </a:solidFill>
                <a:latin typeface="Verdana"/>
              </a:rPr>
              <a:t>interneuron</a:t>
            </a:r>
            <a:r>
              <a:rPr lang="en-CA" sz="1600" dirty="0" err="1" smtClean="0">
                <a:solidFill>
                  <a:srgbClr val="FF0000"/>
                </a:solidFill>
                <a:latin typeface="Verdana"/>
                <a:sym typeface="Wingdings"/>
              </a:rPr>
              <a:t></a:t>
            </a:r>
            <a:r>
              <a:rPr lang="en-CA" sz="1600" dirty="0" err="1" smtClean="0">
                <a:solidFill>
                  <a:srgbClr val="FF0000"/>
                </a:solidFill>
                <a:latin typeface="Verdana"/>
              </a:rPr>
              <a:t>motor</a:t>
            </a:r>
            <a:r>
              <a:rPr lang="en-CA" sz="1600" dirty="0" smtClean="0">
                <a:solidFill>
                  <a:srgbClr val="FF0000"/>
                </a:solidFill>
                <a:latin typeface="Verdana"/>
              </a:rPr>
              <a:t> </a:t>
            </a:r>
            <a:r>
              <a:rPr lang="en-CA" sz="1600" dirty="0" err="1" smtClean="0">
                <a:solidFill>
                  <a:srgbClr val="FF0000"/>
                </a:solidFill>
                <a:latin typeface="Verdana"/>
              </a:rPr>
              <a:t>neuron</a:t>
            </a:r>
            <a:r>
              <a:rPr lang="en-CA" sz="1600" dirty="0" err="1" smtClean="0">
                <a:solidFill>
                  <a:srgbClr val="FF0000"/>
                </a:solidFill>
                <a:latin typeface="Verdana"/>
                <a:sym typeface="Wingdings"/>
              </a:rPr>
              <a:t></a:t>
            </a:r>
            <a:r>
              <a:rPr lang="en-CA" sz="1600" dirty="0" err="1" smtClean="0">
                <a:solidFill>
                  <a:srgbClr val="FF0000"/>
                </a:solidFill>
                <a:latin typeface="Verdana"/>
              </a:rPr>
              <a:t>lower</a:t>
            </a:r>
            <a:r>
              <a:rPr lang="en-CA" sz="1600" dirty="0" smtClean="0">
                <a:solidFill>
                  <a:srgbClr val="FF0000"/>
                </a:solidFill>
                <a:latin typeface="Verdana"/>
              </a:rPr>
              <a:t> part of leg jerks upward as muscles are activated.</a:t>
            </a:r>
            <a:r>
              <a:rPr lang="en-US" sz="1600" dirty="0" smtClean="0">
                <a:solidFill>
                  <a:srgbClr val="FF0000"/>
                </a:solidFill>
                <a:latin typeface="Verdana"/>
              </a:rPr>
              <a:t> </a:t>
            </a:r>
            <a:endParaRPr lang="en-US" sz="1600" dirty="0">
              <a:solidFill>
                <a:srgbClr val="FF0000"/>
              </a:solidFill>
              <a:latin typeface="Verdana"/>
            </a:endParaRPr>
          </a:p>
        </p:txBody>
      </p:sp>
      <p:sp>
        <p:nvSpPr>
          <p:cNvPr id="14" name="Oval 13"/>
          <p:cNvSpPr/>
          <p:nvPr/>
        </p:nvSpPr>
        <p:spPr>
          <a:xfrm>
            <a:off x="863600" y="51562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31</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457200" y="990600"/>
            <a:ext cx="7772400" cy="338554"/>
          </a:xfrm>
          <a:prstGeom prst="rect">
            <a:avLst/>
          </a:prstGeom>
          <a:noFill/>
        </p:spPr>
        <p:txBody>
          <a:bodyPr wrap="square" rtlCol="0">
            <a:spAutoFit/>
          </a:bodyPr>
          <a:lstStyle/>
          <a:p>
            <a:pPr marL="541338" indent="-541338"/>
            <a:r>
              <a:rPr lang="en-US" sz="1600" dirty="0" smtClean="0">
                <a:latin typeface="Verdana"/>
                <a:cs typeface="Verdana"/>
              </a:rPr>
              <a:t>11.	Describe the events of a neural impulse.</a:t>
            </a:r>
            <a:endParaRPr lang="en-US" sz="1600" dirty="0">
              <a:latin typeface="Verdana"/>
              <a:cs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10</a:t>
            </a:r>
            <a:endParaRPr lang="en-US" dirty="0">
              <a:solidFill>
                <a:srgbClr val="FF0000"/>
              </a:solidFill>
              <a:latin typeface="Verdana"/>
            </a:endParaRPr>
          </a:p>
        </p:txBody>
      </p:sp>
      <p:sp>
        <p:nvSpPr>
          <p:cNvPr id="8" name="TextBox 7"/>
          <p:cNvSpPr txBox="1"/>
          <p:nvPr/>
        </p:nvSpPr>
        <p:spPr>
          <a:xfrm>
            <a:off x="990600" y="1740932"/>
            <a:ext cx="7696200" cy="3046988"/>
          </a:xfrm>
          <a:prstGeom prst="rect">
            <a:avLst/>
          </a:prstGeom>
          <a:noFill/>
        </p:spPr>
        <p:txBody>
          <a:bodyPr wrap="square" rtlCol="0">
            <a:spAutoFit/>
          </a:bodyPr>
          <a:lstStyle/>
          <a:p>
            <a:pPr marL="355600" indent="-355600">
              <a:buFont typeface="Arial"/>
              <a:buChar char="•"/>
            </a:pPr>
            <a:r>
              <a:rPr lang="en-CA" sz="1600" dirty="0" smtClean="0">
                <a:solidFill>
                  <a:srgbClr val="FF0000"/>
                </a:solidFill>
                <a:latin typeface="Verdana"/>
                <a:cs typeface="Verdana"/>
              </a:rPr>
              <a:t>Resting/Polarize—high concentration of Na</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ions in ECF with a net positive charge and high concentration of K</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ions in the cytoplasm of neuron with a net negative charge.  Electrical potential difference is negative.</a:t>
            </a:r>
            <a:endParaRPr lang="en-US" sz="1600" dirty="0" smtClean="0">
              <a:solidFill>
                <a:srgbClr val="FF0000"/>
              </a:solidFill>
              <a:latin typeface="Verdana"/>
              <a:cs typeface="Verdana"/>
            </a:endParaRPr>
          </a:p>
          <a:p>
            <a:pPr marL="355600" indent="-355600">
              <a:buFont typeface="Arial"/>
              <a:buChar char="•"/>
            </a:pPr>
            <a:r>
              <a:rPr lang="en-CA" sz="1600" dirty="0" smtClean="0">
                <a:solidFill>
                  <a:srgbClr val="FF0000"/>
                </a:solidFill>
                <a:latin typeface="Verdana"/>
                <a:cs typeface="Verdana"/>
              </a:rPr>
              <a:t>Depolarization—threshold stimulus reached, Na+ ions enter neuron causing electrical potential difference to become positive.</a:t>
            </a:r>
            <a:endParaRPr lang="en-US" sz="1600" dirty="0" smtClean="0">
              <a:solidFill>
                <a:srgbClr val="FF0000"/>
              </a:solidFill>
              <a:latin typeface="Verdana"/>
              <a:cs typeface="Verdana"/>
            </a:endParaRPr>
          </a:p>
          <a:p>
            <a:pPr marL="355600" indent="-355600">
              <a:buFont typeface="Arial"/>
              <a:buChar char="•"/>
            </a:pPr>
            <a:r>
              <a:rPr lang="en-CA" sz="1600" dirty="0" err="1" smtClean="0">
                <a:solidFill>
                  <a:srgbClr val="FF0000"/>
                </a:solidFill>
                <a:latin typeface="Verdana"/>
                <a:cs typeface="Verdana"/>
              </a:rPr>
              <a:t>Repolarization</a:t>
            </a:r>
            <a:r>
              <a:rPr lang="en-CA" sz="1600" dirty="0" smtClean="0">
                <a:solidFill>
                  <a:srgbClr val="FF0000"/>
                </a:solidFill>
                <a:latin typeface="Verdana"/>
                <a:cs typeface="Verdana"/>
              </a:rPr>
              <a:t>—Na</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gates close and K</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gates open allowing K</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ions to exit the neuron, lowering the potential difference back towards that of the resting state.</a:t>
            </a:r>
            <a:endParaRPr lang="en-US" sz="1600" dirty="0" smtClean="0">
              <a:solidFill>
                <a:srgbClr val="FF0000"/>
              </a:solidFill>
              <a:latin typeface="Verdana"/>
              <a:cs typeface="Verdana"/>
            </a:endParaRPr>
          </a:p>
          <a:p>
            <a:pPr marL="355600" indent="-355600">
              <a:buFont typeface="Arial"/>
              <a:buChar char="•"/>
            </a:pPr>
            <a:r>
              <a:rPr lang="en-CA" sz="1600" dirty="0" smtClean="0">
                <a:solidFill>
                  <a:srgbClr val="FF0000"/>
                </a:solidFill>
                <a:latin typeface="Verdana"/>
                <a:cs typeface="Verdana"/>
              </a:rPr>
              <a:t>Refractory—Na</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/K</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pump—for every 1 ATP used 3 Na</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exit the neuron and 2K</a:t>
            </a:r>
            <a:r>
              <a:rPr lang="en-CA" sz="1600" baseline="30000" dirty="0" smtClean="0">
                <a:solidFill>
                  <a:srgbClr val="FF0000"/>
                </a:solidFill>
                <a:latin typeface="Verdana"/>
                <a:cs typeface="Verdana"/>
              </a:rPr>
              <a:t>+</a:t>
            </a:r>
            <a:r>
              <a:rPr lang="en-CA" sz="1600" dirty="0" smtClean="0">
                <a:solidFill>
                  <a:srgbClr val="FF0000"/>
                </a:solidFill>
                <a:latin typeface="Verdana"/>
                <a:cs typeface="Verdana"/>
              </a:rPr>
              <a:t> enter until the neuron is </a:t>
            </a:r>
            <a:r>
              <a:rPr lang="en-CA" sz="1600" dirty="0" err="1" smtClean="0">
                <a:solidFill>
                  <a:srgbClr val="FF0000"/>
                </a:solidFill>
                <a:latin typeface="Verdana"/>
                <a:cs typeface="Verdana"/>
              </a:rPr>
              <a:t>repolarized</a:t>
            </a:r>
            <a:r>
              <a:rPr lang="en-CA" sz="1600" dirty="0" smtClean="0">
                <a:solidFill>
                  <a:srgbClr val="FF0000"/>
                </a:solidFill>
                <a:latin typeface="Verdana"/>
                <a:cs typeface="Verdana"/>
              </a:rPr>
              <a:t>.</a:t>
            </a:r>
            <a:endParaRPr lang="en-US" sz="1600" dirty="0" smtClean="0">
              <a:solidFill>
                <a:srgbClr val="FF0000"/>
              </a:solidFill>
              <a:latin typeface="Verdana"/>
              <a:cs typeface="Verdana"/>
            </a:endParaRPr>
          </a:p>
          <a:p>
            <a:pPr marL="355600" indent="-355600">
              <a:buFont typeface="Arial"/>
              <a:buChar char="•"/>
            </a:pPr>
            <a:endParaRPr lang="en-US" sz="1600" dirty="0">
              <a:solidFill>
                <a:srgbClr val="FF0000"/>
              </a:solidFill>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anim calcmode="lin" valueType="num">
                                      <p:cBhvr>
                                        <p:cTn id="1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1000"/>
                                        <p:tgtEl>
                                          <p:spTgt spid="8">
                                            <p:txEl>
                                              <p:pRg st="2" end="2"/>
                                            </p:txEl>
                                          </p:spTgt>
                                        </p:tgtEl>
                                      </p:cBhvr>
                                    </p:animEffect>
                                    <p:anim calcmode="lin" valueType="num">
                                      <p:cBhvr>
                                        <p:cTn id="2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anim calcmode="lin" valueType="num">
                                      <p:cBhvr>
                                        <p:cTn id="3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32</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457200" y="990600"/>
            <a:ext cx="7772400" cy="3046988"/>
          </a:xfrm>
          <a:prstGeom prst="rect">
            <a:avLst/>
          </a:prstGeom>
          <a:noFill/>
        </p:spPr>
        <p:txBody>
          <a:bodyPr wrap="square" rtlCol="0">
            <a:spAutoFit/>
          </a:bodyPr>
          <a:lstStyle/>
          <a:p>
            <a:r>
              <a:rPr lang="en-US" sz="1600" b="1" dirty="0" smtClean="0">
                <a:latin typeface="Verdana"/>
                <a:cs typeface="Verdana"/>
              </a:rPr>
              <a:t>Endocrine System</a:t>
            </a:r>
            <a:endParaRPr lang="en-US" sz="1600" dirty="0" smtClean="0">
              <a:latin typeface="Verdana"/>
              <a:cs typeface="Verdana"/>
            </a:endParaRPr>
          </a:p>
          <a:p>
            <a:endParaRPr lang="en-US" sz="1600" b="1" dirty="0" smtClean="0">
              <a:latin typeface="Verdana"/>
              <a:cs typeface="Verdana"/>
            </a:endParaRPr>
          </a:p>
          <a:p>
            <a:r>
              <a:rPr lang="en-US" sz="1600" b="1" dirty="0" smtClean="0">
                <a:latin typeface="Verdana"/>
                <a:cs typeface="Verdana"/>
              </a:rPr>
              <a:t>Major Points</a:t>
            </a:r>
            <a:endParaRPr lang="en-US" sz="1600" dirty="0" smtClean="0">
              <a:latin typeface="Verdana"/>
              <a:cs typeface="Verdana"/>
            </a:endParaRPr>
          </a:p>
          <a:p>
            <a:r>
              <a:rPr lang="en-US" sz="1600" dirty="0" smtClean="0">
                <a:latin typeface="Verdana"/>
                <a:cs typeface="Verdana"/>
              </a:rPr>
              <a:t> </a:t>
            </a:r>
          </a:p>
          <a:p>
            <a:pPr marL="355600" lvl="0" indent="-355600">
              <a:buFont typeface="Arial"/>
              <a:buChar char="•"/>
            </a:pPr>
            <a:r>
              <a:rPr lang="en-US" sz="1600" dirty="0" smtClean="0">
                <a:latin typeface="Verdana"/>
                <a:cs typeface="Verdana"/>
              </a:rPr>
              <a:t>The endocrine system is responsible for maintain </a:t>
            </a:r>
            <a:r>
              <a:rPr lang="en-US" sz="1600" u="sng" dirty="0" smtClean="0">
                <a:latin typeface="Verdana"/>
                <a:cs typeface="Verdana"/>
              </a:rPr>
              <a:t>homeostasis</a:t>
            </a:r>
            <a:r>
              <a:rPr lang="en-US" sz="1600" dirty="0" smtClean="0">
                <a:latin typeface="Verdana"/>
                <a:cs typeface="Verdana"/>
              </a:rPr>
              <a:t>. </a:t>
            </a:r>
          </a:p>
          <a:p>
            <a:pPr marL="355600" lvl="0" indent="-355600">
              <a:buFont typeface="Arial"/>
              <a:buChar char="•"/>
            </a:pPr>
            <a:r>
              <a:rPr lang="en-US" sz="1600" dirty="0" smtClean="0">
                <a:latin typeface="Verdana"/>
                <a:cs typeface="Verdana"/>
              </a:rPr>
              <a:t>It does this through a series of glands that secrete hormones which travel through the blood and affect target sites that have the correct receptors to the specific hormones. </a:t>
            </a:r>
          </a:p>
          <a:p>
            <a:pPr marL="355600" lvl="0" indent="-355600">
              <a:buFont typeface="Arial"/>
              <a:buChar char="•"/>
            </a:pPr>
            <a:r>
              <a:rPr lang="en-US" sz="1600" dirty="0" smtClean="0">
                <a:latin typeface="Verdana"/>
                <a:cs typeface="Verdana"/>
              </a:rPr>
              <a:t>The integration of both systems is clearly seen in the hypothalamus/pituitary area or in the body’s response to stress (neurotransmitter = </a:t>
            </a:r>
            <a:r>
              <a:rPr lang="en-US" sz="1600" dirty="0" err="1" smtClean="0">
                <a:latin typeface="Verdana"/>
                <a:cs typeface="Verdana"/>
              </a:rPr>
              <a:t>norepinephrine</a:t>
            </a:r>
            <a:r>
              <a:rPr lang="en-US" sz="1600" dirty="0" smtClean="0">
                <a:latin typeface="Verdana"/>
                <a:cs typeface="Verdana"/>
              </a:rPr>
              <a:t> and adrenal cortex releasing epinephrine).</a:t>
            </a:r>
            <a:endParaRPr lang="en-US" sz="1600" dirty="0">
              <a:latin typeface="Verdana"/>
              <a:cs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11</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33</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457200" y="990600"/>
            <a:ext cx="7772400" cy="338554"/>
          </a:xfrm>
          <a:prstGeom prst="rect">
            <a:avLst/>
          </a:prstGeom>
          <a:noFill/>
        </p:spPr>
        <p:txBody>
          <a:bodyPr wrap="square" rtlCol="0">
            <a:spAutoFit/>
          </a:bodyPr>
          <a:lstStyle/>
          <a:p>
            <a:pPr marL="533400" indent="-533400"/>
            <a:r>
              <a:rPr lang="en-US" sz="1600" dirty="0" smtClean="0">
                <a:latin typeface="Verdana"/>
                <a:cs typeface="Verdana"/>
              </a:rPr>
              <a:t>12.	Identify the endocrine gland with their associated hormones.</a:t>
            </a:r>
            <a:endParaRPr lang="en-US" sz="1600" dirty="0">
              <a:latin typeface="Verdana"/>
              <a:cs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11</a:t>
            </a:r>
            <a:endParaRPr lang="en-US" dirty="0">
              <a:solidFill>
                <a:srgbClr val="FF0000"/>
              </a:solidFill>
              <a:latin typeface="Verdana"/>
            </a:endParaRPr>
          </a:p>
        </p:txBody>
      </p:sp>
      <p:graphicFrame>
        <p:nvGraphicFramePr>
          <p:cNvPr id="8" name="Table 7"/>
          <p:cNvGraphicFramePr>
            <a:graphicFrameLocks noGrp="1"/>
          </p:cNvGraphicFramePr>
          <p:nvPr/>
        </p:nvGraphicFramePr>
        <p:xfrm>
          <a:off x="762000" y="2057400"/>
          <a:ext cx="7619998" cy="2529840"/>
        </p:xfrm>
        <a:graphic>
          <a:graphicData uri="http://schemas.openxmlformats.org/drawingml/2006/table">
            <a:tbl>
              <a:tblPr firstRow="1" bandRow="1">
                <a:tableStyleId>{5940675A-B579-460E-94D1-54222C63F5DA}</a:tableStyleId>
              </a:tblPr>
              <a:tblGrid>
                <a:gridCol w="753626"/>
                <a:gridCol w="3433186"/>
                <a:gridCol w="3433186"/>
              </a:tblGrid>
              <a:tr h="304800">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b="1">
                          <a:latin typeface="Verdana"/>
                          <a:ea typeface="ＭＳ 明朝"/>
                          <a:cs typeface="Verdana"/>
                        </a:rPr>
                        <a:t>Hormone Secreted</a:t>
                      </a:r>
                      <a:endParaRPr lang="en-US" sz="140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Gland</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A.</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ACTH, TSH, GH, ADH</a:t>
                      </a:r>
                    </a:p>
                  </a:txBody>
                  <a:tcPr marL="68580" marR="68580" marT="0" marB="0"/>
                </a:tc>
                <a:tc>
                  <a:txBody>
                    <a:bodyPr/>
                    <a:lstStyle/>
                    <a:p>
                      <a:pPr marL="0" marR="0" algn="ctr">
                        <a:lnSpc>
                          <a:spcPct val="115000"/>
                        </a:lnSpc>
                        <a:spcBef>
                          <a:spcPts val="0"/>
                        </a:spcBef>
                        <a:spcAft>
                          <a:spcPts val="0"/>
                        </a:spcAft>
                      </a:pP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nSpc>
                          <a:spcPct val="115000"/>
                        </a:lnSpc>
                        <a:spcBef>
                          <a:spcPts val="0"/>
                        </a:spcBef>
                        <a:spcAft>
                          <a:spcPts val="0"/>
                        </a:spcAft>
                      </a:pPr>
                      <a:r>
                        <a:rPr lang="en-US" sz="1400" dirty="0" err="1" smtClean="0">
                          <a:latin typeface="Verdana"/>
                          <a:ea typeface="ＭＳ 明朝"/>
                          <a:cs typeface="Verdana"/>
                        </a:rPr>
                        <a:t>thyroxine</a:t>
                      </a:r>
                      <a:r>
                        <a:rPr lang="en-US" sz="1400" dirty="0">
                          <a:latin typeface="Verdana"/>
                          <a:ea typeface="ＭＳ 明朝"/>
                          <a:cs typeface="Verdana"/>
                        </a:rPr>
                        <a:t>, </a:t>
                      </a:r>
                      <a:r>
                        <a:rPr lang="en-US" sz="1400" dirty="0" err="1">
                          <a:latin typeface="Verdana"/>
                          <a:ea typeface="ＭＳ 明朝"/>
                          <a:cs typeface="Verdana"/>
                        </a:rPr>
                        <a:t>calcitonin</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parathyroid </a:t>
                      </a:r>
                      <a:r>
                        <a:rPr lang="en-US" sz="1400" dirty="0">
                          <a:latin typeface="Verdana"/>
                          <a:ea typeface="ＭＳ 明朝"/>
                          <a:cs typeface="Verdana"/>
                        </a:rPr>
                        <a:t>hormone (PTH)</a:t>
                      </a:r>
                    </a:p>
                  </a:txBody>
                  <a:tcPr marL="68580" marR="68580" marT="0" marB="0"/>
                </a:tc>
                <a:tc>
                  <a:txBody>
                    <a:bodyPr/>
                    <a:lstStyle/>
                    <a:p>
                      <a:pPr marL="0" marR="0" algn="ctr">
                        <a:lnSpc>
                          <a:spcPct val="115000"/>
                        </a:lnSpc>
                        <a:spcBef>
                          <a:spcPts val="0"/>
                        </a:spcBef>
                        <a:spcAft>
                          <a:spcPts val="0"/>
                        </a:spcAft>
                      </a:pP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nSpc>
                          <a:spcPct val="115000"/>
                        </a:lnSpc>
                        <a:spcBef>
                          <a:spcPts val="0"/>
                        </a:spcBef>
                        <a:spcAft>
                          <a:spcPts val="0"/>
                        </a:spcAft>
                      </a:pPr>
                      <a:r>
                        <a:rPr lang="en-US" sz="1400" dirty="0" err="1" smtClean="0">
                          <a:latin typeface="Verdana"/>
                          <a:ea typeface="ＭＳ 明朝"/>
                          <a:cs typeface="Verdana"/>
                        </a:rPr>
                        <a:t>cortisol</a:t>
                      </a:r>
                      <a:r>
                        <a:rPr lang="en-US" sz="1400" dirty="0">
                          <a:latin typeface="Verdana"/>
                          <a:ea typeface="ＭＳ 明朝"/>
                          <a:cs typeface="Verdana"/>
                        </a:rPr>
                        <a:t>, </a:t>
                      </a:r>
                      <a:r>
                        <a:rPr lang="en-US" sz="1400" dirty="0" err="1">
                          <a:latin typeface="Verdana"/>
                          <a:ea typeface="ＭＳ 明朝"/>
                          <a:cs typeface="Verdana"/>
                        </a:rPr>
                        <a:t>aldosterone</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smtClean="0">
                          <a:latin typeface="Verdana"/>
                          <a:ea typeface="ＭＳ 明朝"/>
                          <a:cs typeface="Verdana"/>
                        </a:rPr>
                        <a:t>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epinephrine</a:t>
                      </a:r>
                      <a:r>
                        <a:rPr lang="en-US" sz="1400" dirty="0">
                          <a:latin typeface="Verdana"/>
                          <a:ea typeface="ＭＳ 明朝"/>
                          <a:cs typeface="Verdana"/>
                        </a:rPr>
                        <a:t>, </a:t>
                      </a:r>
                      <a:r>
                        <a:rPr lang="en-US" sz="1400" dirty="0" err="1">
                          <a:latin typeface="Verdana"/>
                          <a:ea typeface="ＭＳ 明朝"/>
                          <a:cs typeface="Verdana"/>
                        </a:rPr>
                        <a:t>norepinephrine</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smtClean="0">
                          <a:latin typeface="Verdana"/>
                          <a:ea typeface="ＭＳ 明朝"/>
                          <a:cs typeface="Verdana"/>
                        </a:rPr>
                        <a:t>F.</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insulin</a:t>
                      </a:r>
                      <a:r>
                        <a:rPr lang="en-US" sz="1400" dirty="0">
                          <a:latin typeface="Verdana"/>
                          <a:ea typeface="ＭＳ 明朝"/>
                          <a:cs typeface="Verdana"/>
                        </a:rPr>
                        <a:t>, glucagon</a:t>
                      </a:r>
                    </a:p>
                  </a:txBody>
                  <a:tcPr marL="68580" marR="68580" marT="0" marB="0"/>
                </a:tc>
                <a:tc>
                  <a:txBody>
                    <a:bodyPr/>
                    <a:lstStyle/>
                    <a:p>
                      <a:pPr marL="0" marR="0" algn="ctr">
                        <a:lnSpc>
                          <a:spcPct val="115000"/>
                        </a:lnSpc>
                        <a:spcBef>
                          <a:spcPts val="0"/>
                        </a:spcBef>
                        <a:spcAft>
                          <a:spcPts val="0"/>
                        </a:spcAft>
                      </a:pPr>
                      <a:endParaRPr lang="en-US" sz="1400" dirty="0">
                        <a:latin typeface="Verdana"/>
                        <a:ea typeface="ＭＳ 明朝"/>
                        <a:cs typeface="Verdana"/>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34</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457200" y="990600"/>
            <a:ext cx="7772400" cy="338554"/>
          </a:xfrm>
          <a:prstGeom prst="rect">
            <a:avLst/>
          </a:prstGeom>
          <a:noFill/>
        </p:spPr>
        <p:txBody>
          <a:bodyPr wrap="square" rtlCol="0">
            <a:spAutoFit/>
          </a:bodyPr>
          <a:lstStyle/>
          <a:p>
            <a:pPr marL="533400" indent="-533400"/>
            <a:r>
              <a:rPr lang="en-US" sz="1600" dirty="0" smtClean="0">
                <a:latin typeface="Verdana"/>
                <a:cs typeface="Verdana"/>
              </a:rPr>
              <a:t>12.	Identify the endocrine gland with their associated hormones.</a:t>
            </a:r>
            <a:endParaRPr lang="en-US" sz="1600" dirty="0">
              <a:latin typeface="Verdana"/>
              <a:cs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11</a:t>
            </a:r>
            <a:endParaRPr lang="en-US" dirty="0">
              <a:solidFill>
                <a:srgbClr val="FF0000"/>
              </a:solidFill>
              <a:latin typeface="Verdana"/>
            </a:endParaRPr>
          </a:p>
        </p:txBody>
      </p:sp>
      <p:graphicFrame>
        <p:nvGraphicFramePr>
          <p:cNvPr id="8" name="Table 7"/>
          <p:cNvGraphicFramePr>
            <a:graphicFrameLocks noGrp="1"/>
          </p:cNvGraphicFramePr>
          <p:nvPr/>
        </p:nvGraphicFramePr>
        <p:xfrm>
          <a:off x="762000" y="2057400"/>
          <a:ext cx="7619998" cy="2529840"/>
        </p:xfrm>
        <a:graphic>
          <a:graphicData uri="http://schemas.openxmlformats.org/drawingml/2006/table">
            <a:tbl>
              <a:tblPr firstRow="1" bandRow="1">
                <a:tableStyleId>{5940675A-B579-460E-94D1-54222C63F5DA}</a:tableStyleId>
              </a:tblPr>
              <a:tblGrid>
                <a:gridCol w="753626"/>
                <a:gridCol w="3433186"/>
                <a:gridCol w="3433186"/>
              </a:tblGrid>
              <a:tr h="304800">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b="1">
                          <a:latin typeface="Verdana"/>
                          <a:ea typeface="ＭＳ 明朝"/>
                          <a:cs typeface="Verdana"/>
                        </a:rPr>
                        <a:t>Hormone Secreted</a:t>
                      </a:r>
                      <a:endParaRPr lang="en-US" sz="140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Gland</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A.</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ACTH, TSH, GH, ADH</a:t>
                      </a: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hypothalamus </a:t>
                      </a:r>
                      <a:r>
                        <a:rPr lang="en-US" sz="1400" dirty="0">
                          <a:solidFill>
                            <a:srgbClr val="FF0000"/>
                          </a:solidFill>
                          <a:latin typeface="Verdana"/>
                          <a:ea typeface="ＭＳ 明朝"/>
                          <a:cs typeface="Verdana"/>
                        </a:rPr>
                        <a:t>/pituitary complex</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nSpc>
                          <a:spcPct val="115000"/>
                        </a:lnSpc>
                        <a:spcBef>
                          <a:spcPts val="0"/>
                        </a:spcBef>
                        <a:spcAft>
                          <a:spcPts val="0"/>
                        </a:spcAft>
                      </a:pPr>
                      <a:r>
                        <a:rPr lang="en-US" sz="1400" dirty="0" err="1" smtClean="0">
                          <a:latin typeface="Verdana"/>
                          <a:ea typeface="ＭＳ 明朝"/>
                          <a:cs typeface="Verdana"/>
                        </a:rPr>
                        <a:t>thyroxine</a:t>
                      </a:r>
                      <a:r>
                        <a:rPr lang="en-US" sz="1400" dirty="0">
                          <a:latin typeface="Verdana"/>
                          <a:ea typeface="ＭＳ 明朝"/>
                          <a:cs typeface="Verdana"/>
                        </a:rPr>
                        <a:t>, </a:t>
                      </a:r>
                      <a:r>
                        <a:rPr lang="en-US" sz="1400" dirty="0" err="1">
                          <a:latin typeface="Verdana"/>
                          <a:ea typeface="ＭＳ 明朝"/>
                          <a:cs typeface="Verdana"/>
                        </a:rPr>
                        <a:t>calcitonin</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thyroid</a:t>
                      </a:r>
                      <a:endParaRPr lang="en-US" sz="1400" dirty="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parathyroid </a:t>
                      </a:r>
                      <a:r>
                        <a:rPr lang="en-US" sz="1400" dirty="0">
                          <a:latin typeface="Verdana"/>
                          <a:ea typeface="ＭＳ 明朝"/>
                          <a:cs typeface="Verdana"/>
                        </a:rPr>
                        <a:t>hormone (PTH)</a:t>
                      </a: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parathyroid</a:t>
                      </a:r>
                      <a:endParaRPr lang="en-US" sz="1400" dirty="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nSpc>
                          <a:spcPct val="115000"/>
                        </a:lnSpc>
                        <a:spcBef>
                          <a:spcPts val="0"/>
                        </a:spcBef>
                        <a:spcAft>
                          <a:spcPts val="0"/>
                        </a:spcAft>
                      </a:pPr>
                      <a:r>
                        <a:rPr lang="en-US" sz="1400" dirty="0" err="1" smtClean="0">
                          <a:latin typeface="Verdana"/>
                          <a:ea typeface="ＭＳ 明朝"/>
                          <a:cs typeface="Verdana"/>
                        </a:rPr>
                        <a:t>cortisol</a:t>
                      </a:r>
                      <a:r>
                        <a:rPr lang="en-US" sz="1400" dirty="0">
                          <a:latin typeface="Verdana"/>
                          <a:ea typeface="ＭＳ 明朝"/>
                          <a:cs typeface="Verdana"/>
                        </a:rPr>
                        <a:t>, </a:t>
                      </a:r>
                      <a:r>
                        <a:rPr lang="en-US" sz="1400" dirty="0" err="1">
                          <a:latin typeface="Verdana"/>
                          <a:ea typeface="ＭＳ 明朝"/>
                          <a:cs typeface="Verdana"/>
                        </a:rPr>
                        <a:t>aldosterone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adrenal </a:t>
                      </a:r>
                      <a:r>
                        <a:rPr lang="en-US" sz="1400" dirty="0">
                          <a:solidFill>
                            <a:srgbClr val="FF0000"/>
                          </a:solidFill>
                          <a:latin typeface="Verdana"/>
                          <a:ea typeface="ＭＳ 明朝"/>
                          <a:cs typeface="Verdana"/>
                        </a:rPr>
                        <a:t>cortex</a:t>
                      </a:r>
                    </a:p>
                  </a:txBody>
                  <a:tcPr marL="68580" marR="68580" marT="0" marB="0"/>
                </a:tc>
              </a:tr>
              <a:tr h="370840">
                <a:tc>
                  <a:txBody>
                    <a:bodyPr/>
                    <a:lstStyle/>
                    <a:p>
                      <a:pPr marL="0" marR="0">
                        <a:lnSpc>
                          <a:spcPct val="115000"/>
                        </a:lnSpc>
                        <a:spcBef>
                          <a:spcPts val="0"/>
                        </a:spcBef>
                        <a:spcAft>
                          <a:spcPts val="0"/>
                        </a:spcAft>
                      </a:pPr>
                      <a:r>
                        <a:rPr lang="en-US" sz="1400" dirty="0" smtClean="0">
                          <a:latin typeface="Verdana"/>
                          <a:ea typeface="ＭＳ 明朝"/>
                          <a:cs typeface="Verdana"/>
                        </a:rPr>
                        <a:t>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epinephrine</a:t>
                      </a:r>
                      <a:r>
                        <a:rPr lang="en-US" sz="1400" dirty="0">
                          <a:latin typeface="Verdana"/>
                          <a:ea typeface="ＭＳ 明朝"/>
                          <a:cs typeface="Verdana"/>
                        </a:rPr>
                        <a:t>, </a:t>
                      </a:r>
                      <a:r>
                        <a:rPr lang="en-US" sz="1400" dirty="0" err="1">
                          <a:latin typeface="Verdana"/>
                          <a:ea typeface="ＭＳ 明朝"/>
                          <a:cs typeface="Verdana"/>
                        </a:rPr>
                        <a:t>norepinephrine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adrenal </a:t>
                      </a:r>
                      <a:r>
                        <a:rPr lang="en-US" sz="1400" dirty="0">
                          <a:solidFill>
                            <a:srgbClr val="FF0000"/>
                          </a:solidFill>
                          <a:latin typeface="Verdana"/>
                          <a:ea typeface="ＭＳ 明朝"/>
                          <a:cs typeface="Verdana"/>
                        </a:rPr>
                        <a:t>medulla</a:t>
                      </a:r>
                    </a:p>
                  </a:txBody>
                  <a:tcPr marL="68580" marR="68580" marT="0" marB="0"/>
                </a:tc>
              </a:tr>
              <a:tr h="370840">
                <a:tc>
                  <a:txBody>
                    <a:bodyPr/>
                    <a:lstStyle/>
                    <a:p>
                      <a:pPr marL="0" marR="0">
                        <a:lnSpc>
                          <a:spcPct val="115000"/>
                        </a:lnSpc>
                        <a:spcBef>
                          <a:spcPts val="0"/>
                        </a:spcBef>
                        <a:spcAft>
                          <a:spcPts val="0"/>
                        </a:spcAft>
                      </a:pPr>
                      <a:r>
                        <a:rPr lang="en-US" sz="1400" dirty="0" smtClean="0">
                          <a:latin typeface="Verdana"/>
                          <a:ea typeface="ＭＳ 明朝"/>
                          <a:cs typeface="Verdana"/>
                        </a:rPr>
                        <a:t>F.</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insulin</a:t>
                      </a:r>
                      <a:r>
                        <a:rPr lang="en-US" sz="1400" dirty="0">
                          <a:latin typeface="Verdana"/>
                          <a:ea typeface="ＭＳ 明朝"/>
                          <a:cs typeface="Verdana"/>
                        </a:rPr>
                        <a:t>, glucagon</a:t>
                      </a: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Islet </a:t>
                      </a:r>
                      <a:r>
                        <a:rPr lang="en-US" sz="1400" dirty="0">
                          <a:solidFill>
                            <a:srgbClr val="FF0000"/>
                          </a:solidFill>
                          <a:latin typeface="Verdana"/>
                          <a:ea typeface="ＭＳ 明朝"/>
                          <a:cs typeface="Verdana"/>
                        </a:rPr>
                        <a:t>of </a:t>
                      </a:r>
                      <a:r>
                        <a:rPr lang="en-US" sz="1400" dirty="0" err="1">
                          <a:solidFill>
                            <a:srgbClr val="FF0000"/>
                          </a:solidFill>
                          <a:latin typeface="Verdana"/>
                          <a:ea typeface="ＭＳ 明朝"/>
                          <a:cs typeface="Verdana"/>
                        </a:rPr>
                        <a:t>Langerhans</a:t>
                      </a:r>
                      <a:r>
                        <a:rPr lang="en-US" sz="1400" dirty="0">
                          <a:solidFill>
                            <a:srgbClr val="FF0000"/>
                          </a:solidFill>
                          <a:latin typeface="Verdana"/>
                          <a:ea typeface="ＭＳ 明朝"/>
                          <a:cs typeface="Verdana"/>
                        </a:rPr>
                        <a:t> in pancreas</a:t>
                      </a:r>
                    </a:p>
                  </a:txBody>
                  <a:tcPr marL="68580" marR="68580" marT="0" marB="0"/>
                </a:tc>
              </a:tr>
            </a:tbl>
          </a:graphicData>
        </a:graphic>
      </p:graphicFrame>
      <p:grpSp>
        <p:nvGrpSpPr>
          <p:cNvPr id="11" name="Group 10"/>
          <p:cNvGrpSpPr/>
          <p:nvPr/>
        </p:nvGrpSpPr>
        <p:grpSpPr>
          <a:xfrm>
            <a:off x="6001816" y="5610557"/>
            <a:ext cx="2890664" cy="1113820"/>
            <a:chOff x="5796136" y="5607655"/>
            <a:chExt cx="2890664" cy="1113820"/>
          </a:xfrm>
        </p:grpSpPr>
        <p:sp>
          <p:nvSpPr>
            <p:cNvPr id="12" name="Rectangular Callout 11"/>
            <p:cNvSpPr/>
            <p:nvPr/>
          </p:nvSpPr>
          <p:spPr>
            <a:xfrm>
              <a:off x="5796136" y="5607655"/>
              <a:ext cx="2890664" cy="1113820"/>
            </a:xfrm>
            <a:prstGeom prst="wedgeRectCallout">
              <a:avLst>
                <a:gd name="adj1" fmla="val -157587"/>
                <a:gd name="adj2" fmla="val -289769"/>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814120" y="5712098"/>
              <a:ext cx="2808312" cy="954107"/>
            </a:xfrm>
            <a:prstGeom prst="rect">
              <a:avLst/>
            </a:prstGeom>
            <a:noFill/>
          </p:spPr>
          <p:txBody>
            <a:bodyPr wrap="square" rtlCol="0">
              <a:spAutoFit/>
            </a:bodyPr>
            <a:lstStyle/>
            <a:p>
              <a:r>
                <a:rPr lang="en-US" sz="1400" dirty="0" smtClean="0">
                  <a:latin typeface="Verdana" pitchFamily="34" charset="0"/>
                </a:rPr>
                <a:t>Hint: </a:t>
              </a:r>
              <a:r>
                <a:rPr lang="en-US" sz="1400" dirty="0" err="1" smtClean="0">
                  <a:latin typeface="Verdana" pitchFamily="34" charset="0"/>
                </a:rPr>
                <a:t>Ca</a:t>
              </a:r>
              <a:r>
                <a:rPr lang="en-US" sz="1400" b="1" dirty="0" err="1" smtClean="0">
                  <a:latin typeface="Verdana" pitchFamily="34" charset="0"/>
                </a:rPr>
                <a:t>l</a:t>
              </a:r>
              <a:r>
                <a:rPr lang="en-US" sz="1400" dirty="0" err="1" smtClean="0">
                  <a:latin typeface="Verdana" pitchFamily="34" charset="0"/>
                </a:rPr>
                <a:t>citonin</a:t>
              </a:r>
              <a:r>
                <a:rPr lang="en-US" sz="1400" dirty="0" smtClean="0">
                  <a:latin typeface="Verdana" pitchFamily="34" charset="0"/>
                </a:rPr>
                <a:t> </a:t>
              </a:r>
              <a:r>
                <a:rPr lang="en-US" sz="1400" b="1" dirty="0" smtClean="0">
                  <a:latin typeface="Verdana" pitchFamily="34" charset="0"/>
                </a:rPr>
                <a:t>l</a:t>
              </a:r>
              <a:r>
                <a:rPr lang="en-US" sz="1400" dirty="0" smtClean="0">
                  <a:latin typeface="Verdana" pitchFamily="34" charset="0"/>
                </a:rPr>
                <a:t>owers calcium, Parathy</a:t>
              </a:r>
              <a:r>
                <a:rPr lang="en-US" sz="1400" b="1" dirty="0" smtClean="0">
                  <a:latin typeface="Verdana" pitchFamily="34" charset="0"/>
                </a:rPr>
                <a:t>r</a:t>
              </a:r>
              <a:r>
                <a:rPr lang="en-US" sz="1400" dirty="0" smtClean="0">
                  <a:latin typeface="Verdana" pitchFamily="34" charset="0"/>
                </a:rPr>
                <a:t>oid hormone </a:t>
              </a:r>
              <a:r>
                <a:rPr lang="en-US" sz="1400" b="1" dirty="0" smtClean="0">
                  <a:latin typeface="Verdana" pitchFamily="34" charset="0"/>
                </a:rPr>
                <a:t>r</a:t>
              </a:r>
              <a:r>
                <a:rPr lang="en-US" sz="1400" dirty="0" smtClean="0">
                  <a:latin typeface="Verdana" pitchFamily="34" charset="0"/>
                </a:rPr>
                <a:t>aises calcium levels.</a:t>
              </a:r>
              <a:endParaRPr lang="en-US" sz="1400" dirty="0">
                <a:latin typeface="Verdana"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35</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457200" y="990600"/>
            <a:ext cx="7772400" cy="1077218"/>
          </a:xfrm>
          <a:prstGeom prst="rect">
            <a:avLst/>
          </a:prstGeom>
          <a:noFill/>
        </p:spPr>
        <p:txBody>
          <a:bodyPr wrap="square" rtlCol="0">
            <a:spAutoFit/>
          </a:bodyPr>
          <a:lstStyle/>
          <a:p>
            <a:pPr marL="355600" lvl="0" indent="-355600">
              <a:buFont typeface="Arial"/>
              <a:buChar char="•"/>
            </a:pPr>
            <a:r>
              <a:rPr lang="en-US" sz="1600" dirty="0" smtClean="0">
                <a:latin typeface="Verdana"/>
              </a:rPr>
              <a:t>Negative Feedback Loops—Negative feedback occurs when the stimulus creates an effect counters the original stimulus and therefore maintains homeostasis. At the minimum a feedback loop should contain:</a:t>
            </a:r>
            <a:endParaRPr lang="en-US" sz="1600" dirty="0">
              <a:latin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11</a:t>
            </a:r>
            <a:endParaRPr lang="en-US" dirty="0">
              <a:solidFill>
                <a:srgbClr val="FF0000"/>
              </a:solidFill>
              <a:latin typeface="Verdana"/>
            </a:endParaRPr>
          </a:p>
        </p:txBody>
      </p:sp>
      <p:grpSp>
        <p:nvGrpSpPr>
          <p:cNvPr id="166914" name="Group 2"/>
          <p:cNvGrpSpPr>
            <a:grpSpLocks/>
          </p:cNvGrpSpPr>
          <p:nvPr/>
        </p:nvGrpSpPr>
        <p:grpSpPr bwMode="auto">
          <a:xfrm>
            <a:off x="914400" y="2351722"/>
            <a:ext cx="2914015" cy="2384425"/>
            <a:chOff x="1191" y="9950"/>
            <a:chExt cx="4589" cy="3755"/>
          </a:xfrm>
        </p:grpSpPr>
        <p:grpSp>
          <p:nvGrpSpPr>
            <p:cNvPr id="166915" name="Group 3"/>
            <p:cNvGrpSpPr>
              <a:grpSpLocks/>
            </p:cNvGrpSpPr>
            <p:nvPr/>
          </p:nvGrpSpPr>
          <p:grpSpPr bwMode="auto">
            <a:xfrm>
              <a:off x="1191" y="9950"/>
              <a:ext cx="4589" cy="3755"/>
              <a:chOff x="6602" y="2570"/>
              <a:chExt cx="4589" cy="3755"/>
            </a:xfrm>
          </p:grpSpPr>
          <p:sp>
            <p:nvSpPr>
              <p:cNvPr id="166916" name="Text Box 4"/>
              <p:cNvSpPr txBox="1">
                <a:spLocks noChangeArrowheads="1"/>
              </p:cNvSpPr>
              <p:nvPr/>
            </p:nvSpPr>
            <p:spPr bwMode="auto">
              <a:xfrm>
                <a:off x="6602" y="4068"/>
                <a:ext cx="1690" cy="79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target site &amp;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the effect</a:t>
                </a:r>
              </a:p>
            </p:txBody>
          </p:sp>
          <p:sp>
            <p:nvSpPr>
              <p:cNvPr id="166917" name="AutoShape 5"/>
              <p:cNvSpPr>
                <a:spLocks noChangeArrowheads="1"/>
              </p:cNvSpPr>
              <p:nvPr/>
            </p:nvSpPr>
            <p:spPr bwMode="auto">
              <a:xfrm>
                <a:off x="9981" y="4082"/>
                <a:ext cx="1149" cy="730"/>
              </a:xfrm>
              <a:prstGeom prst="roundRect">
                <a:avLst>
                  <a:gd name="adj" fmla="val 16667"/>
                </a:avLst>
              </a:prstGeom>
              <a:noFill/>
              <a:ln w="19050">
                <a:solidFill>
                  <a:srgbClr val="4A7EBB"/>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18" name="Text Box 6"/>
              <p:cNvSpPr txBox="1">
                <a:spLocks noChangeArrowheads="1"/>
              </p:cNvSpPr>
              <p:nvPr/>
            </p:nvSpPr>
            <p:spPr bwMode="auto">
              <a:xfrm>
                <a:off x="10186" y="4180"/>
                <a:ext cx="1005" cy="57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gland</a:t>
                </a:r>
              </a:p>
            </p:txBody>
          </p:sp>
          <p:sp>
            <p:nvSpPr>
              <p:cNvPr id="166919" name="AutoShape 7"/>
              <p:cNvSpPr>
                <a:spLocks noChangeArrowheads="1"/>
              </p:cNvSpPr>
              <p:nvPr/>
            </p:nvSpPr>
            <p:spPr bwMode="auto">
              <a:xfrm>
                <a:off x="8361" y="2570"/>
                <a:ext cx="1149" cy="730"/>
              </a:xfrm>
              <a:prstGeom prst="roundRect">
                <a:avLst>
                  <a:gd name="adj" fmla="val 16667"/>
                </a:avLst>
              </a:prstGeom>
              <a:noFill/>
              <a:ln w="19050">
                <a:solidFill>
                  <a:srgbClr val="4A7EBB"/>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20" name="Text Box 8"/>
              <p:cNvSpPr txBox="1">
                <a:spLocks noChangeArrowheads="1"/>
              </p:cNvSpPr>
              <p:nvPr/>
            </p:nvSpPr>
            <p:spPr bwMode="auto">
              <a:xfrm>
                <a:off x="8461" y="2646"/>
                <a:ext cx="1140" cy="57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stimulus</a:t>
                </a:r>
              </a:p>
            </p:txBody>
          </p:sp>
          <p:sp>
            <p:nvSpPr>
              <p:cNvPr id="166921" name="AutoShape 9"/>
              <p:cNvSpPr>
                <a:spLocks noChangeArrowheads="1"/>
              </p:cNvSpPr>
              <p:nvPr/>
            </p:nvSpPr>
            <p:spPr bwMode="auto">
              <a:xfrm>
                <a:off x="8361" y="5595"/>
                <a:ext cx="1149" cy="730"/>
              </a:xfrm>
              <a:prstGeom prst="roundRect">
                <a:avLst>
                  <a:gd name="adj" fmla="val 16667"/>
                </a:avLst>
              </a:prstGeom>
              <a:noFill/>
              <a:ln w="19050">
                <a:solidFill>
                  <a:srgbClr val="4A7EBB"/>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22" name="Text Box 10"/>
              <p:cNvSpPr txBox="1">
                <a:spLocks noChangeArrowheads="1"/>
              </p:cNvSpPr>
              <p:nvPr/>
            </p:nvSpPr>
            <p:spPr bwMode="auto">
              <a:xfrm>
                <a:off x="8391" y="5681"/>
                <a:ext cx="1320" cy="57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hormone</a:t>
                </a:r>
              </a:p>
            </p:txBody>
          </p:sp>
          <p:grpSp>
            <p:nvGrpSpPr>
              <p:cNvPr id="166923" name="Group 11"/>
              <p:cNvGrpSpPr>
                <a:grpSpLocks/>
              </p:cNvGrpSpPr>
              <p:nvPr/>
            </p:nvGrpSpPr>
            <p:grpSpPr bwMode="auto">
              <a:xfrm>
                <a:off x="8361" y="3784"/>
                <a:ext cx="1260" cy="933"/>
                <a:chOff x="8361" y="3784"/>
                <a:chExt cx="1260" cy="933"/>
              </a:xfrm>
            </p:grpSpPr>
            <p:sp>
              <p:nvSpPr>
                <p:cNvPr id="166924" name="AutoShape 12"/>
                <p:cNvSpPr>
                  <a:spLocks noChangeArrowheads="1"/>
                </p:cNvSpPr>
                <p:nvPr/>
              </p:nvSpPr>
              <p:spPr bwMode="auto">
                <a:xfrm>
                  <a:off x="8361" y="4177"/>
                  <a:ext cx="1080" cy="540"/>
                </a:xfrm>
                <a:prstGeom prst="rightArrow">
                  <a:avLst>
                    <a:gd name="adj1" fmla="val 50000"/>
                    <a:gd name="adj2" fmla="val 50000"/>
                  </a:avLst>
                </a:prstGeom>
                <a:gradFill rotWithShape="0">
                  <a:gsLst>
                    <a:gs pos="0">
                      <a:srgbClr val="9BC1FF"/>
                    </a:gs>
                    <a:gs pos="100000">
                      <a:srgbClr val="3F80CD"/>
                    </a:gs>
                  </a:gsLst>
                  <a:lin ang="5400000"/>
                </a:gradFill>
                <a:ln w="19050">
                  <a:solidFill>
                    <a:srgbClr val="4A7EBB"/>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25" name="Text Box 13"/>
                <p:cNvSpPr txBox="1">
                  <a:spLocks noChangeArrowheads="1"/>
                </p:cNvSpPr>
                <p:nvPr/>
              </p:nvSpPr>
              <p:spPr bwMode="auto">
                <a:xfrm>
                  <a:off x="8541" y="3784"/>
                  <a:ext cx="1080" cy="57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Verdana"/>
                      <a:ea typeface="Times New Roman" pitchFamily="-84" charset="0"/>
                    </a:rPr>
                    <a:t>_</a:t>
                  </a:r>
                </a:p>
              </p:txBody>
            </p:sp>
          </p:grpSp>
          <p:sp>
            <p:nvSpPr>
              <p:cNvPr id="166926" name="AutoShape 14"/>
              <p:cNvSpPr>
                <a:spLocks/>
              </p:cNvSpPr>
              <p:nvPr/>
            </p:nvSpPr>
            <p:spPr bwMode="auto">
              <a:xfrm>
                <a:off x="9801" y="3073"/>
                <a:ext cx="810" cy="770"/>
              </a:xfrm>
              <a:custGeom>
                <a:avLst/>
                <a:gdLst/>
                <a:ahLst/>
                <a:cxnLst>
                  <a:cxn ang="0">
                    <a:pos x="0" y="0"/>
                  </a:cxn>
                  <a:cxn ang="0">
                    <a:pos x="530" y="260"/>
                  </a:cxn>
                  <a:cxn ang="0">
                    <a:pos x="810" y="770"/>
                  </a:cxn>
                </a:cxnLst>
                <a:rect l="0" t="0" r="r" b="b"/>
                <a:pathLst>
                  <a:path w="810" h="770">
                    <a:moveTo>
                      <a:pt x="0" y="0"/>
                    </a:moveTo>
                    <a:cubicBezTo>
                      <a:pt x="88" y="43"/>
                      <a:pt x="395" y="132"/>
                      <a:pt x="530" y="260"/>
                    </a:cubicBezTo>
                    <a:cubicBezTo>
                      <a:pt x="665" y="388"/>
                      <a:pt x="764" y="633"/>
                      <a:pt x="810" y="770"/>
                    </a:cubicBezTo>
                  </a:path>
                </a:pathLst>
              </a:custGeom>
              <a:noFill/>
              <a:ln w="12700">
                <a:solidFill>
                  <a:srgbClr val="4A7EBB"/>
                </a:solidFill>
                <a:round/>
                <a:headEnd/>
                <a:tailEnd type="stealth" w="med" len="me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27" name="AutoShape 15"/>
              <p:cNvSpPr>
                <a:spLocks/>
              </p:cNvSpPr>
              <p:nvPr/>
            </p:nvSpPr>
            <p:spPr bwMode="auto">
              <a:xfrm rot="5400000">
                <a:off x="9781" y="5064"/>
                <a:ext cx="810" cy="770"/>
              </a:xfrm>
              <a:custGeom>
                <a:avLst/>
                <a:gdLst/>
                <a:ahLst/>
                <a:cxnLst>
                  <a:cxn ang="0">
                    <a:pos x="0" y="0"/>
                  </a:cxn>
                  <a:cxn ang="0">
                    <a:pos x="530" y="260"/>
                  </a:cxn>
                  <a:cxn ang="0">
                    <a:pos x="810" y="770"/>
                  </a:cxn>
                </a:cxnLst>
                <a:rect l="0" t="0" r="r" b="b"/>
                <a:pathLst>
                  <a:path w="810" h="770">
                    <a:moveTo>
                      <a:pt x="0" y="0"/>
                    </a:moveTo>
                    <a:cubicBezTo>
                      <a:pt x="88" y="43"/>
                      <a:pt x="395" y="132"/>
                      <a:pt x="530" y="260"/>
                    </a:cubicBezTo>
                    <a:cubicBezTo>
                      <a:pt x="665" y="388"/>
                      <a:pt x="764" y="633"/>
                      <a:pt x="810" y="770"/>
                    </a:cubicBezTo>
                  </a:path>
                </a:pathLst>
              </a:custGeom>
              <a:noFill/>
              <a:ln w="12700">
                <a:solidFill>
                  <a:srgbClr val="4A7EBB"/>
                </a:solidFill>
                <a:round/>
                <a:headEnd/>
                <a:tailEnd type="stealth" w="med" len="me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28" name="AutoShape 16"/>
              <p:cNvSpPr>
                <a:spLocks/>
              </p:cNvSpPr>
              <p:nvPr/>
            </p:nvSpPr>
            <p:spPr bwMode="auto">
              <a:xfrm rot="10800000">
                <a:off x="7281" y="5074"/>
                <a:ext cx="810" cy="770"/>
              </a:xfrm>
              <a:custGeom>
                <a:avLst/>
                <a:gdLst/>
                <a:ahLst/>
                <a:cxnLst>
                  <a:cxn ang="0">
                    <a:pos x="0" y="0"/>
                  </a:cxn>
                  <a:cxn ang="0">
                    <a:pos x="530" y="260"/>
                  </a:cxn>
                  <a:cxn ang="0">
                    <a:pos x="810" y="770"/>
                  </a:cxn>
                </a:cxnLst>
                <a:rect l="0" t="0" r="r" b="b"/>
                <a:pathLst>
                  <a:path w="810" h="770">
                    <a:moveTo>
                      <a:pt x="0" y="0"/>
                    </a:moveTo>
                    <a:cubicBezTo>
                      <a:pt x="88" y="43"/>
                      <a:pt x="395" y="132"/>
                      <a:pt x="530" y="260"/>
                    </a:cubicBezTo>
                    <a:cubicBezTo>
                      <a:pt x="665" y="388"/>
                      <a:pt x="764" y="633"/>
                      <a:pt x="810" y="770"/>
                    </a:cubicBezTo>
                  </a:path>
                </a:pathLst>
              </a:custGeom>
              <a:noFill/>
              <a:ln w="12700">
                <a:solidFill>
                  <a:srgbClr val="4A7EBB"/>
                </a:solidFill>
                <a:round/>
                <a:headEnd/>
                <a:tailEnd type="stealth" w="med" len="me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166929" name="AutoShape 17"/>
              <p:cNvSpPr>
                <a:spLocks/>
              </p:cNvSpPr>
              <p:nvPr/>
            </p:nvSpPr>
            <p:spPr bwMode="auto">
              <a:xfrm rot="16200000">
                <a:off x="7261" y="3084"/>
                <a:ext cx="810" cy="770"/>
              </a:xfrm>
              <a:custGeom>
                <a:avLst/>
                <a:gdLst/>
                <a:ahLst/>
                <a:cxnLst>
                  <a:cxn ang="0">
                    <a:pos x="0" y="0"/>
                  </a:cxn>
                  <a:cxn ang="0">
                    <a:pos x="530" y="260"/>
                  </a:cxn>
                  <a:cxn ang="0">
                    <a:pos x="810" y="770"/>
                  </a:cxn>
                </a:cxnLst>
                <a:rect l="0" t="0" r="r" b="b"/>
                <a:pathLst>
                  <a:path w="810" h="770">
                    <a:moveTo>
                      <a:pt x="0" y="0"/>
                    </a:moveTo>
                    <a:cubicBezTo>
                      <a:pt x="88" y="43"/>
                      <a:pt x="395" y="132"/>
                      <a:pt x="530" y="260"/>
                    </a:cubicBezTo>
                    <a:cubicBezTo>
                      <a:pt x="665" y="388"/>
                      <a:pt x="764" y="633"/>
                      <a:pt x="810" y="770"/>
                    </a:cubicBezTo>
                  </a:path>
                </a:pathLst>
              </a:custGeom>
              <a:noFill/>
              <a:ln w="12700">
                <a:solidFill>
                  <a:srgbClr val="4A7EBB"/>
                </a:solidFill>
                <a:round/>
                <a:headEnd/>
                <a:tailEnd type="stealth" w="med" len="me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166930" name="AutoShape 18"/>
            <p:cNvSpPr>
              <a:spLocks noChangeArrowheads="1"/>
            </p:cNvSpPr>
            <p:nvPr/>
          </p:nvSpPr>
          <p:spPr bwMode="auto">
            <a:xfrm>
              <a:off x="1260" y="11490"/>
              <a:ext cx="1149" cy="730"/>
            </a:xfrm>
            <a:prstGeom prst="roundRect">
              <a:avLst>
                <a:gd name="adj" fmla="val 16667"/>
              </a:avLst>
            </a:prstGeom>
            <a:noFill/>
            <a:ln w="19050">
              <a:solidFill>
                <a:srgbClr val="4A7EBB"/>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24" name="TextBox 23"/>
          <p:cNvSpPr txBox="1"/>
          <p:nvPr/>
        </p:nvSpPr>
        <p:spPr>
          <a:xfrm>
            <a:off x="4953000" y="2514600"/>
            <a:ext cx="3276600" cy="1815882"/>
          </a:xfrm>
          <a:prstGeom prst="rect">
            <a:avLst/>
          </a:prstGeom>
          <a:noFill/>
          <a:ln w="12700">
            <a:solidFill>
              <a:schemeClr val="tx1"/>
            </a:solidFill>
          </a:ln>
        </p:spPr>
        <p:txBody>
          <a:bodyPr wrap="square" rtlCol="0">
            <a:spAutoFit/>
          </a:bodyPr>
          <a:lstStyle/>
          <a:p>
            <a:r>
              <a:rPr lang="en-US" sz="1600" dirty="0" smtClean="0">
                <a:latin typeface="Verdana"/>
                <a:cs typeface="Verdana"/>
              </a:rPr>
              <a:t>Most feedback loops are negative but a few of them are positive. Positive loops are usually associated with addiction and the role of </a:t>
            </a:r>
            <a:r>
              <a:rPr lang="en-US" sz="1600" dirty="0" err="1" smtClean="0">
                <a:latin typeface="Verdana"/>
                <a:cs typeface="Verdana"/>
              </a:rPr>
              <a:t>oxytocin</a:t>
            </a:r>
            <a:r>
              <a:rPr lang="en-US" sz="1600" dirty="0" smtClean="0">
                <a:latin typeface="Verdana"/>
                <a:cs typeface="Verdana"/>
              </a:rPr>
              <a:t> in the birth process.</a:t>
            </a:r>
          </a:p>
          <a:p>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36</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533400" y="792540"/>
            <a:ext cx="8153400" cy="1569660"/>
          </a:xfrm>
          <a:prstGeom prst="rect">
            <a:avLst/>
          </a:prstGeom>
          <a:noFill/>
        </p:spPr>
        <p:txBody>
          <a:bodyPr wrap="square" rtlCol="0">
            <a:spAutoFit/>
          </a:bodyPr>
          <a:lstStyle/>
          <a:p>
            <a:r>
              <a:rPr lang="en-US" sz="1600" b="1" dirty="0" smtClean="0">
                <a:latin typeface="Verdana"/>
              </a:rPr>
              <a:t>Tips</a:t>
            </a:r>
          </a:p>
          <a:p>
            <a:pPr marL="355600" indent="-355600"/>
            <a:r>
              <a:rPr lang="en-US" sz="1600" dirty="0" smtClean="0">
                <a:latin typeface="Verdana"/>
              </a:rPr>
              <a:t>•	</a:t>
            </a:r>
            <a:r>
              <a:rPr lang="en-US" sz="1600" dirty="0" err="1" smtClean="0">
                <a:latin typeface="Verdana"/>
              </a:rPr>
              <a:t>Practise</a:t>
            </a:r>
            <a:r>
              <a:rPr lang="en-US" sz="1600" dirty="0" smtClean="0">
                <a:latin typeface="Verdana"/>
              </a:rPr>
              <a:t> </a:t>
            </a:r>
            <a:r>
              <a:rPr lang="en-US" sz="1600" smtClean="0">
                <a:latin typeface="Verdana"/>
              </a:rPr>
              <a:t>drawing feedback </a:t>
            </a:r>
            <a:r>
              <a:rPr lang="en-US" sz="1600" dirty="0" smtClean="0">
                <a:latin typeface="Verdana"/>
              </a:rPr>
              <a:t>loops for all the hormones, especially those that work antagonistically: insulin and glucagon, </a:t>
            </a:r>
            <a:r>
              <a:rPr lang="en-US" sz="1600" dirty="0" err="1" smtClean="0">
                <a:latin typeface="Verdana"/>
              </a:rPr>
              <a:t>cacitonin</a:t>
            </a:r>
            <a:r>
              <a:rPr lang="en-US" sz="1600" dirty="0" smtClean="0">
                <a:latin typeface="Verdana"/>
              </a:rPr>
              <a:t> and parathyroid hormone.</a:t>
            </a:r>
          </a:p>
          <a:p>
            <a:pPr marL="355600" indent="-355600"/>
            <a:r>
              <a:rPr lang="en-US" sz="1600" dirty="0" smtClean="0">
                <a:latin typeface="Verdana"/>
              </a:rPr>
              <a:t>•	Draw feedback loops that include tropic hormone (hormones that target the release of another </a:t>
            </a:r>
            <a:r>
              <a:rPr lang="en-US" sz="1600" dirty="0" err="1" smtClean="0">
                <a:latin typeface="Verdana"/>
              </a:rPr>
              <a:t>horomone</a:t>
            </a:r>
            <a:r>
              <a:rPr lang="en-US" sz="1600" dirty="0" smtClean="0">
                <a:latin typeface="Verdana"/>
              </a:rPr>
              <a:t>: ACTH causing the release of </a:t>
            </a:r>
            <a:r>
              <a:rPr lang="en-US" sz="1600" dirty="0" err="1" smtClean="0">
                <a:latin typeface="Verdana"/>
              </a:rPr>
              <a:t>cortisol</a:t>
            </a:r>
            <a:r>
              <a:rPr lang="en-US" sz="1600" dirty="0" smtClean="0">
                <a:latin typeface="Verdana"/>
              </a:rPr>
              <a:t>).</a:t>
            </a:r>
            <a:endParaRPr lang="en-US" sz="1600" dirty="0">
              <a:latin typeface="Verdana"/>
            </a:endParaRPr>
          </a:p>
        </p:txBody>
      </p:sp>
      <p:sp>
        <p:nvSpPr>
          <p:cNvPr id="10" name="TextBox 9"/>
          <p:cNvSpPr txBox="1"/>
          <p:nvPr/>
        </p:nvSpPr>
        <p:spPr>
          <a:xfrm>
            <a:off x="457200" y="304800"/>
            <a:ext cx="1676400" cy="369332"/>
          </a:xfrm>
          <a:prstGeom prst="rect">
            <a:avLst/>
          </a:prstGeom>
          <a:noFill/>
        </p:spPr>
        <p:txBody>
          <a:bodyPr wrap="square" rtlCol="0">
            <a:spAutoFit/>
          </a:bodyPr>
          <a:lstStyle/>
          <a:p>
            <a:r>
              <a:rPr lang="en-US" dirty="0" smtClean="0">
                <a:solidFill>
                  <a:srgbClr val="FF0000"/>
                </a:solidFill>
                <a:latin typeface="Verdana"/>
              </a:rPr>
              <a:t>Page 12</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37</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10" name="TextBox 9"/>
          <p:cNvSpPr txBox="1"/>
          <p:nvPr/>
        </p:nvSpPr>
        <p:spPr>
          <a:xfrm>
            <a:off x="457200" y="304800"/>
            <a:ext cx="1676400" cy="369332"/>
          </a:xfrm>
          <a:prstGeom prst="rect">
            <a:avLst/>
          </a:prstGeom>
          <a:noFill/>
        </p:spPr>
        <p:txBody>
          <a:bodyPr wrap="square" rtlCol="0">
            <a:spAutoFit/>
          </a:bodyPr>
          <a:lstStyle/>
          <a:p>
            <a:r>
              <a:rPr lang="en-US" dirty="0" smtClean="0">
                <a:solidFill>
                  <a:srgbClr val="FF0000"/>
                </a:solidFill>
                <a:latin typeface="Verdana"/>
              </a:rPr>
              <a:t>Page 12</a:t>
            </a:r>
            <a:endParaRPr lang="en-US" dirty="0">
              <a:solidFill>
                <a:srgbClr val="FF0000"/>
              </a:solidFill>
              <a:latin typeface="Verdana"/>
            </a:endParaRPr>
          </a:p>
        </p:txBody>
      </p:sp>
      <p:sp>
        <p:nvSpPr>
          <p:cNvPr id="25" name="TextBox 24"/>
          <p:cNvSpPr txBox="1"/>
          <p:nvPr/>
        </p:nvSpPr>
        <p:spPr>
          <a:xfrm>
            <a:off x="533400" y="1052736"/>
            <a:ext cx="8077200" cy="338554"/>
          </a:xfrm>
          <a:prstGeom prst="rect">
            <a:avLst/>
          </a:prstGeom>
          <a:noFill/>
        </p:spPr>
        <p:txBody>
          <a:bodyPr wrap="square" rtlCol="0">
            <a:spAutoFit/>
          </a:bodyPr>
          <a:lstStyle/>
          <a:p>
            <a:pPr marL="533400" indent="-533400"/>
            <a:r>
              <a:rPr lang="en-US" sz="1600" dirty="0" smtClean="0">
                <a:latin typeface="Verdana"/>
              </a:rPr>
              <a:t>13.	Draw a feedback loop to show the regulation of blood glucose levels.</a:t>
            </a:r>
            <a:endParaRPr lang="en-US" sz="1600" dirty="0">
              <a:latin typeface="Verdana"/>
            </a:endParaRPr>
          </a:p>
        </p:txBody>
      </p:sp>
      <p:pic>
        <p:nvPicPr>
          <p:cNvPr id="8" name="Picture 7"/>
          <p:cNvPicPr/>
          <p:nvPr/>
        </p:nvPicPr>
        <p:blipFill>
          <a:blip r:embed="rId2"/>
          <a:srcRect/>
          <a:stretch>
            <a:fillRect/>
          </a:stretch>
        </p:blipFill>
        <p:spPr bwMode="auto">
          <a:xfrm>
            <a:off x="1368424" y="1509936"/>
            <a:ext cx="6659960" cy="386328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38</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9" name="TextBox 8"/>
          <p:cNvSpPr txBox="1"/>
          <p:nvPr/>
        </p:nvSpPr>
        <p:spPr>
          <a:xfrm>
            <a:off x="1447800" y="1033046"/>
            <a:ext cx="7162800" cy="338554"/>
          </a:xfrm>
          <a:prstGeom prst="rect">
            <a:avLst/>
          </a:prstGeom>
          <a:noFill/>
        </p:spPr>
        <p:txBody>
          <a:bodyPr wrap="square" rtlCol="0">
            <a:spAutoFit/>
          </a:bodyPr>
          <a:lstStyle/>
          <a:p>
            <a:r>
              <a:rPr lang="en-US" sz="1600" i="1" dirty="0" smtClean="0">
                <a:latin typeface="Verdana"/>
              </a:rPr>
              <a:t>Use the following information to answer the next two questions.</a:t>
            </a:r>
            <a:endParaRPr lang="en-US" sz="1600" dirty="0">
              <a:latin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12</a:t>
            </a:r>
            <a:endParaRPr lang="en-US" dirty="0">
              <a:solidFill>
                <a:srgbClr val="FF0000"/>
              </a:solidFill>
              <a:latin typeface="Verdana"/>
            </a:endParaRPr>
          </a:p>
        </p:txBody>
      </p:sp>
      <p:sp>
        <p:nvSpPr>
          <p:cNvPr id="24" name="TextBox 23"/>
          <p:cNvSpPr txBox="1"/>
          <p:nvPr/>
        </p:nvSpPr>
        <p:spPr>
          <a:xfrm>
            <a:off x="762000" y="1740932"/>
            <a:ext cx="7696200" cy="830997"/>
          </a:xfrm>
          <a:prstGeom prst="rect">
            <a:avLst/>
          </a:prstGeom>
          <a:noFill/>
          <a:ln w="12700">
            <a:solidFill>
              <a:schemeClr val="tx1"/>
            </a:solidFill>
          </a:ln>
        </p:spPr>
        <p:txBody>
          <a:bodyPr wrap="square" rtlCol="0">
            <a:spAutoFit/>
          </a:bodyPr>
          <a:lstStyle/>
          <a:p>
            <a:r>
              <a:rPr lang="en-US" sz="1600" dirty="0" smtClean="0">
                <a:latin typeface="Verdana"/>
                <a:cs typeface="Verdana"/>
              </a:rPr>
              <a:t>Ashley has been diagnosed with osteoporosis, a thinning of the bone tissue, that makes bones susceptible to breakage. One of the treatments prescribed is an oral form of a hormone normally made by the body.</a:t>
            </a:r>
            <a:endParaRPr lang="en-US" sz="1600" dirty="0">
              <a:latin typeface="Verdana"/>
              <a:cs typeface="Verdana"/>
            </a:endParaRPr>
          </a:p>
        </p:txBody>
      </p:sp>
      <p:sp>
        <p:nvSpPr>
          <p:cNvPr id="25" name="TextBox 24"/>
          <p:cNvSpPr txBox="1"/>
          <p:nvPr/>
        </p:nvSpPr>
        <p:spPr>
          <a:xfrm>
            <a:off x="457200" y="3048000"/>
            <a:ext cx="8153400" cy="584776"/>
          </a:xfrm>
          <a:prstGeom prst="rect">
            <a:avLst/>
          </a:prstGeom>
          <a:noFill/>
        </p:spPr>
        <p:txBody>
          <a:bodyPr wrap="square" rtlCol="0">
            <a:spAutoFit/>
          </a:bodyPr>
          <a:lstStyle/>
          <a:p>
            <a:pPr marL="533400" indent="-533400"/>
            <a:r>
              <a:rPr lang="en-US" sz="1600" dirty="0" smtClean="0">
                <a:latin typeface="Verdana"/>
                <a:cs typeface="Verdana"/>
              </a:rPr>
              <a:t>14.	Which of the following rows identifies the hormone given and the target site of the hormone in the body?</a:t>
            </a:r>
            <a:endParaRPr lang="en-US" sz="1600" dirty="0">
              <a:latin typeface="Verdana"/>
              <a:cs typeface="Verdana"/>
            </a:endParaRPr>
          </a:p>
        </p:txBody>
      </p:sp>
      <p:graphicFrame>
        <p:nvGraphicFramePr>
          <p:cNvPr id="11" name="Table 10"/>
          <p:cNvGraphicFramePr>
            <a:graphicFrameLocks noGrp="1"/>
          </p:cNvGraphicFramePr>
          <p:nvPr/>
        </p:nvGraphicFramePr>
        <p:xfrm>
          <a:off x="838202" y="3886200"/>
          <a:ext cx="7619998" cy="1788160"/>
        </p:xfrm>
        <a:graphic>
          <a:graphicData uri="http://schemas.openxmlformats.org/drawingml/2006/table">
            <a:tbl>
              <a:tblPr firstRow="1" bandRow="1">
                <a:tableStyleId>{5940675A-B579-460E-94D1-54222C63F5DA}</a:tableStyleId>
              </a:tblPr>
              <a:tblGrid>
                <a:gridCol w="753626"/>
                <a:gridCol w="3433186"/>
                <a:gridCol w="3433186"/>
              </a:tblGrid>
              <a:tr h="304800">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1">
                          <a:latin typeface="Verdana"/>
                          <a:ea typeface="ＭＳ 明朝"/>
                          <a:cs typeface="Verdana"/>
                        </a:rPr>
                        <a:t>i</a:t>
                      </a:r>
                    </a:p>
                  </a:txBody>
                  <a:tcPr marL="68580" marR="68580" marT="0" marB="0"/>
                </a:tc>
                <a:tc>
                  <a:txBody>
                    <a:bodyPr/>
                    <a:lstStyle/>
                    <a:p>
                      <a:pPr marL="0" marR="0" algn="ctr">
                        <a:lnSpc>
                          <a:spcPct val="115000"/>
                        </a:lnSpc>
                        <a:spcBef>
                          <a:spcPts val="0"/>
                        </a:spcBef>
                        <a:spcAft>
                          <a:spcPts val="0"/>
                        </a:spcAft>
                      </a:pPr>
                      <a:r>
                        <a:rPr lang="en-US" sz="1400" b="1" dirty="0">
                          <a:latin typeface="Verdana"/>
                          <a:ea typeface="ＭＳ 明朝"/>
                          <a:cs typeface="Verdana"/>
                        </a:rPr>
                        <a:t>ii</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dirty="0" err="1" smtClean="0">
                          <a:latin typeface="Verdana"/>
                          <a:ea typeface="ＭＳ 明朝"/>
                          <a:cs typeface="Verdana"/>
                        </a:rPr>
                        <a:t>calcitonin</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body cells</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dirty="0" err="1" smtClean="0">
                          <a:latin typeface="Verdana"/>
                          <a:ea typeface="ＭＳ 明朝"/>
                          <a:cs typeface="Verdana"/>
                        </a:rPr>
                        <a:t>calcitonin</a:t>
                      </a:r>
                      <a:endParaRPr lang="en-US" sz="1400" dirty="0">
                        <a:latin typeface="Verdana"/>
                        <a:ea typeface="ＭＳ 明朝"/>
                        <a:cs typeface="Verdana"/>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latin typeface="Verdana"/>
                          <a:ea typeface="ＭＳ 明朝"/>
                          <a:cs typeface="Verdana"/>
                        </a:rPr>
                        <a:t>body cells</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PTH</a:t>
                      </a:r>
                      <a:endParaRPr lang="en-US" sz="1400" dirty="0">
                        <a:latin typeface="Verdana"/>
                        <a:ea typeface="ＭＳ 明朝"/>
                        <a:cs typeface="Verdana"/>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latin typeface="Verdana"/>
                          <a:ea typeface="ＭＳ 明朝"/>
                          <a:cs typeface="Verdana"/>
                        </a:rPr>
                        <a:t>body cells</a:t>
                      </a: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PTH</a:t>
                      </a:r>
                      <a:endParaRPr lang="en-US" sz="1400" dirty="0">
                        <a:latin typeface="Verdana"/>
                        <a:ea typeface="ＭＳ 明朝"/>
                        <a:cs typeface="Verdana"/>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latin typeface="Verdana"/>
                          <a:ea typeface="ＭＳ 明朝"/>
                          <a:cs typeface="Verdana"/>
                        </a:rPr>
                        <a:t>body cells</a:t>
                      </a:r>
                    </a:p>
                  </a:txBody>
                  <a:tcPr marL="68580" marR="68580" marT="0" marB="0"/>
                </a:tc>
              </a:tr>
            </a:tbl>
          </a:graphicData>
        </a:graphic>
      </p:graphicFrame>
      <p:sp>
        <p:nvSpPr>
          <p:cNvPr id="12" name="Oval 11"/>
          <p:cNvSpPr/>
          <p:nvPr/>
        </p:nvSpPr>
        <p:spPr>
          <a:xfrm>
            <a:off x="863600" y="46101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39</a:t>
            </a:fld>
            <a:endParaRPr lang="en-US"/>
          </a:p>
        </p:txBody>
      </p:sp>
      <p:sp>
        <p:nvSpPr>
          <p:cNvPr id="7" name="TextBox 6"/>
          <p:cNvSpPr txBox="1"/>
          <p:nvPr/>
        </p:nvSpPr>
        <p:spPr>
          <a:xfrm>
            <a:off x="762000" y="1371600"/>
            <a:ext cx="2362200" cy="369332"/>
          </a:xfrm>
          <a:prstGeom prst="rect">
            <a:avLst/>
          </a:prstGeom>
          <a:noFill/>
        </p:spPr>
        <p:txBody>
          <a:bodyPr wrap="square" rtlCol="0">
            <a:spAutoFit/>
          </a:bodyPr>
          <a:lstStyle/>
          <a:p>
            <a:endParaRPr lang="en-US" dirty="0">
              <a:latin typeface="Verdana"/>
            </a:endParaRPr>
          </a:p>
        </p:txBody>
      </p:sp>
      <p:sp>
        <p:nvSpPr>
          <p:cNvPr id="10" name="TextBox 9"/>
          <p:cNvSpPr txBox="1"/>
          <p:nvPr/>
        </p:nvSpPr>
        <p:spPr>
          <a:xfrm>
            <a:off x="457200" y="533400"/>
            <a:ext cx="1676400" cy="369332"/>
          </a:xfrm>
          <a:prstGeom prst="rect">
            <a:avLst/>
          </a:prstGeom>
          <a:noFill/>
        </p:spPr>
        <p:txBody>
          <a:bodyPr wrap="square" rtlCol="0">
            <a:spAutoFit/>
          </a:bodyPr>
          <a:lstStyle/>
          <a:p>
            <a:r>
              <a:rPr lang="en-US" dirty="0" smtClean="0">
                <a:solidFill>
                  <a:srgbClr val="FF0000"/>
                </a:solidFill>
                <a:latin typeface="Verdana"/>
              </a:rPr>
              <a:t>Page 12</a:t>
            </a:r>
            <a:endParaRPr lang="en-US" dirty="0">
              <a:solidFill>
                <a:srgbClr val="FF0000"/>
              </a:solidFill>
              <a:latin typeface="Verdana"/>
            </a:endParaRPr>
          </a:p>
        </p:txBody>
      </p:sp>
      <p:sp>
        <p:nvSpPr>
          <p:cNvPr id="24" name="TextBox 23"/>
          <p:cNvSpPr txBox="1"/>
          <p:nvPr/>
        </p:nvSpPr>
        <p:spPr>
          <a:xfrm>
            <a:off x="762000" y="1371600"/>
            <a:ext cx="7696200" cy="830997"/>
          </a:xfrm>
          <a:prstGeom prst="rect">
            <a:avLst/>
          </a:prstGeom>
          <a:noFill/>
          <a:ln w="12700">
            <a:solidFill>
              <a:schemeClr val="tx1"/>
            </a:solidFill>
          </a:ln>
        </p:spPr>
        <p:txBody>
          <a:bodyPr wrap="square" rtlCol="0">
            <a:spAutoFit/>
          </a:bodyPr>
          <a:lstStyle/>
          <a:p>
            <a:r>
              <a:rPr lang="en-US" sz="1600" dirty="0" smtClean="0">
                <a:latin typeface="Verdana"/>
                <a:cs typeface="Verdana"/>
              </a:rPr>
              <a:t>Ashley has been diagnosed with osteoporosis, a thinning of the bone tissue, that makes bones susceptible to breakage. One of the treatments prescribed is an oral form of a hormone normally made by the body.</a:t>
            </a:r>
            <a:endParaRPr lang="en-US" sz="1600" dirty="0">
              <a:latin typeface="Verdana"/>
              <a:cs typeface="Verdana"/>
            </a:endParaRPr>
          </a:p>
        </p:txBody>
      </p:sp>
      <p:sp>
        <p:nvSpPr>
          <p:cNvPr id="25" name="TextBox 24"/>
          <p:cNvSpPr txBox="1"/>
          <p:nvPr/>
        </p:nvSpPr>
        <p:spPr>
          <a:xfrm>
            <a:off x="533400" y="2632501"/>
            <a:ext cx="8153400" cy="830997"/>
          </a:xfrm>
          <a:prstGeom prst="rect">
            <a:avLst/>
          </a:prstGeom>
          <a:noFill/>
        </p:spPr>
        <p:txBody>
          <a:bodyPr wrap="square" rtlCol="0">
            <a:spAutoFit/>
          </a:bodyPr>
          <a:lstStyle/>
          <a:p>
            <a:pPr marL="533400" indent="-533400"/>
            <a:r>
              <a:rPr lang="en-US" sz="1600" dirty="0" smtClean="0">
                <a:latin typeface="Verdana"/>
                <a:cs typeface="Verdana"/>
              </a:rPr>
              <a:t>15.	Normally, the body can release the hormone from the ____</a:t>
            </a:r>
            <a:r>
              <a:rPr lang="en-US" sz="1600" dirty="0" err="1" smtClean="0">
                <a:latin typeface="Verdana"/>
                <a:cs typeface="Verdana"/>
              </a:rPr>
              <a:t>i</a:t>
            </a:r>
            <a:r>
              <a:rPr lang="en-US" sz="1600" dirty="0" smtClean="0">
                <a:latin typeface="Verdana"/>
                <a:cs typeface="Verdana"/>
              </a:rPr>
              <a:t>____ gland, causing blood calcium levels to ____ii____. The above statement is completed by the information in row…</a:t>
            </a:r>
            <a:endParaRPr lang="en-US" sz="1600" dirty="0">
              <a:latin typeface="Verdana"/>
              <a:cs typeface="Verdana"/>
            </a:endParaRPr>
          </a:p>
        </p:txBody>
      </p:sp>
      <p:graphicFrame>
        <p:nvGraphicFramePr>
          <p:cNvPr id="11" name="Table 10"/>
          <p:cNvGraphicFramePr>
            <a:graphicFrameLocks noGrp="1"/>
          </p:cNvGraphicFramePr>
          <p:nvPr/>
        </p:nvGraphicFramePr>
        <p:xfrm>
          <a:off x="838202" y="3886200"/>
          <a:ext cx="7619998" cy="1788160"/>
        </p:xfrm>
        <a:graphic>
          <a:graphicData uri="http://schemas.openxmlformats.org/drawingml/2006/table">
            <a:tbl>
              <a:tblPr firstRow="1" bandRow="1">
                <a:tableStyleId>{5940675A-B579-460E-94D1-54222C63F5DA}</a:tableStyleId>
              </a:tblPr>
              <a:tblGrid>
                <a:gridCol w="753626"/>
                <a:gridCol w="3433186"/>
                <a:gridCol w="3433186"/>
              </a:tblGrid>
              <a:tr h="304800">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b="1">
                          <a:latin typeface="Verdana"/>
                          <a:ea typeface="ＭＳ 明朝"/>
                          <a:cs typeface="Verdana"/>
                        </a:rPr>
                        <a:t>i</a:t>
                      </a:r>
                    </a:p>
                  </a:txBody>
                  <a:tcPr marL="68580" marR="68580" marT="0" marB="0"/>
                </a:tc>
                <a:tc>
                  <a:txBody>
                    <a:bodyPr/>
                    <a:lstStyle/>
                    <a:p>
                      <a:pPr marL="0" marR="0" algn="ctr">
                        <a:lnSpc>
                          <a:spcPct val="115000"/>
                        </a:lnSpc>
                        <a:spcBef>
                          <a:spcPts val="0"/>
                        </a:spcBef>
                        <a:spcAft>
                          <a:spcPts val="0"/>
                        </a:spcAft>
                      </a:pPr>
                      <a:r>
                        <a:rPr lang="en-US" sz="1400" b="1" dirty="0">
                          <a:latin typeface="Verdana"/>
                          <a:ea typeface="ＭＳ 明朝"/>
                          <a:cs typeface="Verdana"/>
                        </a:rPr>
                        <a:t>ii</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parathyroid</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decrease</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parathyroid</a:t>
                      </a:r>
                      <a:endParaRPr lang="en-US" sz="1400" dirty="0">
                        <a:latin typeface="Verdana"/>
                        <a:ea typeface="ＭＳ 明朝"/>
                        <a:cs typeface="Verdana"/>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latin typeface="Verdana"/>
                          <a:ea typeface="ＭＳ 明朝"/>
                          <a:cs typeface="Verdana"/>
                        </a:rPr>
                        <a:t>increase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thyroid</a:t>
                      </a:r>
                      <a:endParaRPr lang="en-US" sz="1400" dirty="0">
                        <a:latin typeface="Verdana"/>
                        <a:ea typeface="ＭＳ 明朝"/>
                        <a:cs typeface="Verdana"/>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latin typeface="Verdana"/>
                          <a:ea typeface="ＭＳ 明朝"/>
                          <a:cs typeface="Verdana"/>
                        </a:rPr>
                        <a:t>increase</a:t>
                      </a: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thyroid</a:t>
                      </a:r>
                      <a:endParaRPr lang="en-US" sz="1400" dirty="0">
                        <a:latin typeface="Verdana"/>
                        <a:ea typeface="ＭＳ 明朝"/>
                        <a:cs typeface="Verdana"/>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latin typeface="Verdana"/>
                          <a:ea typeface="ＭＳ 明朝"/>
                          <a:cs typeface="Verdana"/>
                        </a:rPr>
                        <a:t>decrease</a:t>
                      </a:r>
                    </a:p>
                  </a:txBody>
                  <a:tcPr marL="68580" marR="68580" marT="0" marB="0"/>
                </a:tc>
              </a:tr>
            </a:tbl>
          </a:graphicData>
        </a:graphic>
      </p:graphicFrame>
      <p:sp>
        <p:nvSpPr>
          <p:cNvPr id="9" name="Oval 8"/>
          <p:cNvSpPr/>
          <p:nvPr/>
        </p:nvSpPr>
        <p:spPr>
          <a:xfrm>
            <a:off x="863600" y="53340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21032"/>
            <a:ext cx="8229600" cy="1143000"/>
          </a:xfrm>
          <a:prstGeom prst="rect">
            <a:avLst/>
          </a:prstGeom>
        </p:spPr>
        <p:txBody>
          <a:bodyPr>
            <a:normAutofit/>
          </a:bodyPr>
          <a:lstStyle/>
          <a:p>
            <a:r>
              <a:rPr lang="en-US" sz="3600" b="1" dirty="0" smtClean="0"/>
              <a:t>Biology 30 Diploma Exam</a:t>
            </a:r>
            <a:endParaRPr lang="en-US" sz="3600" b="1" dirty="0"/>
          </a:p>
        </p:txBody>
      </p:sp>
      <p:graphicFrame>
        <p:nvGraphicFramePr>
          <p:cNvPr id="6" name="Content Placeholder 5"/>
          <p:cNvGraphicFramePr>
            <a:graphicFrameLocks noGrp="1"/>
          </p:cNvGraphicFramePr>
          <p:nvPr>
            <p:ph idx="4294967295"/>
          </p:nvPr>
        </p:nvGraphicFramePr>
        <p:xfrm>
          <a:off x="1428728" y="1764032"/>
          <a:ext cx="6072230" cy="2871798"/>
        </p:xfrm>
        <a:graphic>
          <a:graphicData uri="http://schemas.openxmlformats.org/drawingml/2006/table">
            <a:tbl>
              <a:tblPr firstRow="1" bandRow="1">
                <a:tableStyleId>{5940675A-B579-460E-94D1-54222C63F5DA}</a:tableStyleId>
              </a:tblPr>
              <a:tblGrid>
                <a:gridCol w="1714512"/>
                <a:gridCol w="4357718"/>
              </a:tblGrid>
              <a:tr h="957266">
                <a:tc>
                  <a:txBody>
                    <a:bodyPr/>
                    <a:lstStyle/>
                    <a:p>
                      <a:r>
                        <a:rPr lang="en-US" sz="1800" dirty="0" smtClean="0">
                          <a:latin typeface="Verdana"/>
                        </a:rPr>
                        <a:t>Date:</a:t>
                      </a:r>
                      <a:endParaRPr lang="en-US" sz="1800" dirty="0">
                        <a:latin typeface="Verdana"/>
                      </a:endParaRPr>
                    </a:p>
                  </a:txBody>
                  <a:tcPr/>
                </a:tc>
                <a:tc>
                  <a:txBody>
                    <a:bodyPr/>
                    <a:lstStyle/>
                    <a:p>
                      <a:pPr algn="ctr"/>
                      <a:endParaRPr lang="en-US" sz="1800" dirty="0">
                        <a:latin typeface="Verdana"/>
                      </a:endParaRPr>
                    </a:p>
                  </a:txBody>
                  <a:tcPr/>
                </a:tc>
              </a:tr>
              <a:tr h="957266">
                <a:tc>
                  <a:txBody>
                    <a:bodyPr/>
                    <a:lstStyle/>
                    <a:p>
                      <a:r>
                        <a:rPr lang="en-US" sz="1800" dirty="0" smtClean="0">
                          <a:latin typeface="Verdana"/>
                        </a:rPr>
                        <a:t>Time:</a:t>
                      </a:r>
                      <a:endParaRPr lang="en-US" sz="1800" dirty="0">
                        <a:latin typeface="Verdana"/>
                      </a:endParaRPr>
                    </a:p>
                  </a:txBody>
                  <a:tcPr/>
                </a:tc>
                <a:tc>
                  <a:txBody>
                    <a:bodyPr/>
                    <a:lstStyle/>
                    <a:p>
                      <a:pPr algn="ctr"/>
                      <a:endParaRPr lang="en-US" sz="1800" dirty="0">
                        <a:latin typeface="Verdana"/>
                      </a:endParaRPr>
                    </a:p>
                  </a:txBody>
                  <a:tcPr/>
                </a:tc>
              </a:tr>
              <a:tr h="957266">
                <a:tc>
                  <a:txBody>
                    <a:bodyPr/>
                    <a:lstStyle/>
                    <a:p>
                      <a:r>
                        <a:rPr lang="en-US" sz="1800" dirty="0" smtClean="0">
                          <a:latin typeface="Verdana"/>
                        </a:rPr>
                        <a:t>Location:</a:t>
                      </a:r>
                      <a:endParaRPr lang="en-US" sz="1800" dirty="0">
                        <a:latin typeface="Verdana"/>
                      </a:endParaRPr>
                    </a:p>
                  </a:txBody>
                  <a:tcPr/>
                </a:tc>
                <a:tc>
                  <a:txBody>
                    <a:bodyPr/>
                    <a:lstStyle/>
                    <a:p>
                      <a:pPr algn="ctr"/>
                      <a:endParaRPr lang="en-US" sz="1800" dirty="0">
                        <a:latin typeface="Verdana"/>
                      </a:endParaRPr>
                    </a:p>
                  </a:txBody>
                  <a:tcPr/>
                </a:tc>
              </a:tr>
            </a:tbl>
          </a:graphicData>
        </a:graphic>
      </p:graphicFrame>
      <p:sp>
        <p:nvSpPr>
          <p:cNvPr id="5" name="Slide Number Placeholder 4"/>
          <p:cNvSpPr>
            <a:spLocks noGrp="1"/>
          </p:cNvSpPr>
          <p:nvPr>
            <p:ph type="sldNum" sz="quarter" idx="12"/>
          </p:nvPr>
        </p:nvSpPr>
        <p:spPr/>
        <p:txBody>
          <a:bodyPr/>
          <a:lstStyle/>
          <a:p>
            <a:fld id="{D80FEEEB-4CAC-EC4F-B319-97BE1703EA36}"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40</a:t>
            </a:fld>
            <a:endParaRPr lang="en-US"/>
          </a:p>
        </p:txBody>
      </p:sp>
      <p:pic>
        <p:nvPicPr>
          <p:cNvPr id="6" name="Picture 5" descr="twins.jpg"/>
          <p:cNvPicPr>
            <a:picLocks noChangeAspect="1"/>
          </p:cNvPicPr>
          <p:nvPr/>
        </p:nvPicPr>
        <p:blipFill>
          <a:blip r:embed="rId2"/>
          <a:stretch>
            <a:fillRect/>
          </a:stretch>
        </p:blipFill>
        <p:spPr>
          <a:xfrm>
            <a:off x="-234701" y="1"/>
            <a:ext cx="9683501" cy="6908006"/>
          </a:xfrm>
          <a:prstGeom prst="rect">
            <a:avLst/>
          </a:prstGeom>
        </p:spPr>
      </p:pic>
      <p:sp>
        <p:nvSpPr>
          <p:cNvPr id="7" name="TextBox 6"/>
          <p:cNvSpPr txBox="1"/>
          <p:nvPr/>
        </p:nvSpPr>
        <p:spPr>
          <a:xfrm>
            <a:off x="0" y="3276600"/>
            <a:ext cx="4724400" cy="830997"/>
          </a:xfrm>
          <a:prstGeom prst="rect">
            <a:avLst/>
          </a:prstGeom>
          <a:noFill/>
        </p:spPr>
        <p:txBody>
          <a:bodyPr wrap="square" rtlCol="0">
            <a:spAutoFit/>
          </a:bodyPr>
          <a:lstStyle/>
          <a:p>
            <a:r>
              <a:rPr lang="en-US" sz="4800" dirty="0" smtClean="0">
                <a:latin typeface="Arial"/>
                <a:cs typeface="Arial"/>
              </a:rPr>
              <a:t>Reproduction</a:t>
            </a:r>
            <a:endParaRPr lang="en-US" sz="48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41</a:t>
            </a:fld>
            <a:endParaRPr lang="en-US"/>
          </a:p>
        </p:txBody>
      </p:sp>
      <p:sp>
        <p:nvSpPr>
          <p:cNvPr id="27" name="TextBox 26"/>
          <p:cNvSpPr txBox="1"/>
          <p:nvPr/>
        </p:nvSpPr>
        <p:spPr>
          <a:xfrm>
            <a:off x="685800" y="914400"/>
            <a:ext cx="7915029" cy="2308324"/>
          </a:xfrm>
          <a:prstGeom prst="rect">
            <a:avLst/>
          </a:prstGeom>
          <a:noFill/>
        </p:spPr>
        <p:txBody>
          <a:bodyPr wrap="square" rtlCol="0">
            <a:spAutoFit/>
          </a:bodyPr>
          <a:lstStyle/>
          <a:p>
            <a:r>
              <a:rPr lang="en-US" sz="1600" b="1" dirty="0" smtClean="0">
                <a:latin typeface="Verdana"/>
                <a:cs typeface="Verdana"/>
              </a:rPr>
              <a:t>Major Points</a:t>
            </a:r>
          </a:p>
          <a:p>
            <a:endParaRPr lang="en-US" sz="1600" dirty="0" smtClean="0">
              <a:latin typeface="Verdana"/>
              <a:cs typeface="Verdana"/>
            </a:endParaRPr>
          </a:p>
          <a:p>
            <a:pPr marL="271463" lvl="0" indent="-271463">
              <a:buFont typeface="Arial"/>
              <a:buChar char="•"/>
            </a:pPr>
            <a:r>
              <a:rPr lang="en-US" sz="1600" dirty="0" smtClean="0">
                <a:latin typeface="Verdana"/>
                <a:cs typeface="Verdana"/>
              </a:rPr>
              <a:t>This unit, in some ways, is a continuation of the role of the endocrine system.</a:t>
            </a:r>
          </a:p>
          <a:p>
            <a:pPr marL="271463" lvl="0" indent="-271463">
              <a:buFont typeface="Arial"/>
              <a:buChar char="•"/>
            </a:pPr>
            <a:r>
              <a:rPr lang="en-US" sz="1600" dirty="0" smtClean="0">
                <a:latin typeface="Verdana"/>
                <a:cs typeface="Verdana"/>
              </a:rPr>
              <a:t>One of the main areas of focus is the role of hormones in sexual maturity, fertility, menstruation, pregnancy and birth.</a:t>
            </a:r>
          </a:p>
          <a:p>
            <a:pPr marL="271463" lvl="0" indent="-271463">
              <a:buFont typeface="Arial"/>
              <a:buChar char="•"/>
            </a:pPr>
            <a:r>
              <a:rPr lang="en-US" sz="1600" dirty="0" smtClean="0">
                <a:latin typeface="Verdana"/>
                <a:cs typeface="Verdana"/>
              </a:rPr>
              <a:t>It is also important to be able to identify the parts and functions of the male and female reproductive anatomy, being able to explain how each part aids in fertility, pregnancy or support of the developing fetus.</a:t>
            </a:r>
            <a:endParaRPr lang="en-US" sz="1600" dirty="0">
              <a:latin typeface="Verdana"/>
              <a:cs typeface="Verdana"/>
            </a:endParaRPr>
          </a:p>
        </p:txBody>
      </p:sp>
      <p:sp>
        <p:nvSpPr>
          <p:cNvPr id="28" name="TextBox 27"/>
          <p:cNvSpPr txBox="1"/>
          <p:nvPr/>
        </p:nvSpPr>
        <p:spPr>
          <a:xfrm>
            <a:off x="533400" y="3581400"/>
            <a:ext cx="7848600" cy="2062103"/>
          </a:xfrm>
          <a:prstGeom prst="rect">
            <a:avLst/>
          </a:prstGeom>
          <a:noFill/>
        </p:spPr>
        <p:txBody>
          <a:bodyPr wrap="square" rtlCol="0">
            <a:spAutoFit/>
          </a:bodyPr>
          <a:lstStyle/>
          <a:p>
            <a:pPr marL="541338" indent="-541338"/>
            <a:r>
              <a:rPr lang="en-US" sz="1600" dirty="0" smtClean="0">
                <a:latin typeface="Verdana"/>
                <a:cs typeface="Verdana"/>
              </a:rPr>
              <a:t>16.	Without the seminal vesicle secretions, male infertility would increase as semen would lack a source of energy (fructose) needed to survive the journey to the egg. The required source of energy is</a:t>
            </a:r>
          </a:p>
          <a:p>
            <a:pPr marL="896938" lvl="0" indent="-355600"/>
            <a:r>
              <a:rPr lang="en-US" sz="1600" dirty="0" smtClean="0">
                <a:latin typeface="Verdana"/>
                <a:cs typeface="Verdana"/>
              </a:rPr>
              <a:t>A.	sucrose</a:t>
            </a:r>
          </a:p>
          <a:p>
            <a:pPr marL="896938" lvl="0" indent="-355600"/>
            <a:r>
              <a:rPr lang="en-US" sz="1600" dirty="0" smtClean="0">
                <a:latin typeface="Verdana"/>
                <a:cs typeface="Verdana"/>
              </a:rPr>
              <a:t>B.	fructose</a:t>
            </a:r>
          </a:p>
          <a:p>
            <a:pPr marL="896938" lvl="0" indent="-355600"/>
            <a:r>
              <a:rPr lang="en-US" sz="1600" dirty="0" smtClean="0">
                <a:latin typeface="Verdana"/>
                <a:cs typeface="Verdana"/>
              </a:rPr>
              <a:t>C.	carbohydrates</a:t>
            </a:r>
          </a:p>
          <a:p>
            <a:pPr marL="896938" lvl="0" indent="-355600"/>
            <a:r>
              <a:rPr lang="en-US" sz="1600" dirty="0" smtClean="0">
                <a:latin typeface="Verdana"/>
                <a:cs typeface="Verdana"/>
              </a:rPr>
              <a:t>D.	ATP</a:t>
            </a:r>
          </a:p>
          <a:p>
            <a:endParaRPr lang="en-US" sz="1600" dirty="0">
              <a:latin typeface="Verdana"/>
              <a:cs typeface="Verdana"/>
            </a:endParaRPr>
          </a:p>
        </p:txBody>
      </p:sp>
      <p:sp>
        <p:nvSpPr>
          <p:cNvPr id="6" name="TextBox 5"/>
          <p:cNvSpPr txBox="1"/>
          <p:nvPr/>
        </p:nvSpPr>
        <p:spPr>
          <a:xfrm>
            <a:off x="2514600" y="838200"/>
            <a:ext cx="1676400" cy="369332"/>
          </a:xfrm>
          <a:prstGeom prst="rect">
            <a:avLst/>
          </a:prstGeom>
          <a:noFill/>
        </p:spPr>
        <p:txBody>
          <a:bodyPr wrap="square" rtlCol="0">
            <a:spAutoFit/>
          </a:bodyPr>
          <a:lstStyle/>
          <a:p>
            <a:r>
              <a:rPr lang="en-US" dirty="0" smtClean="0">
                <a:solidFill>
                  <a:srgbClr val="FF0000"/>
                </a:solidFill>
                <a:latin typeface="Verdana"/>
              </a:rPr>
              <a:t>Page 13</a:t>
            </a:r>
            <a:endParaRPr lang="en-US" dirty="0">
              <a:solidFill>
                <a:srgbClr val="FF0000"/>
              </a:solidFill>
              <a:latin typeface="Verdana"/>
            </a:endParaRPr>
          </a:p>
        </p:txBody>
      </p:sp>
      <p:sp>
        <p:nvSpPr>
          <p:cNvPr id="7" name="Oval 6"/>
          <p:cNvSpPr/>
          <p:nvPr/>
        </p:nvSpPr>
        <p:spPr>
          <a:xfrm>
            <a:off x="1117600" y="46355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42</a:t>
            </a:fld>
            <a:endParaRPr lang="en-US"/>
          </a:p>
        </p:txBody>
      </p:sp>
      <p:sp>
        <p:nvSpPr>
          <p:cNvPr id="6" name="TextBox 5"/>
          <p:cNvSpPr txBox="1"/>
          <p:nvPr/>
        </p:nvSpPr>
        <p:spPr>
          <a:xfrm>
            <a:off x="457200" y="990600"/>
            <a:ext cx="8534400" cy="1569660"/>
          </a:xfrm>
          <a:prstGeom prst="rect">
            <a:avLst/>
          </a:prstGeom>
          <a:noFill/>
        </p:spPr>
        <p:txBody>
          <a:bodyPr wrap="square" rtlCol="0">
            <a:spAutoFit/>
          </a:bodyPr>
          <a:lstStyle/>
          <a:p>
            <a:r>
              <a:rPr lang="en-US" sz="1600" b="1" dirty="0" smtClean="0">
                <a:latin typeface="Verdana"/>
                <a:cs typeface="Verdana"/>
              </a:rPr>
              <a:t>Tips</a:t>
            </a:r>
          </a:p>
          <a:p>
            <a:endParaRPr lang="en-US" sz="1600" dirty="0" smtClean="0">
              <a:latin typeface="Verdana"/>
              <a:cs typeface="Verdana"/>
            </a:endParaRPr>
          </a:p>
          <a:p>
            <a:pPr marL="541338" lvl="0" indent="-363538">
              <a:buFont typeface="Arial"/>
              <a:buChar char="•"/>
            </a:pPr>
            <a:r>
              <a:rPr lang="en-US" sz="1600" dirty="0" smtClean="0">
                <a:latin typeface="Verdana"/>
                <a:cs typeface="Verdana"/>
              </a:rPr>
              <a:t>A common mistake is to confuse sperm with </a:t>
            </a:r>
            <a:r>
              <a:rPr lang="en-US" sz="1600" dirty="0" err="1" smtClean="0">
                <a:latin typeface="Verdana"/>
                <a:cs typeface="Verdana"/>
              </a:rPr>
              <a:t>spermatocytes</a:t>
            </a:r>
            <a:r>
              <a:rPr lang="en-US" sz="1600" dirty="0" smtClean="0">
                <a:latin typeface="Verdana"/>
                <a:cs typeface="Verdana"/>
              </a:rPr>
              <a:t> or </a:t>
            </a:r>
            <a:r>
              <a:rPr lang="en-US" sz="1600" dirty="0" err="1" smtClean="0">
                <a:latin typeface="Verdana"/>
                <a:cs typeface="Verdana"/>
              </a:rPr>
              <a:t>Sertoli</a:t>
            </a:r>
            <a:r>
              <a:rPr lang="en-US" sz="1600" dirty="0" smtClean="0">
                <a:latin typeface="Verdana"/>
                <a:cs typeface="Verdana"/>
              </a:rPr>
              <a:t> cells with the interstitial cells.</a:t>
            </a:r>
          </a:p>
          <a:p>
            <a:pPr marL="541338" lvl="0" indent="-363538">
              <a:buFont typeface="Arial"/>
              <a:buChar char="•"/>
            </a:pPr>
            <a:r>
              <a:rPr lang="en-US" sz="1600" dirty="0" smtClean="0">
                <a:latin typeface="Verdana"/>
                <a:cs typeface="Verdana"/>
              </a:rPr>
              <a:t>Identity parts of either the ovary or testicular tissues, from drawings or micrographic images.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43</a:t>
            </a:fld>
            <a:endParaRPr lang="en-US"/>
          </a:p>
        </p:txBody>
      </p:sp>
      <p:graphicFrame>
        <p:nvGraphicFramePr>
          <p:cNvPr id="6" name="Table 5"/>
          <p:cNvGraphicFramePr>
            <a:graphicFrameLocks noGrp="1"/>
          </p:cNvGraphicFramePr>
          <p:nvPr/>
        </p:nvGraphicFramePr>
        <p:xfrm>
          <a:off x="914400" y="2057400"/>
          <a:ext cx="7391400" cy="3948176"/>
        </p:xfrm>
        <a:graphic>
          <a:graphicData uri="http://schemas.openxmlformats.org/drawingml/2006/table">
            <a:tbl>
              <a:tblPr firstRow="1" bandRow="1">
                <a:tableStyleId>{5940675A-B579-460E-94D1-54222C63F5DA}</a:tableStyleId>
              </a:tblPr>
              <a:tblGrid>
                <a:gridCol w="1600200"/>
                <a:gridCol w="3276600"/>
                <a:gridCol w="2514600"/>
              </a:tblGrid>
              <a:tr h="370840">
                <a:tc>
                  <a:txBody>
                    <a:bodyPr/>
                    <a:lstStyle/>
                    <a:p>
                      <a:pPr marL="0" marR="0">
                        <a:lnSpc>
                          <a:spcPct val="115000"/>
                        </a:lnSpc>
                        <a:spcBef>
                          <a:spcPts val="0"/>
                        </a:spcBef>
                        <a:spcAft>
                          <a:spcPts val="0"/>
                        </a:spcAft>
                      </a:pPr>
                      <a:r>
                        <a:rPr lang="en-US" sz="1400" dirty="0">
                          <a:latin typeface="Verdana"/>
                          <a:ea typeface="ＭＳ 明朝"/>
                          <a:cs typeface="Verdana"/>
                        </a:rPr>
                        <a:t>Hormone</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Where Hormone is Secreted From</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Found In: Male, Female or Both Sexes</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GnRH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hypothalamus</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both</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FSH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anterior pituitary</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both</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LH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anterior pituitary</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both</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testosterone</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i</a:t>
                      </a:r>
                      <a:r>
                        <a:rPr lang="en-US" sz="1400" dirty="0" smtClean="0">
                          <a:latin typeface="Verdana"/>
                          <a:ea typeface="ＭＳ 明朝"/>
                          <a:cs typeface="Verdana"/>
                        </a:rPr>
                        <a:t>nterstitial </a:t>
                      </a:r>
                      <a:r>
                        <a:rPr lang="en-US" sz="1400" dirty="0">
                          <a:latin typeface="Verdana"/>
                          <a:ea typeface="ＭＳ 明朝"/>
                          <a:cs typeface="Verdana"/>
                        </a:rPr>
                        <a:t>cells of </a:t>
                      </a:r>
                      <a:r>
                        <a:rPr lang="en-US" sz="1400" dirty="0" err="1">
                          <a:latin typeface="Verdana"/>
                          <a:ea typeface="ＭＳ 明朝"/>
                          <a:cs typeface="Verdana"/>
                        </a:rPr>
                        <a:t>teste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male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estrogen</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maturing follicle, corpus </a:t>
                      </a:r>
                      <a:r>
                        <a:rPr lang="en-US" sz="1400" dirty="0" err="1">
                          <a:latin typeface="Verdana"/>
                          <a:ea typeface="ＭＳ 明朝"/>
                          <a:cs typeface="Verdana"/>
                        </a:rPr>
                        <a:t>luteum</a:t>
                      </a:r>
                      <a:r>
                        <a:rPr lang="en-US" sz="1400" dirty="0">
                          <a:latin typeface="Verdana"/>
                          <a:ea typeface="ＭＳ 明朝"/>
                          <a:cs typeface="Verdana"/>
                        </a:rPr>
                        <a:t>, placenta</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female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progesterone</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corpus </a:t>
                      </a:r>
                      <a:r>
                        <a:rPr lang="en-US" sz="1400" dirty="0" err="1">
                          <a:latin typeface="Verdana"/>
                          <a:ea typeface="ＭＳ 明朝"/>
                          <a:cs typeface="Verdana"/>
                        </a:rPr>
                        <a:t>luteum</a:t>
                      </a:r>
                      <a:r>
                        <a:rPr lang="en-US" sz="1400" dirty="0">
                          <a:latin typeface="Verdana"/>
                          <a:ea typeface="ＭＳ 明朝"/>
                          <a:cs typeface="Verdana"/>
                        </a:rPr>
                        <a:t>, placenta</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female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hGH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chorion</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female</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prolactin</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anterior pituitary</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female</a:t>
                      </a:r>
                    </a:p>
                  </a:txBody>
                  <a:tcPr marL="68580" marR="68580" marT="0" marB="0"/>
                </a:tc>
              </a:tr>
              <a:tr h="370840">
                <a:tc>
                  <a:txBody>
                    <a:bodyPr/>
                    <a:lstStyle/>
                    <a:p>
                      <a:pPr marL="0" marR="0">
                        <a:lnSpc>
                          <a:spcPct val="115000"/>
                        </a:lnSpc>
                        <a:spcBef>
                          <a:spcPts val="0"/>
                        </a:spcBef>
                        <a:spcAft>
                          <a:spcPts val="0"/>
                        </a:spcAft>
                      </a:pPr>
                      <a:r>
                        <a:rPr lang="en-US" sz="1400" dirty="0" err="1">
                          <a:latin typeface="Verdana"/>
                          <a:ea typeface="ＭＳ 明朝"/>
                          <a:cs typeface="Verdana"/>
                        </a:rPr>
                        <a:t>oxytocin</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posterior pituitary</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female</a:t>
                      </a:r>
                    </a:p>
                  </a:txBody>
                  <a:tcPr marL="68580" marR="68580" marT="0" marB="0"/>
                </a:tc>
              </a:tr>
            </a:tbl>
          </a:graphicData>
        </a:graphic>
      </p:graphicFrame>
      <p:sp>
        <p:nvSpPr>
          <p:cNvPr id="7" name="TextBox 6"/>
          <p:cNvSpPr txBox="1"/>
          <p:nvPr/>
        </p:nvSpPr>
        <p:spPr>
          <a:xfrm>
            <a:off x="762000" y="1101298"/>
            <a:ext cx="7391400" cy="830997"/>
          </a:xfrm>
          <a:prstGeom prst="rect">
            <a:avLst/>
          </a:prstGeom>
          <a:noFill/>
        </p:spPr>
        <p:txBody>
          <a:bodyPr wrap="square" rtlCol="0">
            <a:spAutoFit/>
          </a:bodyPr>
          <a:lstStyle/>
          <a:p>
            <a:r>
              <a:rPr lang="en-US" sz="1600" dirty="0" smtClean="0">
                <a:latin typeface="Verdana"/>
                <a:cs typeface="Verdana"/>
              </a:rPr>
              <a:t>The role of hormones, especially in the female system is a large one. As in the endocrine system it is important to be able to draw feedback loops for all of the hormones involved. </a:t>
            </a:r>
          </a:p>
        </p:txBody>
      </p:sp>
      <p:sp>
        <p:nvSpPr>
          <p:cNvPr id="8" name="TextBox 7"/>
          <p:cNvSpPr txBox="1"/>
          <p:nvPr/>
        </p:nvSpPr>
        <p:spPr>
          <a:xfrm>
            <a:off x="762000" y="533400"/>
            <a:ext cx="1676400" cy="369332"/>
          </a:xfrm>
          <a:prstGeom prst="rect">
            <a:avLst/>
          </a:prstGeom>
          <a:noFill/>
        </p:spPr>
        <p:txBody>
          <a:bodyPr wrap="square" rtlCol="0">
            <a:spAutoFit/>
          </a:bodyPr>
          <a:lstStyle/>
          <a:p>
            <a:r>
              <a:rPr lang="en-US" dirty="0" smtClean="0">
                <a:solidFill>
                  <a:srgbClr val="FF0000"/>
                </a:solidFill>
                <a:latin typeface="Verdana"/>
              </a:rPr>
              <a:t>Page 14</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44</a:t>
            </a:fld>
            <a:endParaRPr lang="en-US"/>
          </a:p>
        </p:txBody>
      </p:sp>
      <p:sp>
        <p:nvSpPr>
          <p:cNvPr id="6" name="TextBox 5"/>
          <p:cNvSpPr txBox="1"/>
          <p:nvPr/>
        </p:nvSpPr>
        <p:spPr>
          <a:xfrm>
            <a:off x="762000" y="468868"/>
            <a:ext cx="1676400" cy="369332"/>
          </a:xfrm>
          <a:prstGeom prst="rect">
            <a:avLst/>
          </a:prstGeom>
          <a:noFill/>
        </p:spPr>
        <p:txBody>
          <a:bodyPr wrap="square" rtlCol="0">
            <a:spAutoFit/>
          </a:bodyPr>
          <a:lstStyle/>
          <a:p>
            <a:r>
              <a:rPr lang="en-US" dirty="0" smtClean="0">
                <a:solidFill>
                  <a:srgbClr val="FF0000"/>
                </a:solidFill>
                <a:latin typeface="Verdana"/>
              </a:rPr>
              <a:t>Page 14</a:t>
            </a:r>
            <a:endParaRPr lang="en-US" dirty="0">
              <a:solidFill>
                <a:srgbClr val="FF0000"/>
              </a:solidFill>
              <a:latin typeface="Verdana"/>
            </a:endParaRPr>
          </a:p>
        </p:txBody>
      </p:sp>
      <p:sp>
        <p:nvSpPr>
          <p:cNvPr id="10" name="TextBox 9"/>
          <p:cNvSpPr txBox="1"/>
          <p:nvPr/>
        </p:nvSpPr>
        <p:spPr>
          <a:xfrm>
            <a:off x="762000" y="1376065"/>
            <a:ext cx="7391400" cy="923330"/>
          </a:xfrm>
          <a:prstGeom prst="rect">
            <a:avLst/>
          </a:prstGeom>
          <a:noFill/>
        </p:spPr>
        <p:txBody>
          <a:bodyPr wrap="square" rtlCol="0">
            <a:spAutoFit/>
          </a:bodyPr>
          <a:lstStyle/>
          <a:p>
            <a:pPr marL="723900" indent="-723900"/>
            <a:r>
              <a:rPr lang="en-US" b="1" dirty="0" smtClean="0">
                <a:latin typeface="Verdana"/>
              </a:rPr>
              <a:t>Tip</a:t>
            </a:r>
            <a:r>
              <a:rPr lang="en-US" dirty="0" smtClean="0">
                <a:latin typeface="Verdana"/>
              </a:rPr>
              <a:t>	In both males and females a common problem is to confuse the roles of both FSH and LH. In males the role of testosterone with FSH or LH is also confused.</a:t>
            </a:r>
          </a:p>
        </p:txBody>
      </p:sp>
      <p:grpSp>
        <p:nvGrpSpPr>
          <p:cNvPr id="9" name="Group 8"/>
          <p:cNvGrpSpPr/>
          <p:nvPr/>
        </p:nvGrpSpPr>
        <p:grpSpPr>
          <a:xfrm>
            <a:off x="4191000" y="4496736"/>
            <a:ext cx="3810000" cy="1675463"/>
            <a:chOff x="4191000" y="4496736"/>
            <a:chExt cx="3810000" cy="1675463"/>
          </a:xfrm>
        </p:grpSpPr>
        <p:sp>
          <p:nvSpPr>
            <p:cNvPr id="7" name="TextBox 6"/>
            <p:cNvSpPr txBox="1"/>
            <p:nvPr/>
          </p:nvSpPr>
          <p:spPr>
            <a:xfrm>
              <a:off x="4419600" y="4552965"/>
              <a:ext cx="3581400" cy="1569660"/>
            </a:xfrm>
            <a:prstGeom prst="rect">
              <a:avLst/>
            </a:prstGeom>
            <a:noFill/>
          </p:spPr>
          <p:txBody>
            <a:bodyPr wrap="square" rtlCol="0">
              <a:spAutoFit/>
            </a:bodyPr>
            <a:lstStyle/>
            <a:p>
              <a:pPr marL="723900" indent="-723900"/>
              <a:r>
                <a:rPr lang="en-US" sz="1600" dirty="0" smtClean="0">
                  <a:latin typeface="Verdana"/>
                </a:rPr>
                <a:t>Hint:  </a:t>
              </a:r>
              <a:r>
                <a:rPr lang="en-US" sz="1600" dirty="0" err="1" smtClean="0">
                  <a:latin typeface="Verdana"/>
                </a:rPr>
                <a:t>Pro</a:t>
              </a:r>
              <a:r>
                <a:rPr lang="en-US" sz="1600" b="1" dirty="0" err="1" smtClean="0">
                  <a:latin typeface="Verdana"/>
                </a:rPr>
                <a:t>l</a:t>
              </a:r>
              <a:r>
                <a:rPr lang="en-US" sz="1600" dirty="0" err="1" smtClean="0">
                  <a:latin typeface="Verdana"/>
                </a:rPr>
                <a:t>actin</a:t>
              </a:r>
              <a:r>
                <a:rPr lang="en-US" sz="1600" dirty="0" smtClean="0">
                  <a:latin typeface="Verdana"/>
                </a:rPr>
                <a:t> stimulates </a:t>
              </a:r>
              <a:r>
                <a:rPr lang="en-US" sz="1600" b="1" dirty="0" smtClean="0">
                  <a:latin typeface="Verdana"/>
                </a:rPr>
                <a:t>l</a:t>
              </a:r>
              <a:r>
                <a:rPr lang="en-US" sz="1600" dirty="0" smtClean="0">
                  <a:latin typeface="Verdana"/>
                </a:rPr>
                <a:t>actation. F</a:t>
              </a:r>
              <a:r>
                <a:rPr lang="en-US" sz="1600" b="1" dirty="0" smtClean="0">
                  <a:latin typeface="Verdana"/>
                </a:rPr>
                <a:t>S</a:t>
              </a:r>
              <a:r>
                <a:rPr lang="en-US" sz="1600" dirty="0" smtClean="0">
                  <a:latin typeface="Verdana"/>
                </a:rPr>
                <a:t>H in males stimulates </a:t>
              </a:r>
              <a:r>
                <a:rPr lang="en-US" sz="1600" b="1" dirty="0" smtClean="0">
                  <a:latin typeface="Verdana"/>
                </a:rPr>
                <a:t>s</a:t>
              </a:r>
              <a:r>
                <a:rPr lang="en-US" sz="1600" dirty="0" smtClean="0">
                  <a:latin typeface="Verdana"/>
                </a:rPr>
                <a:t>perm production and </a:t>
              </a:r>
              <a:r>
                <a:rPr lang="en-US" sz="1600" b="1" dirty="0" smtClean="0">
                  <a:latin typeface="Verdana"/>
                </a:rPr>
                <a:t>F</a:t>
              </a:r>
              <a:r>
                <a:rPr lang="en-US" sz="1600" dirty="0" smtClean="0">
                  <a:latin typeface="Verdana"/>
                </a:rPr>
                <a:t>SH in </a:t>
              </a:r>
              <a:r>
                <a:rPr lang="en-US" sz="1600" b="1" dirty="0" smtClean="0">
                  <a:latin typeface="Verdana"/>
                </a:rPr>
                <a:t>f</a:t>
              </a:r>
              <a:r>
                <a:rPr lang="en-US" sz="1600" dirty="0" smtClean="0">
                  <a:latin typeface="Verdana"/>
                </a:rPr>
                <a:t>emales stimulates </a:t>
              </a:r>
              <a:r>
                <a:rPr lang="en-US" sz="1600" b="1" dirty="0" smtClean="0">
                  <a:latin typeface="Verdana"/>
                </a:rPr>
                <a:t>f</a:t>
              </a:r>
              <a:r>
                <a:rPr lang="en-US" sz="1600" dirty="0" smtClean="0">
                  <a:latin typeface="Verdana"/>
                </a:rPr>
                <a:t>ollicle maturation.</a:t>
              </a:r>
            </a:p>
          </p:txBody>
        </p:sp>
        <p:sp>
          <p:nvSpPr>
            <p:cNvPr id="8" name="Rectangular Callout 7"/>
            <p:cNvSpPr/>
            <p:nvPr/>
          </p:nvSpPr>
          <p:spPr>
            <a:xfrm>
              <a:off x="4191000" y="4496736"/>
              <a:ext cx="3810000" cy="1675463"/>
            </a:xfrm>
            <a:prstGeom prst="wedgeRectCallout">
              <a:avLst>
                <a:gd name="adj1" fmla="val -130920"/>
                <a:gd name="adj2" fmla="val -214980"/>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45</a:t>
            </a:fld>
            <a:endParaRPr lang="en-US"/>
          </a:p>
        </p:txBody>
      </p:sp>
      <p:sp>
        <p:nvSpPr>
          <p:cNvPr id="8" name="TextBox 7"/>
          <p:cNvSpPr txBox="1"/>
          <p:nvPr/>
        </p:nvSpPr>
        <p:spPr>
          <a:xfrm>
            <a:off x="762000" y="1230868"/>
            <a:ext cx="6781800" cy="338554"/>
          </a:xfrm>
          <a:prstGeom prst="rect">
            <a:avLst/>
          </a:prstGeom>
          <a:noFill/>
        </p:spPr>
        <p:txBody>
          <a:bodyPr wrap="square" rtlCol="0">
            <a:spAutoFit/>
          </a:bodyPr>
          <a:lstStyle/>
          <a:p>
            <a:pPr marL="533400" indent="-533400"/>
            <a:r>
              <a:rPr lang="en-US" sz="1600" dirty="0" smtClean="0">
                <a:latin typeface="Verdana"/>
              </a:rPr>
              <a:t>17.	Identify the four phases of the menstrual cycle.</a:t>
            </a:r>
          </a:p>
        </p:txBody>
      </p:sp>
      <p:sp>
        <p:nvSpPr>
          <p:cNvPr id="6" name="TextBox 5"/>
          <p:cNvSpPr txBox="1"/>
          <p:nvPr/>
        </p:nvSpPr>
        <p:spPr>
          <a:xfrm>
            <a:off x="762000" y="468868"/>
            <a:ext cx="1676400" cy="369332"/>
          </a:xfrm>
          <a:prstGeom prst="rect">
            <a:avLst/>
          </a:prstGeom>
          <a:noFill/>
        </p:spPr>
        <p:txBody>
          <a:bodyPr wrap="square" rtlCol="0">
            <a:spAutoFit/>
          </a:bodyPr>
          <a:lstStyle/>
          <a:p>
            <a:r>
              <a:rPr lang="en-US" dirty="0" smtClean="0">
                <a:solidFill>
                  <a:srgbClr val="FF0000"/>
                </a:solidFill>
                <a:latin typeface="Verdana"/>
              </a:rPr>
              <a:t>Page 14</a:t>
            </a:r>
            <a:endParaRPr lang="en-US" dirty="0">
              <a:solidFill>
                <a:srgbClr val="FF0000"/>
              </a:solidFill>
              <a:latin typeface="Verdana"/>
            </a:endParaRPr>
          </a:p>
        </p:txBody>
      </p:sp>
      <p:sp>
        <p:nvSpPr>
          <p:cNvPr id="9" name="TextBox 8"/>
          <p:cNvSpPr txBox="1"/>
          <p:nvPr/>
        </p:nvSpPr>
        <p:spPr>
          <a:xfrm>
            <a:off x="1524000" y="2069068"/>
            <a:ext cx="4381500" cy="369332"/>
          </a:xfrm>
          <a:prstGeom prst="rect">
            <a:avLst/>
          </a:prstGeom>
          <a:noFill/>
        </p:spPr>
        <p:txBody>
          <a:bodyPr wrap="square" rtlCol="0">
            <a:spAutoFit/>
          </a:bodyPr>
          <a:lstStyle/>
          <a:p>
            <a:r>
              <a:rPr lang="en-US" dirty="0" smtClean="0">
                <a:solidFill>
                  <a:srgbClr val="FF0000"/>
                </a:solidFill>
                <a:latin typeface="Verdana"/>
              </a:rPr>
              <a:t>flow, follicular, ovulation and </a:t>
            </a:r>
            <a:r>
              <a:rPr lang="en-US" dirty="0" err="1" smtClean="0">
                <a:solidFill>
                  <a:srgbClr val="FF0000"/>
                </a:solidFill>
                <a:latin typeface="Verdana"/>
              </a:rPr>
              <a:t>luteal</a:t>
            </a:r>
            <a:r>
              <a:rPr lang="en-US" dirty="0" smtClean="0">
                <a:solidFill>
                  <a:srgbClr val="FF0000"/>
                </a:solidFill>
                <a:latin typeface="Verdana"/>
              </a:rPr>
              <a:t> </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46</a:t>
            </a:fld>
            <a:endParaRPr lang="en-US"/>
          </a:p>
        </p:txBody>
      </p:sp>
      <p:graphicFrame>
        <p:nvGraphicFramePr>
          <p:cNvPr id="6" name="Table 5"/>
          <p:cNvGraphicFramePr>
            <a:graphicFrameLocks noGrp="1"/>
          </p:cNvGraphicFramePr>
          <p:nvPr/>
        </p:nvGraphicFramePr>
        <p:xfrm>
          <a:off x="990600" y="1991618"/>
          <a:ext cx="7391399" cy="3859276"/>
        </p:xfrm>
        <a:graphic>
          <a:graphicData uri="http://schemas.openxmlformats.org/drawingml/2006/table">
            <a:tbl>
              <a:tblPr firstRow="1" bandRow="1">
                <a:tableStyleId>{5940675A-B579-460E-94D1-54222C63F5DA}</a:tableStyleId>
              </a:tblPr>
              <a:tblGrid>
                <a:gridCol w="1143000"/>
                <a:gridCol w="990600"/>
                <a:gridCol w="1077418"/>
                <a:gridCol w="1514631"/>
                <a:gridCol w="1514631"/>
                <a:gridCol w="1151119"/>
              </a:tblGrid>
              <a:tr h="370840">
                <a:tc>
                  <a:txBody>
                    <a:bodyPr/>
                    <a:lstStyle/>
                    <a:p>
                      <a:endParaRPr lang="en-US" sz="1400" dirty="0">
                        <a:latin typeface="Verdana"/>
                        <a:cs typeface="Verdana"/>
                      </a:endParaRP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FSH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LH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Estrogen</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Progesterone</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Events</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Flow</a:t>
                      </a:r>
                    </a:p>
                  </a:txBody>
                  <a:tcPr marL="68580" marR="68580" marT="0" marB="0"/>
                </a:tc>
                <a:tc>
                  <a:txBody>
                    <a:bodyPr/>
                    <a:lstStyle/>
                    <a:p>
                      <a:endParaRPr lang="en-US" sz="1400" dirty="0" smtClean="0">
                        <a:latin typeface="Verdana"/>
                        <a:cs typeface="Verdana"/>
                      </a:endParaRPr>
                    </a:p>
                    <a:p>
                      <a:endParaRPr lang="en-US" sz="1400" dirty="0" smtClean="0">
                        <a:latin typeface="Verdana"/>
                        <a:cs typeface="Verdana"/>
                      </a:endParaRPr>
                    </a:p>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Follicular</a:t>
                      </a:r>
                    </a:p>
                  </a:txBody>
                  <a:tcPr marL="68580" marR="68580" marT="0" marB="0"/>
                </a:tc>
                <a:tc>
                  <a:txBody>
                    <a:bodyPr/>
                    <a:lstStyle/>
                    <a:p>
                      <a:endParaRPr lang="en-US" sz="1400" dirty="0" smtClean="0">
                        <a:latin typeface="Verdana"/>
                        <a:cs typeface="Verdana"/>
                      </a:endParaRPr>
                    </a:p>
                    <a:p>
                      <a:endParaRPr lang="en-US" sz="1400" dirty="0" smtClean="0">
                        <a:latin typeface="Verdana"/>
                        <a:cs typeface="Verdana"/>
                      </a:endParaRPr>
                    </a:p>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c>
                  <a:txBody>
                    <a:bodyPr/>
                    <a:lstStyle/>
                    <a:p>
                      <a:endParaRPr lang="en-US" sz="1400" dirty="0">
                        <a:latin typeface="Verdana"/>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Ovulation</a:t>
                      </a:r>
                    </a:p>
                  </a:txBody>
                  <a:tcPr marL="68580" marR="68580" marT="0" marB="0"/>
                </a:tc>
                <a:tc>
                  <a:txBody>
                    <a:bodyPr/>
                    <a:lstStyle/>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err="1">
                          <a:latin typeface="Verdana"/>
                          <a:ea typeface="ＭＳ 明朝"/>
                          <a:cs typeface="Verdana"/>
                        </a:rPr>
                        <a:t>Luteal</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smtClean="0">
                        <a:latin typeface="Verdana"/>
                        <a:ea typeface="ＭＳ 明朝"/>
                        <a:cs typeface="Verdana"/>
                      </a:endParaRPr>
                    </a:p>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endParaRPr lang="en-US" sz="1400" dirty="0">
                        <a:latin typeface="Verdana"/>
                        <a:ea typeface="ＭＳ 明朝"/>
                        <a:cs typeface="Verdana"/>
                      </a:endParaRPr>
                    </a:p>
                  </a:txBody>
                  <a:tcPr marL="68580" marR="68580" marT="0" marB="0"/>
                </a:tc>
              </a:tr>
            </a:tbl>
          </a:graphicData>
        </a:graphic>
      </p:graphicFrame>
      <p:sp>
        <p:nvSpPr>
          <p:cNvPr id="7" name="TextBox 6"/>
          <p:cNvSpPr txBox="1"/>
          <p:nvPr/>
        </p:nvSpPr>
        <p:spPr>
          <a:xfrm>
            <a:off x="685800" y="914400"/>
            <a:ext cx="8001000" cy="1077218"/>
          </a:xfrm>
          <a:prstGeom prst="rect">
            <a:avLst/>
          </a:prstGeom>
          <a:noFill/>
        </p:spPr>
        <p:txBody>
          <a:bodyPr wrap="square" rtlCol="0">
            <a:spAutoFit/>
          </a:bodyPr>
          <a:lstStyle/>
          <a:p>
            <a:pPr marL="541338" indent="-541338"/>
            <a:r>
              <a:rPr lang="en-US" sz="1600" dirty="0" smtClean="0">
                <a:latin typeface="Verdana"/>
              </a:rPr>
              <a:t>18.	Describe the relative levels of FSH. LH, progesterone and estrogen, and major events that occur in each phase of the menstrual cycle, assuming pregnancy does not occur.</a:t>
            </a: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47</a:t>
            </a:fld>
            <a:endParaRPr lang="en-US"/>
          </a:p>
        </p:txBody>
      </p:sp>
      <p:graphicFrame>
        <p:nvGraphicFramePr>
          <p:cNvPr id="6" name="Table 5"/>
          <p:cNvGraphicFramePr>
            <a:graphicFrameLocks noGrp="1"/>
          </p:cNvGraphicFramePr>
          <p:nvPr/>
        </p:nvGraphicFramePr>
        <p:xfrm>
          <a:off x="685800" y="1874859"/>
          <a:ext cx="8001001" cy="3930405"/>
        </p:xfrm>
        <a:graphic>
          <a:graphicData uri="http://schemas.openxmlformats.org/drawingml/2006/table">
            <a:tbl>
              <a:tblPr firstRow="1" bandRow="1">
                <a:tableStyleId>{5940675A-B579-460E-94D1-54222C63F5DA}</a:tableStyleId>
              </a:tblPr>
              <a:tblGrid>
                <a:gridCol w="990599"/>
                <a:gridCol w="838201"/>
                <a:gridCol w="927847"/>
                <a:gridCol w="977152"/>
                <a:gridCol w="1447800"/>
                <a:gridCol w="2819402"/>
              </a:tblGrid>
              <a:tr h="253802">
                <a:tc>
                  <a:txBody>
                    <a:bodyPr/>
                    <a:lstStyle/>
                    <a:p>
                      <a:endParaRPr lang="en-US" sz="1400" dirty="0">
                        <a:latin typeface="Verdana"/>
                        <a:cs typeface="Verdana"/>
                      </a:endParaRP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FSH</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LH</a:t>
                      </a:r>
                    </a:p>
                  </a:txBody>
                  <a:tcPr marL="68580" marR="68580" marT="0" marB="0"/>
                </a:tc>
                <a:tc>
                  <a:txBody>
                    <a:bodyPr/>
                    <a:lstStyle/>
                    <a:p>
                      <a:pPr marL="0" marR="0">
                        <a:lnSpc>
                          <a:spcPct val="115000"/>
                        </a:lnSpc>
                        <a:spcBef>
                          <a:spcPts val="0"/>
                        </a:spcBef>
                        <a:spcAft>
                          <a:spcPts val="0"/>
                        </a:spcAft>
                      </a:pPr>
                      <a:r>
                        <a:rPr lang="en-US" sz="1400">
                          <a:latin typeface="Verdana"/>
                          <a:ea typeface="ＭＳ 明朝"/>
                          <a:cs typeface="Verdana"/>
                        </a:rPr>
                        <a:t>Estrogen</a:t>
                      </a: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Progesterone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Events</a:t>
                      </a:r>
                    </a:p>
                  </a:txBody>
                  <a:tcPr marL="68580" marR="68580" marT="0" marB="0"/>
                </a:tc>
              </a:tr>
              <a:tr h="535689">
                <a:tc>
                  <a:txBody>
                    <a:bodyPr/>
                    <a:lstStyle/>
                    <a:p>
                      <a:pPr marL="0" marR="0">
                        <a:lnSpc>
                          <a:spcPct val="115000"/>
                        </a:lnSpc>
                        <a:spcBef>
                          <a:spcPts val="0"/>
                        </a:spcBef>
                        <a:spcAft>
                          <a:spcPts val="0"/>
                        </a:spcAft>
                      </a:pPr>
                      <a:r>
                        <a:rPr lang="en-US" sz="1400">
                          <a:latin typeface="Verdana"/>
                          <a:ea typeface="ＭＳ 明朝"/>
                          <a:cs typeface="Verdana"/>
                        </a:rPr>
                        <a:t>Flow</a:t>
                      </a:r>
                    </a:p>
                  </a:txBody>
                  <a:tcPr marL="68580" marR="68580" marT="0" marB="0"/>
                </a:tc>
                <a:tc>
                  <a:txBody>
                    <a:bodyPr/>
                    <a:lstStyle/>
                    <a:p>
                      <a:pPr marL="0" marR="0">
                        <a:lnSpc>
                          <a:spcPct val="115000"/>
                        </a:lnSpc>
                        <a:spcBef>
                          <a:spcPts val="0"/>
                        </a:spcBef>
                        <a:spcAft>
                          <a:spcPts val="0"/>
                        </a:spcAft>
                      </a:pPr>
                      <a:r>
                        <a:rPr lang="en-US" sz="1100" dirty="0">
                          <a:solidFill>
                            <a:srgbClr val="FF0000"/>
                          </a:solidFill>
                          <a:latin typeface="Verdana"/>
                          <a:ea typeface="ＭＳ 明朝"/>
                          <a:cs typeface="Verdana"/>
                        </a:rPr>
                        <a:t>Increases</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Steady level</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Low</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Low</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Menstruation</a:t>
                      </a:r>
                    </a:p>
                  </a:txBody>
                  <a:tcPr marL="68580" marR="68580" marT="0" marB="0"/>
                </a:tc>
              </a:tr>
              <a:tr h="661245">
                <a:tc>
                  <a:txBody>
                    <a:bodyPr/>
                    <a:lstStyle/>
                    <a:p>
                      <a:pPr marL="0" marR="0">
                        <a:lnSpc>
                          <a:spcPct val="115000"/>
                        </a:lnSpc>
                        <a:spcBef>
                          <a:spcPts val="0"/>
                        </a:spcBef>
                        <a:spcAft>
                          <a:spcPts val="0"/>
                        </a:spcAft>
                      </a:pPr>
                      <a:r>
                        <a:rPr lang="en-US" sz="1400">
                          <a:latin typeface="Verdana"/>
                          <a:ea typeface="ＭＳ 明朝"/>
                          <a:cs typeface="Verdana"/>
                        </a:rPr>
                        <a:t>Follicular</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Steady level</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Increase</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Increase</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Low</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Follicle matures, endometrium thickens</a:t>
                      </a:r>
                    </a:p>
                  </a:txBody>
                  <a:tcPr marL="68580" marR="68580" marT="0" marB="0"/>
                </a:tc>
              </a:tr>
              <a:tr h="826556">
                <a:tc>
                  <a:txBody>
                    <a:bodyPr/>
                    <a:lstStyle/>
                    <a:p>
                      <a:pPr marL="0" marR="0">
                        <a:lnSpc>
                          <a:spcPct val="115000"/>
                        </a:lnSpc>
                        <a:spcBef>
                          <a:spcPts val="0"/>
                        </a:spcBef>
                        <a:spcAft>
                          <a:spcPts val="0"/>
                        </a:spcAft>
                      </a:pPr>
                      <a:r>
                        <a:rPr lang="en-US" sz="1400" dirty="0">
                          <a:latin typeface="Verdana"/>
                          <a:ea typeface="ＭＳ 明朝"/>
                          <a:cs typeface="Verdana"/>
                        </a:rPr>
                        <a:t>Ovulation</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Surges</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Surges</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Increase</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Low</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Egg is released from mature follicle</a:t>
                      </a:r>
                    </a:p>
                  </a:txBody>
                  <a:tcPr marL="68580" marR="68580" marT="0" marB="0"/>
                </a:tc>
              </a:tr>
              <a:tr h="1653113">
                <a:tc>
                  <a:txBody>
                    <a:bodyPr/>
                    <a:lstStyle/>
                    <a:p>
                      <a:pPr marL="0" marR="0">
                        <a:lnSpc>
                          <a:spcPct val="115000"/>
                        </a:lnSpc>
                        <a:spcBef>
                          <a:spcPts val="0"/>
                        </a:spcBef>
                        <a:spcAft>
                          <a:spcPts val="0"/>
                        </a:spcAft>
                      </a:pPr>
                      <a:r>
                        <a:rPr lang="en-US" sz="1400" dirty="0" err="1">
                          <a:latin typeface="Verdana"/>
                          <a:ea typeface="ＭＳ 明朝"/>
                          <a:cs typeface="Verdana"/>
                        </a:rPr>
                        <a:t>Luteal</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Lower level</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Lowers to steady level</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High</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High</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Ruptured follicle forms corpus </a:t>
                      </a:r>
                      <a:r>
                        <a:rPr lang="en-US" sz="1400" dirty="0" err="1">
                          <a:solidFill>
                            <a:srgbClr val="FF0000"/>
                          </a:solidFill>
                          <a:latin typeface="Verdana"/>
                          <a:ea typeface="ＭＳ 明朝"/>
                          <a:cs typeface="Verdana"/>
                        </a:rPr>
                        <a:t>luteum</a:t>
                      </a:r>
                      <a:r>
                        <a:rPr lang="en-US" sz="1400" dirty="0">
                          <a:solidFill>
                            <a:srgbClr val="FF0000"/>
                          </a:solidFill>
                          <a:latin typeface="Verdana"/>
                          <a:ea typeface="ＭＳ 明朝"/>
                          <a:cs typeface="Verdana"/>
                        </a:rPr>
                        <a:t>, </a:t>
                      </a:r>
                      <a:r>
                        <a:rPr lang="en-US" sz="1400" dirty="0" err="1">
                          <a:solidFill>
                            <a:srgbClr val="FF0000"/>
                          </a:solidFill>
                          <a:latin typeface="Verdana"/>
                          <a:ea typeface="ＭＳ 明朝"/>
                          <a:cs typeface="Verdana"/>
                        </a:rPr>
                        <a:t>endometrium</a:t>
                      </a:r>
                      <a:r>
                        <a:rPr lang="en-US" sz="1400" dirty="0">
                          <a:solidFill>
                            <a:srgbClr val="FF0000"/>
                          </a:solidFill>
                          <a:latin typeface="Verdana"/>
                          <a:ea typeface="ＭＳ 明朝"/>
                          <a:cs typeface="Verdana"/>
                        </a:rPr>
                        <a:t> thickens and </a:t>
                      </a:r>
                      <a:r>
                        <a:rPr lang="en-US" sz="1400" dirty="0" err="1">
                          <a:solidFill>
                            <a:srgbClr val="FF0000"/>
                          </a:solidFill>
                          <a:latin typeface="Verdana"/>
                          <a:ea typeface="ＭＳ 明朝"/>
                          <a:cs typeface="Verdana"/>
                        </a:rPr>
                        <a:t>vascularizes</a:t>
                      </a:r>
                      <a:endParaRPr lang="en-US" sz="1400" dirty="0">
                        <a:solidFill>
                          <a:srgbClr val="FF0000"/>
                        </a:solidFill>
                        <a:latin typeface="Verdana"/>
                        <a:ea typeface="ＭＳ 明朝"/>
                        <a:cs typeface="Verdana"/>
                      </a:endParaRPr>
                    </a:p>
                  </a:txBody>
                  <a:tcPr marL="68580" marR="68580" marT="0" marB="0"/>
                </a:tc>
              </a:tr>
            </a:tbl>
          </a:graphicData>
        </a:graphic>
      </p:graphicFrame>
      <p:sp>
        <p:nvSpPr>
          <p:cNvPr id="7" name="TextBox 6"/>
          <p:cNvSpPr txBox="1"/>
          <p:nvPr/>
        </p:nvSpPr>
        <p:spPr>
          <a:xfrm>
            <a:off x="533400" y="797641"/>
            <a:ext cx="8001000" cy="830997"/>
          </a:xfrm>
          <a:prstGeom prst="rect">
            <a:avLst/>
          </a:prstGeom>
          <a:noFill/>
        </p:spPr>
        <p:txBody>
          <a:bodyPr wrap="square" rtlCol="0">
            <a:spAutoFit/>
          </a:bodyPr>
          <a:lstStyle/>
          <a:p>
            <a:pPr marL="541338" indent="-541338"/>
            <a:r>
              <a:rPr lang="en-US" sz="1600" dirty="0" smtClean="0">
                <a:latin typeface="Verdana"/>
              </a:rPr>
              <a:t>18.	Describe the relative levels of FSH. LH, progesterone and estrogen, and major events that occur in each phase of the menstrual cycle, assuming pregnancy does not occur.</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48</a:t>
            </a:fld>
            <a:endParaRPr lang="en-US"/>
          </a:p>
        </p:txBody>
      </p:sp>
      <p:sp>
        <p:nvSpPr>
          <p:cNvPr id="8" name="TextBox 7"/>
          <p:cNvSpPr txBox="1"/>
          <p:nvPr/>
        </p:nvSpPr>
        <p:spPr>
          <a:xfrm>
            <a:off x="762000" y="1371600"/>
            <a:ext cx="7696200" cy="2554545"/>
          </a:xfrm>
          <a:prstGeom prst="rect">
            <a:avLst/>
          </a:prstGeom>
          <a:noFill/>
        </p:spPr>
        <p:txBody>
          <a:bodyPr wrap="square" rtlCol="0">
            <a:spAutoFit/>
          </a:bodyPr>
          <a:lstStyle/>
          <a:p>
            <a:pPr marL="355600" lvl="0" indent="-355600">
              <a:buFont typeface="Arial"/>
              <a:buChar char="•"/>
            </a:pPr>
            <a:r>
              <a:rPr lang="en-US" sz="1600" dirty="0" smtClean="0">
                <a:latin typeface="Verdana"/>
                <a:cs typeface="Verdana"/>
              </a:rPr>
              <a:t>If pregnancy does occur fertilization usually occurs in the fallopian tubes.</a:t>
            </a:r>
          </a:p>
          <a:p>
            <a:pPr marL="355600" lvl="0" indent="-355600">
              <a:buFont typeface="Arial"/>
              <a:buChar char="•"/>
            </a:pPr>
            <a:r>
              <a:rPr lang="en-US" sz="1600" dirty="0" smtClean="0">
                <a:latin typeface="Verdana"/>
                <a:cs typeface="Verdana"/>
              </a:rPr>
              <a:t>Implantation of the </a:t>
            </a:r>
            <a:r>
              <a:rPr lang="en-US" sz="1600" dirty="0" err="1" smtClean="0">
                <a:latin typeface="Verdana"/>
                <a:cs typeface="Verdana"/>
              </a:rPr>
              <a:t>blastocyst</a:t>
            </a:r>
            <a:r>
              <a:rPr lang="en-US" sz="1600" dirty="0" smtClean="0">
                <a:latin typeface="Verdana"/>
                <a:cs typeface="Verdana"/>
              </a:rPr>
              <a:t> into the endometrial lining of the uterus occurs within two weeks.</a:t>
            </a:r>
          </a:p>
          <a:p>
            <a:pPr marL="355600" lvl="0" indent="-355600">
              <a:buFont typeface="Arial"/>
              <a:buChar char="•"/>
            </a:pPr>
            <a:r>
              <a:rPr lang="en-US" sz="1600" dirty="0" smtClean="0">
                <a:latin typeface="Verdana"/>
                <a:cs typeface="Verdana"/>
              </a:rPr>
              <a:t>Three embryonic membranes develop: </a:t>
            </a:r>
            <a:r>
              <a:rPr lang="en-US" sz="1600" dirty="0" err="1" smtClean="0">
                <a:latin typeface="Verdana"/>
                <a:cs typeface="Verdana"/>
              </a:rPr>
              <a:t>chorion</a:t>
            </a:r>
            <a:r>
              <a:rPr lang="en-US" sz="1600" dirty="0" smtClean="0">
                <a:latin typeface="Verdana"/>
                <a:cs typeface="Verdana"/>
              </a:rPr>
              <a:t> (fetal portion of placenta), amnion (amniotic sac) and the </a:t>
            </a:r>
            <a:r>
              <a:rPr lang="en-US" sz="1600" dirty="0" err="1" smtClean="0">
                <a:latin typeface="Verdana"/>
                <a:cs typeface="Verdana"/>
              </a:rPr>
              <a:t>allantois</a:t>
            </a:r>
            <a:r>
              <a:rPr lang="en-US" sz="1600" dirty="0" smtClean="0">
                <a:latin typeface="Verdana"/>
                <a:cs typeface="Verdana"/>
              </a:rPr>
              <a:t> (umbilical cord blood vessels).</a:t>
            </a:r>
          </a:p>
          <a:p>
            <a:pPr marL="355600" lvl="0" indent="-355600">
              <a:buFont typeface="Arial"/>
              <a:buChar char="•"/>
            </a:pPr>
            <a:r>
              <a:rPr lang="en-US" sz="1600" dirty="0" err="1" smtClean="0">
                <a:latin typeface="Verdana"/>
                <a:cs typeface="Verdana"/>
              </a:rPr>
              <a:t>Gastrulation</a:t>
            </a:r>
            <a:r>
              <a:rPr lang="en-US" sz="1600" dirty="0" smtClean="0">
                <a:latin typeface="Verdana"/>
                <a:cs typeface="Verdana"/>
              </a:rPr>
              <a:t> occurs as the three germ layers, ectoderm, endoderm and mesoderm form, allowing for tissue differentiation to begin.</a:t>
            </a:r>
          </a:p>
          <a:p>
            <a:pPr marL="355600" indent="-355600">
              <a:buFont typeface="Arial"/>
              <a:buChar char="•"/>
            </a:pPr>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49</a:t>
            </a:fld>
            <a:endParaRPr lang="en-US"/>
          </a:p>
        </p:txBody>
      </p:sp>
      <p:graphicFrame>
        <p:nvGraphicFramePr>
          <p:cNvPr id="6" name="Table 5"/>
          <p:cNvGraphicFramePr>
            <a:graphicFrameLocks noGrp="1"/>
          </p:cNvGraphicFramePr>
          <p:nvPr/>
        </p:nvGraphicFramePr>
        <p:xfrm>
          <a:off x="838200" y="1600200"/>
          <a:ext cx="7619999" cy="1166368"/>
        </p:xfrm>
        <a:graphic>
          <a:graphicData uri="http://schemas.openxmlformats.org/drawingml/2006/table">
            <a:tbl>
              <a:tblPr firstRow="1" bandRow="1">
                <a:tableStyleId>{5940675A-B579-460E-94D1-54222C63F5DA}</a:tableStyleId>
              </a:tblPr>
              <a:tblGrid>
                <a:gridCol w="1371600"/>
                <a:gridCol w="6248399"/>
              </a:tblGrid>
              <a:tr h="304800">
                <a:tc>
                  <a:txBody>
                    <a:bodyPr/>
                    <a:lstStyle/>
                    <a:p>
                      <a:pPr marL="0" marR="0">
                        <a:lnSpc>
                          <a:spcPct val="115000"/>
                        </a:lnSpc>
                        <a:spcBef>
                          <a:spcPts val="0"/>
                        </a:spcBef>
                        <a:spcAft>
                          <a:spcPts val="0"/>
                        </a:spcAft>
                      </a:pPr>
                      <a:r>
                        <a:rPr lang="en-US" sz="1400" dirty="0">
                          <a:latin typeface="Verdana"/>
                          <a:ea typeface="ＭＳ 明朝"/>
                          <a:cs typeface="Verdana"/>
                        </a:rPr>
                        <a:t>Ectoderm</a:t>
                      </a: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epidermis</a:t>
                      </a:r>
                      <a:r>
                        <a:rPr lang="en-US" sz="1400" dirty="0">
                          <a:latin typeface="Verdana"/>
                          <a:ea typeface="ＭＳ 明朝"/>
                          <a:cs typeface="Verdana"/>
                        </a:rPr>
                        <a:t>, nervous system, parts of the eye and inner ear</a:t>
                      </a: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Endoderm</a:t>
                      </a: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muscles</a:t>
                      </a:r>
                      <a:r>
                        <a:rPr lang="en-US" sz="1400" dirty="0">
                          <a:latin typeface="Verdana"/>
                          <a:ea typeface="ＭＳ 明朝"/>
                          <a:cs typeface="Verdana"/>
                        </a:rPr>
                        <a:t>, blood and blood vessels, skeletal structure, reproductive structures</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Mesoderm</a:t>
                      </a:r>
                    </a:p>
                  </a:txBody>
                  <a:tcPr marL="68580" marR="68580" marT="0" marB="0"/>
                </a:tc>
                <a:tc>
                  <a:txBody>
                    <a:bodyPr/>
                    <a:lstStyle/>
                    <a:p>
                      <a:pPr marL="0" marR="0">
                        <a:lnSpc>
                          <a:spcPct val="115000"/>
                        </a:lnSpc>
                        <a:spcBef>
                          <a:spcPts val="0"/>
                        </a:spcBef>
                        <a:spcAft>
                          <a:spcPts val="0"/>
                        </a:spcAft>
                      </a:pPr>
                      <a:r>
                        <a:rPr lang="en-US" sz="1400" dirty="0" smtClean="0">
                          <a:latin typeface="Verdana"/>
                          <a:ea typeface="ＭＳ 明朝"/>
                          <a:cs typeface="Verdana"/>
                        </a:rPr>
                        <a:t>endocrine </a:t>
                      </a:r>
                      <a:r>
                        <a:rPr lang="en-US" sz="1400" dirty="0">
                          <a:latin typeface="Verdana"/>
                          <a:ea typeface="ＭＳ 明朝"/>
                          <a:cs typeface="Verdana"/>
                        </a:rPr>
                        <a:t>glands, lining of reproductive and digestive tracts</a:t>
                      </a:r>
                    </a:p>
                  </a:txBody>
                  <a:tcPr marL="68580" marR="68580" marT="0" marB="0"/>
                </a:tc>
              </a:tr>
            </a:tbl>
          </a:graphicData>
        </a:graphic>
      </p:graphicFrame>
      <p:sp>
        <p:nvSpPr>
          <p:cNvPr id="7" name="TextBox 6"/>
          <p:cNvSpPr txBox="1"/>
          <p:nvPr/>
        </p:nvSpPr>
        <p:spPr>
          <a:xfrm>
            <a:off x="685800" y="653534"/>
            <a:ext cx="3581400" cy="369332"/>
          </a:xfrm>
          <a:prstGeom prst="rect">
            <a:avLst/>
          </a:prstGeom>
          <a:noFill/>
        </p:spPr>
        <p:txBody>
          <a:bodyPr wrap="square" rtlCol="0">
            <a:spAutoFit/>
          </a:bodyPr>
          <a:lstStyle/>
          <a:p>
            <a:pPr marL="541338" indent="-541338"/>
            <a:r>
              <a:rPr lang="en-US" b="1" dirty="0" smtClean="0">
                <a:latin typeface="Verdana"/>
              </a:rPr>
              <a:t>Tissue Differentiation</a:t>
            </a:r>
            <a:endParaRPr lang="en-US" b="1" dirty="0">
              <a:latin typeface="Verdana"/>
            </a:endParaRPr>
          </a:p>
        </p:txBody>
      </p:sp>
      <p:sp>
        <p:nvSpPr>
          <p:cNvPr id="8" name="TextBox 7"/>
          <p:cNvSpPr txBox="1"/>
          <p:nvPr/>
        </p:nvSpPr>
        <p:spPr>
          <a:xfrm>
            <a:off x="762000" y="3424297"/>
            <a:ext cx="8153400" cy="2062103"/>
          </a:xfrm>
          <a:prstGeom prst="rect">
            <a:avLst/>
          </a:prstGeom>
          <a:noFill/>
        </p:spPr>
        <p:txBody>
          <a:bodyPr wrap="square" rtlCol="0">
            <a:spAutoFit/>
          </a:bodyPr>
          <a:lstStyle/>
          <a:p>
            <a:r>
              <a:rPr lang="en-US" sz="1600" dirty="0" smtClean="0">
                <a:latin typeface="Verdana"/>
              </a:rPr>
              <a:t>The average pregnancy lasts for about 40 weeks that is divided into three trimesters.</a:t>
            </a:r>
          </a:p>
          <a:p>
            <a:pPr marL="1617663" indent="-1076325"/>
            <a:r>
              <a:rPr lang="en-US" sz="1600" dirty="0" smtClean="0">
                <a:latin typeface="Verdana"/>
              </a:rPr>
              <a:t>First:	all the major systems develop; head and limbs begin to develop</a:t>
            </a:r>
          </a:p>
          <a:p>
            <a:pPr marL="1617663" indent="-1076325"/>
            <a:r>
              <a:rPr lang="en-US" sz="1600" dirty="0" smtClean="0">
                <a:latin typeface="Verdana"/>
              </a:rPr>
              <a:t>Second:	baby movements can be felt, sex of fetus visible</a:t>
            </a:r>
          </a:p>
          <a:p>
            <a:pPr marL="1617663" indent="-1076325"/>
            <a:r>
              <a:rPr lang="en-US" sz="1600" dirty="0" smtClean="0">
                <a:latin typeface="Verdana"/>
              </a:rPr>
              <a:t>Third:	time of growth, baby turns to a “head down position” in preparation of birth</a:t>
            </a:r>
          </a:p>
          <a:p>
            <a:endParaRPr lang="en-US" sz="1600" dirty="0">
              <a:latin typeface="Verdana"/>
            </a:endParaRPr>
          </a:p>
        </p:txBody>
      </p:sp>
      <p:sp>
        <p:nvSpPr>
          <p:cNvPr id="9" name="TextBox 8"/>
          <p:cNvSpPr txBox="1"/>
          <p:nvPr/>
        </p:nvSpPr>
        <p:spPr>
          <a:xfrm>
            <a:off x="4495800" y="653534"/>
            <a:ext cx="1676400" cy="369332"/>
          </a:xfrm>
          <a:prstGeom prst="rect">
            <a:avLst/>
          </a:prstGeom>
          <a:noFill/>
        </p:spPr>
        <p:txBody>
          <a:bodyPr wrap="square" rtlCol="0">
            <a:spAutoFit/>
          </a:bodyPr>
          <a:lstStyle/>
          <a:p>
            <a:r>
              <a:rPr lang="en-US" dirty="0" smtClean="0">
                <a:solidFill>
                  <a:srgbClr val="FF0000"/>
                </a:solidFill>
                <a:latin typeface="Verdana"/>
              </a:rPr>
              <a:t>Page 15</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4" y="1967230"/>
            <a:ext cx="8229600" cy="4389120"/>
          </a:xfrm>
          <a:prstGeom prst="rect">
            <a:avLst/>
          </a:prstGeom>
        </p:spPr>
        <p:txBody>
          <a:bodyPr>
            <a:normAutofit/>
          </a:bodyPr>
          <a:lstStyle/>
          <a:p>
            <a:pPr marL="0" indent="0">
              <a:buNone/>
            </a:pPr>
            <a:r>
              <a:rPr lang="en-US" sz="1800" dirty="0" smtClean="0"/>
              <a:t>The Alberta Diploma Exam is worth 50% of your biology mark. </a:t>
            </a:r>
          </a:p>
          <a:p>
            <a:pPr>
              <a:buNone/>
            </a:pPr>
            <a:endParaRPr lang="en-US" sz="1800" dirty="0" smtClean="0"/>
          </a:p>
          <a:p>
            <a:pPr>
              <a:buNone/>
            </a:pPr>
            <a:endParaRPr lang="en-US" sz="1800" dirty="0" smtClean="0"/>
          </a:p>
          <a:p>
            <a:pPr>
              <a:buNone/>
            </a:pPr>
            <a:r>
              <a:rPr lang="en-US" sz="1800" dirty="0" smtClean="0"/>
              <a:t>Total time allowed—2.5 hrs</a:t>
            </a:r>
          </a:p>
          <a:p>
            <a:r>
              <a:rPr lang="en-US" sz="1800" dirty="0" smtClean="0"/>
              <a:t>48 Multiple choice (MC) worth one mark each</a:t>
            </a:r>
          </a:p>
          <a:p>
            <a:r>
              <a:rPr lang="en-US" sz="1800" dirty="0" smtClean="0"/>
              <a:t>12 Numeric response (NR) worth one mark each</a:t>
            </a:r>
          </a:p>
          <a:p>
            <a:pPr>
              <a:buNone/>
            </a:pPr>
            <a:endParaRPr lang="en-US" sz="1800" dirty="0" smtClean="0"/>
          </a:p>
          <a:p>
            <a:pPr>
              <a:buNone/>
            </a:pPr>
            <a:r>
              <a:rPr lang="en-US" sz="1800" dirty="0" smtClean="0"/>
              <a:t> </a:t>
            </a:r>
          </a:p>
          <a:p>
            <a:endParaRPr lang="en-US" sz="1800" dirty="0"/>
          </a:p>
        </p:txBody>
      </p:sp>
      <p:sp>
        <p:nvSpPr>
          <p:cNvPr id="4" name="TextBox 3"/>
          <p:cNvSpPr txBox="1"/>
          <p:nvPr/>
        </p:nvSpPr>
        <p:spPr>
          <a:xfrm>
            <a:off x="495304" y="946666"/>
            <a:ext cx="8191496" cy="461665"/>
          </a:xfrm>
          <a:prstGeom prst="rect">
            <a:avLst/>
          </a:prstGeom>
          <a:noFill/>
        </p:spPr>
        <p:txBody>
          <a:bodyPr wrap="square" rtlCol="0">
            <a:spAutoFit/>
          </a:bodyPr>
          <a:lstStyle/>
          <a:p>
            <a:r>
              <a:rPr lang="en-US" sz="2400" b="1" dirty="0" smtClean="0">
                <a:latin typeface="Verdana"/>
              </a:rPr>
              <a:t>About the Biology 30 Diploma Exam</a:t>
            </a:r>
            <a:endParaRPr lang="en-US" sz="2400" dirty="0">
              <a:latin typeface="Verdana"/>
            </a:endParaRPr>
          </a:p>
        </p:txBody>
      </p:sp>
      <p:sp>
        <p:nvSpPr>
          <p:cNvPr id="5" name="Slide Number Placeholder 4"/>
          <p:cNvSpPr>
            <a:spLocks noGrp="1"/>
          </p:cNvSpPr>
          <p:nvPr>
            <p:ph type="sldNum" sz="quarter" idx="12"/>
          </p:nvPr>
        </p:nvSpPr>
        <p:spPr/>
        <p:txBody>
          <a:bodyPr/>
          <a:lstStyle/>
          <a:p>
            <a:fld id="{D80FEEEB-4CAC-EC4F-B319-97BE1703EA36}" type="slidenum">
              <a:rPr lang="en-US" smtClean="0"/>
              <a:pPr/>
              <a:t>5</a:t>
            </a:fld>
            <a:endParaRPr lang="en-US"/>
          </a:p>
        </p:txBody>
      </p:sp>
      <p:sp>
        <p:nvSpPr>
          <p:cNvPr id="7" name="TextBox 6"/>
          <p:cNvSpPr txBox="1"/>
          <p:nvPr/>
        </p:nvSpPr>
        <p:spPr>
          <a:xfrm>
            <a:off x="495304" y="512802"/>
            <a:ext cx="1676400" cy="369332"/>
          </a:xfrm>
          <a:prstGeom prst="rect">
            <a:avLst/>
          </a:prstGeom>
          <a:noFill/>
        </p:spPr>
        <p:txBody>
          <a:bodyPr wrap="square" rtlCol="0">
            <a:spAutoFit/>
          </a:bodyPr>
          <a:lstStyle/>
          <a:p>
            <a:r>
              <a:rPr lang="en-US" dirty="0" smtClean="0">
                <a:solidFill>
                  <a:srgbClr val="FF0000"/>
                </a:solidFill>
                <a:latin typeface="Verdana"/>
              </a:rPr>
              <a:t>Page 4</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50</a:t>
            </a:fld>
            <a:endParaRPr lang="en-US"/>
          </a:p>
        </p:txBody>
      </p:sp>
      <p:sp>
        <p:nvSpPr>
          <p:cNvPr id="6" name="TextBox 5"/>
          <p:cNvSpPr txBox="1"/>
          <p:nvPr/>
        </p:nvSpPr>
        <p:spPr>
          <a:xfrm>
            <a:off x="685800" y="762000"/>
            <a:ext cx="7467600" cy="2800766"/>
          </a:xfrm>
          <a:prstGeom prst="rect">
            <a:avLst/>
          </a:prstGeom>
          <a:noFill/>
        </p:spPr>
        <p:txBody>
          <a:bodyPr wrap="square" rtlCol="0">
            <a:spAutoFit/>
          </a:bodyPr>
          <a:lstStyle/>
          <a:p>
            <a:pPr marL="355600" lvl="0" indent="-355600">
              <a:buFont typeface="Arial"/>
              <a:buChar char="•"/>
            </a:pPr>
            <a:r>
              <a:rPr lang="en-US" sz="1600" dirty="0" smtClean="0">
                <a:latin typeface="Verdana"/>
                <a:cs typeface="Verdana"/>
              </a:rPr>
              <a:t>During this time the fetus is most adversely susceptible to environmental factors (</a:t>
            </a:r>
            <a:r>
              <a:rPr lang="en-US" sz="1600" dirty="0" err="1" smtClean="0">
                <a:latin typeface="Verdana"/>
                <a:cs typeface="Verdana"/>
              </a:rPr>
              <a:t>teratogens</a:t>
            </a:r>
            <a:r>
              <a:rPr lang="en-US" sz="1600" dirty="0" smtClean="0">
                <a:latin typeface="Verdana"/>
                <a:cs typeface="Verdana"/>
              </a:rPr>
              <a:t>) and the lifestyle choices of the mother. Various drugs and microbes can cause life-long problems for the fetus such as neurological/brain damage, low birth weight and limb development abnormalities.</a:t>
            </a:r>
          </a:p>
          <a:p>
            <a:pPr marL="355600" lvl="0" indent="-355600"/>
            <a:endParaRPr lang="en-US" sz="1600" dirty="0" smtClean="0">
              <a:latin typeface="Verdana"/>
              <a:cs typeface="Verdana"/>
            </a:endParaRPr>
          </a:p>
          <a:p>
            <a:pPr marL="355600" lvl="0" indent="-355600">
              <a:buFont typeface="Arial"/>
              <a:buChar char="•"/>
            </a:pPr>
            <a:r>
              <a:rPr lang="en-US" sz="1600" dirty="0" smtClean="0">
                <a:latin typeface="Verdana"/>
                <a:cs typeface="Verdana"/>
              </a:rPr>
              <a:t>Parturition, or birth, occurs in stages: cervix dilation, rupturing of amniotic sac, uterine contractions due to </a:t>
            </a:r>
            <a:r>
              <a:rPr lang="en-US" sz="1600" dirty="0" err="1" smtClean="0">
                <a:latin typeface="Verdana"/>
                <a:cs typeface="Verdana"/>
              </a:rPr>
              <a:t>oxytocin</a:t>
            </a:r>
            <a:r>
              <a:rPr lang="en-US" sz="1600" dirty="0" smtClean="0">
                <a:latin typeface="Verdana"/>
                <a:cs typeface="Verdana"/>
              </a:rPr>
              <a:t> and prostaglandins push the baby out of the body, and expulsion of the placenta (afterbirth).</a:t>
            </a:r>
          </a:p>
          <a:p>
            <a:endParaRPr lang="en-US" sz="1600" dirty="0">
              <a:latin typeface="Verdana"/>
              <a:cs typeface="Verdana"/>
            </a:endParaRPr>
          </a:p>
        </p:txBody>
      </p:sp>
      <p:sp>
        <p:nvSpPr>
          <p:cNvPr id="7" name="TextBox 6"/>
          <p:cNvSpPr txBox="1"/>
          <p:nvPr/>
        </p:nvSpPr>
        <p:spPr>
          <a:xfrm>
            <a:off x="914400" y="3562766"/>
            <a:ext cx="6858000" cy="1077218"/>
          </a:xfrm>
          <a:prstGeom prst="rect">
            <a:avLst/>
          </a:prstGeom>
          <a:noFill/>
        </p:spPr>
        <p:txBody>
          <a:bodyPr wrap="square" rtlCol="0">
            <a:spAutoFit/>
          </a:bodyPr>
          <a:lstStyle/>
          <a:p>
            <a:pPr marL="533400" indent="-533400"/>
            <a:r>
              <a:rPr lang="en-US" sz="1600" b="1" dirty="0" smtClean="0">
                <a:latin typeface="Verdana"/>
                <a:cs typeface="Verdana"/>
              </a:rPr>
              <a:t>Tip</a:t>
            </a:r>
            <a:r>
              <a:rPr lang="en-US" sz="1600" dirty="0" smtClean="0">
                <a:latin typeface="Verdana"/>
                <a:cs typeface="Verdana"/>
              </a:rPr>
              <a:t>	Students mix up the role of </a:t>
            </a:r>
            <a:r>
              <a:rPr lang="en-US" sz="1600" dirty="0" err="1" smtClean="0">
                <a:latin typeface="Verdana"/>
                <a:cs typeface="Verdana"/>
              </a:rPr>
              <a:t>oxytocin</a:t>
            </a:r>
            <a:r>
              <a:rPr lang="en-US" sz="1600" dirty="0" smtClean="0">
                <a:latin typeface="Verdana"/>
                <a:cs typeface="Verdana"/>
              </a:rPr>
              <a:t> (milk release) and </a:t>
            </a:r>
            <a:r>
              <a:rPr lang="en-US" sz="1600" dirty="0" err="1" smtClean="0">
                <a:latin typeface="Verdana"/>
                <a:cs typeface="Verdana"/>
              </a:rPr>
              <a:t>prolactin</a:t>
            </a:r>
            <a:r>
              <a:rPr lang="en-US" sz="1600" dirty="0" smtClean="0">
                <a:latin typeface="Verdana"/>
                <a:cs typeface="Verdana"/>
              </a:rPr>
              <a:t> (milk production) after parturition. An easy way to remember: “pro” is in the words </a:t>
            </a:r>
            <a:r>
              <a:rPr lang="en-US" sz="1600" b="1" dirty="0" err="1" smtClean="0">
                <a:latin typeface="Verdana"/>
                <a:cs typeface="Verdana"/>
              </a:rPr>
              <a:t>pro</a:t>
            </a:r>
            <a:r>
              <a:rPr lang="en-US" sz="1600" dirty="0" err="1" smtClean="0">
                <a:latin typeface="Verdana"/>
                <a:cs typeface="Verdana"/>
              </a:rPr>
              <a:t>lactin</a:t>
            </a:r>
            <a:r>
              <a:rPr lang="en-US" sz="1600" dirty="0" smtClean="0">
                <a:latin typeface="Verdana"/>
                <a:cs typeface="Verdana"/>
              </a:rPr>
              <a:t> and </a:t>
            </a:r>
            <a:r>
              <a:rPr lang="en-US" sz="1600" b="1" dirty="0" smtClean="0">
                <a:latin typeface="Verdana"/>
                <a:cs typeface="Verdana"/>
              </a:rPr>
              <a:t>pro</a:t>
            </a:r>
            <a:r>
              <a:rPr lang="en-US" sz="1600" dirty="0" smtClean="0">
                <a:latin typeface="Verdana"/>
                <a:cs typeface="Verdana"/>
              </a:rPr>
              <a:t>duction.</a:t>
            </a:r>
          </a:p>
          <a:p>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51</a:t>
            </a:fld>
            <a:endParaRPr lang="en-US"/>
          </a:p>
        </p:txBody>
      </p:sp>
      <p:sp>
        <p:nvSpPr>
          <p:cNvPr id="6" name="TextBox 5"/>
          <p:cNvSpPr txBox="1"/>
          <p:nvPr/>
        </p:nvSpPr>
        <p:spPr>
          <a:xfrm>
            <a:off x="533400" y="1143000"/>
            <a:ext cx="8153400" cy="1323439"/>
          </a:xfrm>
          <a:prstGeom prst="rect">
            <a:avLst/>
          </a:prstGeom>
          <a:noFill/>
        </p:spPr>
        <p:txBody>
          <a:bodyPr wrap="square" rtlCol="0">
            <a:spAutoFit/>
          </a:bodyPr>
          <a:lstStyle/>
          <a:p>
            <a:pPr marL="541338" indent="-541338"/>
            <a:r>
              <a:rPr lang="en-US" sz="1600" dirty="0" smtClean="0">
                <a:latin typeface="Verdana"/>
              </a:rPr>
              <a:t>19. 	Gonorrhea—a sexually transmitted disease—if not treated can travel throughout the female reproductive tract and cause scarring. Infertility can result due to the blockage of the _______</a:t>
            </a:r>
            <a:r>
              <a:rPr lang="en-US" sz="1600" dirty="0" err="1" smtClean="0">
                <a:latin typeface="Verdana"/>
              </a:rPr>
              <a:t>i</a:t>
            </a:r>
            <a:r>
              <a:rPr lang="en-US" sz="1600" dirty="0" smtClean="0">
                <a:latin typeface="Verdana"/>
              </a:rPr>
              <a:t>________, preventing ________ii__________. The above statement is completed by the information in row.</a:t>
            </a:r>
          </a:p>
        </p:txBody>
      </p:sp>
      <p:graphicFrame>
        <p:nvGraphicFramePr>
          <p:cNvPr id="7" name="Table 6"/>
          <p:cNvGraphicFramePr>
            <a:graphicFrameLocks noGrp="1"/>
          </p:cNvGraphicFramePr>
          <p:nvPr/>
        </p:nvGraphicFramePr>
        <p:xfrm>
          <a:off x="838200" y="2895600"/>
          <a:ext cx="7619998" cy="1752600"/>
        </p:xfrm>
        <a:graphic>
          <a:graphicData uri="http://schemas.openxmlformats.org/drawingml/2006/table">
            <a:tbl>
              <a:tblPr firstRow="1" bandRow="1">
                <a:tableStyleId>{5940675A-B579-460E-94D1-54222C63F5DA}</a:tableStyleId>
              </a:tblPr>
              <a:tblGrid>
                <a:gridCol w="753626"/>
                <a:gridCol w="3433186"/>
                <a:gridCol w="3433186"/>
              </a:tblGrid>
              <a:tr h="269240">
                <a:tc>
                  <a:txBody>
                    <a:bodyPr/>
                    <a:lstStyle/>
                    <a:p>
                      <a:pPr marL="0" marR="0">
                        <a:lnSpc>
                          <a:spcPct val="115000"/>
                        </a:lnSpc>
                        <a:spcBef>
                          <a:spcPts val="0"/>
                        </a:spcBef>
                        <a:spcAft>
                          <a:spcPts val="0"/>
                        </a:spcAft>
                      </a:pPr>
                      <a:r>
                        <a:rPr lang="en-US" sz="1400" b="1"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b="1">
                          <a:latin typeface="Verdana"/>
                          <a:ea typeface="ＭＳ 明朝"/>
                          <a:cs typeface="Verdana"/>
                        </a:rPr>
                        <a:t>i</a:t>
                      </a:r>
                    </a:p>
                  </a:txBody>
                  <a:tcPr marL="68580" marR="68580" marT="0" marB="0"/>
                </a:tc>
                <a:tc>
                  <a:txBody>
                    <a:bodyPr/>
                    <a:lstStyle/>
                    <a:p>
                      <a:pPr marL="0" marR="0" algn="ctr">
                        <a:lnSpc>
                          <a:spcPct val="115000"/>
                        </a:lnSpc>
                        <a:spcBef>
                          <a:spcPts val="0"/>
                        </a:spcBef>
                        <a:spcAft>
                          <a:spcPts val="0"/>
                        </a:spcAft>
                      </a:pPr>
                      <a:r>
                        <a:rPr lang="en-US" sz="1400" b="1" dirty="0">
                          <a:latin typeface="Verdana"/>
                          <a:ea typeface="ＭＳ 明朝"/>
                          <a:cs typeface="Verdana"/>
                        </a:rPr>
                        <a:t>ii</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fallopian tubes</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fertilization</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fallopian tubes</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implantation</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ovary</a:t>
                      </a:r>
                    </a:p>
                  </a:txBody>
                  <a:tcPr marL="68580" marR="68580" marT="0" marB="0"/>
                </a:tc>
                <a:tc>
                  <a:txBody>
                    <a:bodyPr/>
                    <a:lstStyle/>
                    <a:p>
                      <a:pPr marL="0" marR="0" algn="ctr">
                        <a:lnSpc>
                          <a:spcPct val="115000"/>
                        </a:lnSpc>
                        <a:spcBef>
                          <a:spcPts val="0"/>
                        </a:spcBef>
                        <a:spcAft>
                          <a:spcPts val="0"/>
                        </a:spcAft>
                      </a:pPr>
                      <a:r>
                        <a:rPr lang="en-US" sz="1400">
                          <a:latin typeface="Verdana"/>
                          <a:ea typeface="ＭＳ 明朝"/>
                          <a:cs typeface="Verdana"/>
                        </a:rPr>
                        <a:t>fertilization</a:t>
                      </a: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ovary</a:t>
                      </a:r>
                    </a:p>
                  </a:txBody>
                  <a:tcPr marL="68580" marR="68580" marT="0" marB="0"/>
                </a:tc>
                <a:tc>
                  <a:txBody>
                    <a:bodyPr/>
                    <a:lstStyle/>
                    <a:p>
                      <a:pPr marL="0" marR="0" algn="ctr">
                        <a:lnSpc>
                          <a:spcPct val="115000"/>
                        </a:lnSpc>
                        <a:spcBef>
                          <a:spcPts val="0"/>
                        </a:spcBef>
                        <a:spcAft>
                          <a:spcPts val="0"/>
                        </a:spcAft>
                      </a:pPr>
                      <a:r>
                        <a:rPr lang="en-US" sz="1400" dirty="0">
                          <a:latin typeface="Verdana"/>
                          <a:ea typeface="ＭＳ 明朝"/>
                          <a:cs typeface="Verdana"/>
                        </a:rPr>
                        <a:t>implantation</a:t>
                      </a:r>
                    </a:p>
                  </a:txBody>
                  <a:tcPr marL="68580" marR="68580" marT="0" marB="0"/>
                </a:tc>
              </a:tr>
            </a:tbl>
          </a:graphicData>
        </a:graphic>
      </p:graphicFrame>
      <p:sp>
        <p:nvSpPr>
          <p:cNvPr id="8" name="Oval 7"/>
          <p:cNvSpPr/>
          <p:nvPr/>
        </p:nvSpPr>
        <p:spPr>
          <a:xfrm>
            <a:off x="838200" y="32004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9" name="TextBox 8"/>
          <p:cNvSpPr txBox="1"/>
          <p:nvPr/>
        </p:nvSpPr>
        <p:spPr>
          <a:xfrm>
            <a:off x="533400" y="653534"/>
            <a:ext cx="1676400" cy="369332"/>
          </a:xfrm>
          <a:prstGeom prst="rect">
            <a:avLst/>
          </a:prstGeom>
          <a:noFill/>
        </p:spPr>
        <p:txBody>
          <a:bodyPr wrap="square" rtlCol="0">
            <a:spAutoFit/>
          </a:bodyPr>
          <a:lstStyle/>
          <a:p>
            <a:r>
              <a:rPr lang="en-US" dirty="0" smtClean="0">
                <a:solidFill>
                  <a:srgbClr val="FF0000"/>
                </a:solidFill>
                <a:latin typeface="Verdana"/>
              </a:rPr>
              <a:t>Page 15</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52</a:t>
            </a:fld>
            <a:endParaRPr lang="en-US"/>
          </a:p>
        </p:txBody>
      </p:sp>
      <p:grpSp>
        <p:nvGrpSpPr>
          <p:cNvPr id="2" name="Group 2"/>
          <p:cNvGrpSpPr>
            <a:grpSpLocks/>
          </p:cNvGrpSpPr>
          <p:nvPr/>
        </p:nvGrpSpPr>
        <p:grpSpPr bwMode="auto">
          <a:xfrm>
            <a:off x="2981325" y="1333500"/>
            <a:ext cx="2657475" cy="1790700"/>
            <a:chOff x="5301" y="4270"/>
            <a:chExt cx="4184" cy="2820"/>
          </a:xfrm>
        </p:grpSpPr>
        <p:sp>
          <p:nvSpPr>
            <p:cNvPr id="35843" name="Oval 3"/>
            <p:cNvSpPr>
              <a:spLocks noChangeArrowheads="1"/>
            </p:cNvSpPr>
            <p:nvPr/>
          </p:nvSpPr>
          <p:spPr bwMode="auto">
            <a:xfrm>
              <a:off x="5301" y="4920"/>
              <a:ext cx="4140" cy="1980"/>
            </a:xfrm>
            <a:prstGeom prst="ellipse">
              <a:avLst/>
            </a:prstGeom>
            <a:solidFill>
              <a:srgbClr val="FFFFFF"/>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35844" name="Oval 4"/>
            <p:cNvSpPr>
              <a:spLocks noChangeArrowheads="1"/>
            </p:cNvSpPr>
            <p:nvPr/>
          </p:nvSpPr>
          <p:spPr bwMode="auto">
            <a:xfrm>
              <a:off x="5841" y="5640"/>
              <a:ext cx="900" cy="90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35845" name="Text Box 5"/>
            <p:cNvSpPr txBox="1">
              <a:spLocks noChangeArrowheads="1"/>
            </p:cNvSpPr>
            <p:nvPr/>
          </p:nvSpPr>
          <p:spPr bwMode="auto">
            <a:xfrm>
              <a:off x="8781" y="6550"/>
              <a:ext cx="484"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C</a:t>
              </a:r>
            </a:p>
          </p:txBody>
        </p:sp>
        <p:sp>
          <p:nvSpPr>
            <p:cNvPr id="35846" name="Text Box 6"/>
            <p:cNvSpPr txBox="1">
              <a:spLocks noChangeArrowheads="1"/>
            </p:cNvSpPr>
            <p:nvPr/>
          </p:nvSpPr>
          <p:spPr bwMode="auto">
            <a:xfrm>
              <a:off x="9001" y="4270"/>
              <a:ext cx="484"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D</a:t>
              </a:r>
            </a:p>
          </p:txBody>
        </p:sp>
        <p:sp>
          <p:nvSpPr>
            <p:cNvPr id="35847" name="Line 7"/>
            <p:cNvSpPr>
              <a:spLocks noChangeShapeType="1"/>
            </p:cNvSpPr>
            <p:nvPr/>
          </p:nvSpPr>
          <p:spPr bwMode="auto">
            <a:xfrm flipH="1">
              <a:off x="8181" y="4560"/>
              <a:ext cx="900" cy="360"/>
            </a:xfrm>
            <a:prstGeom prst="line">
              <a:avLst/>
            </a:prstGeom>
            <a:noFill/>
            <a:ln w="12700">
              <a:solidFill>
                <a:srgbClr val="4A7EBB"/>
              </a:solidFill>
              <a:round/>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nvGrpSpPr>
            <p:cNvPr id="3" name="Group 8"/>
            <p:cNvGrpSpPr>
              <a:grpSpLocks/>
            </p:cNvGrpSpPr>
            <p:nvPr/>
          </p:nvGrpSpPr>
          <p:grpSpPr bwMode="auto">
            <a:xfrm>
              <a:off x="8191" y="6184"/>
              <a:ext cx="598" cy="598"/>
              <a:chOff x="8181" y="7744"/>
              <a:chExt cx="598" cy="598"/>
            </a:xfrm>
          </p:grpSpPr>
          <p:sp>
            <p:nvSpPr>
              <p:cNvPr id="35849" name="Oval 9"/>
              <p:cNvSpPr>
                <a:spLocks noChangeArrowheads="1"/>
              </p:cNvSpPr>
              <p:nvPr/>
            </p:nvSpPr>
            <p:spPr bwMode="auto">
              <a:xfrm>
                <a:off x="8181" y="7744"/>
                <a:ext cx="525" cy="525"/>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35850" name="Oval 10"/>
              <p:cNvSpPr>
                <a:spLocks noChangeArrowheads="1"/>
              </p:cNvSpPr>
              <p:nvPr/>
            </p:nvSpPr>
            <p:spPr bwMode="auto">
              <a:xfrm>
                <a:off x="8721" y="8284"/>
                <a:ext cx="58" cy="58"/>
              </a:xfrm>
              <a:prstGeom prst="ellipse">
                <a:avLst/>
              </a:prstGeom>
              <a:solidFill>
                <a:srgbClr val="0000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6" name="Group 11"/>
            <p:cNvGrpSpPr>
              <a:grpSpLocks/>
            </p:cNvGrpSpPr>
            <p:nvPr/>
          </p:nvGrpSpPr>
          <p:grpSpPr bwMode="auto">
            <a:xfrm>
              <a:off x="6921" y="5044"/>
              <a:ext cx="484" cy="820"/>
              <a:chOff x="6403" y="7384"/>
              <a:chExt cx="484" cy="820"/>
            </a:xfrm>
          </p:grpSpPr>
          <p:sp>
            <p:nvSpPr>
              <p:cNvPr id="35852" name="Text Box 12"/>
              <p:cNvSpPr txBox="1">
                <a:spLocks noChangeArrowheads="1"/>
              </p:cNvSpPr>
              <p:nvPr/>
            </p:nvSpPr>
            <p:spPr bwMode="auto">
              <a:xfrm>
                <a:off x="6403" y="7664"/>
                <a:ext cx="484"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B</a:t>
                </a:r>
              </a:p>
            </p:txBody>
          </p:sp>
          <p:grpSp>
            <p:nvGrpSpPr>
              <p:cNvPr id="7" name="Group 13"/>
              <p:cNvGrpSpPr>
                <a:grpSpLocks/>
              </p:cNvGrpSpPr>
              <p:nvPr/>
            </p:nvGrpSpPr>
            <p:grpSpPr bwMode="auto">
              <a:xfrm>
                <a:off x="6530" y="7384"/>
                <a:ext cx="345" cy="345"/>
                <a:chOff x="6530" y="7384"/>
                <a:chExt cx="345" cy="345"/>
              </a:xfrm>
            </p:grpSpPr>
            <p:sp>
              <p:nvSpPr>
                <p:cNvPr id="35854" name="Oval 14"/>
                <p:cNvSpPr>
                  <a:spLocks noChangeArrowheads="1"/>
                </p:cNvSpPr>
                <p:nvPr/>
              </p:nvSpPr>
              <p:spPr bwMode="auto">
                <a:xfrm>
                  <a:off x="6530" y="7384"/>
                  <a:ext cx="345" cy="345"/>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35855" name="Oval 15"/>
                <p:cNvSpPr>
                  <a:spLocks noChangeArrowheads="1"/>
                </p:cNvSpPr>
                <p:nvPr/>
              </p:nvSpPr>
              <p:spPr bwMode="auto">
                <a:xfrm>
                  <a:off x="6741" y="7564"/>
                  <a:ext cx="58" cy="58"/>
                </a:xfrm>
                <a:prstGeom prst="ellipse">
                  <a:avLst/>
                </a:prstGeom>
                <a:solidFill>
                  <a:srgbClr val="0000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grpSp>
          <p:nvGrpSpPr>
            <p:cNvPr id="8" name="Group 16"/>
            <p:cNvGrpSpPr>
              <a:grpSpLocks/>
            </p:cNvGrpSpPr>
            <p:nvPr/>
          </p:nvGrpSpPr>
          <p:grpSpPr bwMode="auto">
            <a:xfrm>
              <a:off x="5841" y="5104"/>
              <a:ext cx="604" cy="540"/>
              <a:chOff x="4401" y="5064"/>
              <a:chExt cx="604" cy="540"/>
            </a:xfrm>
          </p:grpSpPr>
          <p:grpSp>
            <p:nvGrpSpPr>
              <p:cNvPr id="9" name="Group 17"/>
              <p:cNvGrpSpPr>
                <a:grpSpLocks/>
              </p:cNvGrpSpPr>
              <p:nvPr/>
            </p:nvGrpSpPr>
            <p:grpSpPr bwMode="auto">
              <a:xfrm>
                <a:off x="4401" y="5224"/>
                <a:ext cx="179" cy="173"/>
                <a:chOff x="4181" y="4994"/>
                <a:chExt cx="179" cy="173"/>
              </a:xfrm>
            </p:grpSpPr>
            <p:sp>
              <p:nvSpPr>
                <p:cNvPr id="35858" name="Oval 18"/>
                <p:cNvSpPr>
                  <a:spLocks noChangeArrowheads="1"/>
                </p:cNvSpPr>
                <p:nvPr/>
              </p:nvSpPr>
              <p:spPr bwMode="auto">
                <a:xfrm>
                  <a:off x="4181" y="4994"/>
                  <a:ext cx="179" cy="173"/>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35859" name="Oval 19"/>
                <p:cNvSpPr>
                  <a:spLocks noChangeArrowheads="1"/>
                </p:cNvSpPr>
                <p:nvPr/>
              </p:nvSpPr>
              <p:spPr bwMode="auto">
                <a:xfrm>
                  <a:off x="4241" y="5044"/>
                  <a:ext cx="58" cy="58"/>
                </a:xfrm>
                <a:prstGeom prst="ellipse">
                  <a:avLst/>
                </a:prstGeom>
                <a:solidFill>
                  <a:srgbClr val="0000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35860" name="Text Box 20"/>
              <p:cNvSpPr txBox="1">
                <a:spLocks noChangeArrowheads="1"/>
              </p:cNvSpPr>
              <p:nvPr/>
            </p:nvSpPr>
            <p:spPr bwMode="auto">
              <a:xfrm>
                <a:off x="4521" y="5064"/>
                <a:ext cx="484"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charset="0"/>
                  </a:rPr>
                  <a:t>A</a:t>
                </a:r>
              </a:p>
            </p:txBody>
          </p:sp>
        </p:grpSp>
      </p:grpSp>
      <p:sp>
        <p:nvSpPr>
          <p:cNvPr id="35861" name="Text Box 21"/>
          <p:cNvSpPr txBox="1">
            <a:spLocks noChangeArrowheads="1"/>
          </p:cNvSpPr>
          <p:nvPr/>
        </p:nvSpPr>
        <p:spPr bwMode="auto">
          <a:xfrm>
            <a:off x="3851920" y="1099592"/>
            <a:ext cx="1140098"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a:ea typeface="Times New Roman" charset="0"/>
                <a:cs typeface="Verdana"/>
              </a:rPr>
              <a:t>Ovary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6" name="TextBox 25"/>
          <p:cNvSpPr txBox="1"/>
          <p:nvPr/>
        </p:nvSpPr>
        <p:spPr>
          <a:xfrm>
            <a:off x="1228971" y="786190"/>
            <a:ext cx="7162800" cy="338554"/>
          </a:xfrm>
          <a:prstGeom prst="rect">
            <a:avLst/>
          </a:prstGeom>
          <a:noFill/>
        </p:spPr>
        <p:txBody>
          <a:bodyPr wrap="square" rtlCol="0">
            <a:spAutoFit/>
          </a:bodyPr>
          <a:lstStyle/>
          <a:p>
            <a:r>
              <a:rPr lang="en-US" sz="1600" i="1" dirty="0" smtClean="0">
                <a:latin typeface="Verdana"/>
              </a:rPr>
              <a:t>Use the following diagram to answer the following question.</a:t>
            </a:r>
            <a:endParaRPr lang="en-US" sz="1600" dirty="0" smtClean="0">
              <a:latin typeface="Verdana"/>
            </a:endParaRPr>
          </a:p>
        </p:txBody>
      </p:sp>
      <p:sp>
        <p:nvSpPr>
          <p:cNvPr id="27" name="TextBox 26"/>
          <p:cNvSpPr txBox="1"/>
          <p:nvPr/>
        </p:nvSpPr>
        <p:spPr>
          <a:xfrm>
            <a:off x="533400" y="3342382"/>
            <a:ext cx="7915029" cy="1323439"/>
          </a:xfrm>
          <a:prstGeom prst="rect">
            <a:avLst/>
          </a:prstGeom>
          <a:noFill/>
        </p:spPr>
        <p:txBody>
          <a:bodyPr wrap="square" rtlCol="0">
            <a:spAutoFit/>
          </a:bodyPr>
          <a:lstStyle/>
          <a:p>
            <a:pPr marL="541338" indent="-541338"/>
            <a:r>
              <a:rPr lang="en-US" sz="1600" dirty="0" smtClean="0">
                <a:latin typeface="Verdana"/>
              </a:rPr>
              <a:t>20.	Menopause—the cessation of the menstrual cycle—can lead to uncomfortable symptoms that can be relieved by hormone replacement therapy through the ingestion of synthetic estrogen. The structure normally responsible for production estrogen is</a:t>
            </a:r>
          </a:p>
          <a:p>
            <a:pPr marL="541338" indent="-541338"/>
            <a:endParaRPr lang="en-US" sz="1600" dirty="0">
              <a:latin typeface="Verdana"/>
            </a:endParaRPr>
          </a:p>
        </p:txBody>
      </p:sp>
      <p:graphicFrame>
        <p:nvGraphicFramePr>
          <p:cNvPr id="28" name="Table 27"/>
          <p:cNvGraphicFramePr>
            <a:graphicFrameLocks noGrp="1"/>
          </p:cNvGraphicFramePr>
          <p:nvPr/>
        </p:nvGraphicFramePr>
        <p:xfrm>
          <a:off x="1143000" y="4536440"/>
          <a:ext cx="2168989" cy="1483360"/>
        </p:xfrm>
        <a:graphic>
          <a:graphicData uri="http://schemas.openxmlformats.org/drawingml/2006/table">
            <a:tbl>
              <a:tblPr firstRow="1" bandRow="1">
                <a:tableStyleId>{5940675A-B579-460E-94D1-54222C63F5DA}</a:tableStyleId>
              </a:tblPr>
              <a:tblGrid>
                <a:gridCol w="559790"/>
                <a:gridCol w="1609199"/>
              </a:tblGrid>
              <a:tr h="370840">
                <a:tc>
                  <a:txBody>
                    <a:bodyPr/>
                    <a:lstStyle/>
                    <a:p>
                      <a:pPr marL="0" marR="0">
                        <a:lnSpc>
                          <a:spcPct val="115000"/>
                        </a:lnSpc>
                        <a:spcBef>
                          <a:spcPts val="0"/>
                        </a:spcBef>
                        <a:spcAft>
                          <a:spcPts val="0"/>
                        </a:spcAft>
                      </a:pPr>
                      <a:r>
                        <a:rPr lang="en-US" sz="1400" dirty="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A</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B</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C</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D</a:t>
                      </a:r>
                      <a:endParaRPr lang="en-US" sz="1400" b="1" dirty="0">
                        <a:latin typeface="Verdana"/>
                        <a:ea typeface="ＭＳ 明朝"/>
                        <a:cs typeface="Verdana"/>
                      </a:endParaRPr>
                    </a:p>
                  </a:txBody>
                  <a:tcPr marL="68580" marR="68580" marT="0" marB="0"/>
                </a:tc>
              </a:tr>
            </a:tbl>
          </a:graphicData>
        </a:graphic>
      </p:graphicFrame>
      <p:sp>
        <p:nvSpPr>
          <p:cNvPr id="29" name="Oval 28"/>
          <p:cNvSpPr/>
          <p:nvPr/>
        </p:nvSpPr>
        <p:spPr>
          <a:xfrm>
            <a:off x="1130300" y="49403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0" name="TextBox 29"/>
          <p:cNvSpPr txBox="1"/>
          <p:nvPr/>
        </p:nvSpPr>
        <p:spPr>
          <a:xfrm>
            <a:off x="390771" y="164068"/>
            <a:ext cx="1676400" cy="369332"/>
          </a:xfrm>
          <a:prstGeom prst="rect">
            <a:avLst/>
          </a:prstGeom>
          <a:noFill/>
        </p:spPr>
        <p:txBody>
          <a:bodyPr wrap="square" rtlCol="0">
            <a:spAutoFit/>
          </a:bodyPr>
          <a:lstStyle/>
          <a:p>
            <a:r>
              <a:rPr lang="en-US" dirty="0" smtClean="0">
                <a:solidFill>
                  <a:srgbClr val="FF0000"/>
                </a:solidFill>
                <a:latin typeface="Verdana"/>
              </a:rPr>
              <a:t>Page 16</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900" decel="100000" fill="hold"/>
                                        <p:tgtEl>
                                          <p:spTgt spid="2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53</a:t>
            </a:fld>
            <a:endParaRPr lang="en-US"/>
          </a:p>
        </p:txBody>
      </p:sp>
      <p:sp>
        <p:nvSpPr>
          <p:cNvPr id="6" name="TextBox 5"/>
          <p:cNvSpPr txBox="1"/>
          <p:nvPr/>
        </p:nvSpPr>
        <p:spPr>
          <a:xfrm>
            <a:off x="685800" y="838200"/>
            <a:ext cx="8153400" cy="830997"/>
          </a:xfrm>
          <a:prstGeom prst="rect">
            <a:avLst/>
          </a:prstGeom>
          <a:noFill/>
        </p:spPr>
        <p:txBody>
          <a:bodyPr wrap="square" rtlCol="0">
            <a:spAutoFit/>
          </a:bodyPr>
          <a:lstStyle/>
          <a:p>
            <a:pPr marL="541338" indent="-541338"/>
            <a:r>
              <a:rPr lang="en-US" sz="1600" dirty="0" smtClean="0">
                <a:latin typeface="Verdana"/>
              </a:rPr>
              <a:t>21.	Within the menstrual cycle, show both a positive and negative feedback loop in the follicular phase.</a:t>
            </a:r>
          </a:p>
          <a:p>
            <a:endParaRPr lang="en-US" sz="1600" dirty="0">
              <a:latin typeface="Verdana"/>
            </a:endParaRPr>
          </a:p>
        </p:txBody>
      </p:sp>
      <p:pic>
        <p:nvPicPr>
          <p:cNvPr id="7" name="Picture 6"/>
          <p:cNvPicPr/>
          <p:nvPr/>
        </p:nvPicPr>
        <p:blipFill>
          <a:blip r:embed="rId2"/>
          <a:srcRect/>
          <a:stretch>
            <a:fillRect/>
          </a:stretch>
        </p:blipFill>
        <p:spPr bwMode="auto">
          <a:xfrm>
            <a:off x="1371600" y="1669197"/>
            <a:ext cx="6248400" cy="412200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54</a:t>
            </a:fld>
            <a:endParaRPr lang="en-US"/>
          </a:p>
        </p:txBody>
      </p:sp>
      <p:pic>
        <p:nvPicPr>
          <p:cNvPr id="6" name="Picture 5" descr="scope.jpg"/>
          <p:cNvPicPr/>
          <p:nvPr/>
        </p:nvPicPr>
        <p:blipFill>
          <a:blip r:embed="rId3" cstate="print"/>
          <a:srcRect l="39536" r="20034"/>
          <a:stretch>
            <a:fillRect/>
          </a:stretch>
        </p:blipFill>
        <p:spPr>
          <a:xfrm>
            <a:off x="0" y="0"/>
            <a:ext cx="9144000" cy="6858000"/>
          </a:xfrm>
          <a:prstGeom prst="rect">
            <a:avLst/>
          </a:prstGeom>
        </p:spPr>
      </p:pic>
      <p:sp>
        <p:nvSpPr>
          <p:cNvPr id="7" name="TextBox 6"/>
          <p:cNvSpPr txBox="1"/>
          <p:nvPr/>
        </p:nvSpPr>
        <p:spPr>
          <a:xfrm>
            <a:off x="685800" y="4191000"/>
            <a:ext cx="5867400" cy="830997"/>
          </a:xfrm>
          <a:prstGeom prst="rect">
            <a:avLst/>
          </a:prstGeom>
          <a:noFill/>
        </p:spPr>
        <p:txBody>
          <a:bodyPr wrap="square" rtlCol="0">
            <a:spAutoFit/>
          </a:bodyPr>
          <a:lstStyle/>
          <a:p>
            <a:r>
              <a:rPr lang="en-CA" sz="2400" b="1" dirty="0" smtClean="0">
                <a:latin typeface="Verdana"/>
                <a:cs typeface="Verdana"/>
              </a:rPr>
              <a:t>Cell Division, Genetics and Molecular Biology</a:t>
            </a:r>
            <a:endParaRPr lang="en-US" sz="2400" dirty="0" smtClean="0">
              <a:latin typeface="Verdana"/>
              <a:cs typeface="Verdana"/>
            </a:endParaRPr>
          </a:p>
        </p:txBody>
      </p:sp>
      <p:sp>
        <p:nvSpPr>
          <p:cNvPr id="8" name="TextBox 7"/>
          <p:cNvSpPr txBox="1"/>
          <p:nvPr/>
        </p:nvSpPr>
        <p:spPr>
          <a:xfrm>
            <a:off x="2051720" y="5021997"/>
            <a:ext cx="1676400" cy="369332"/>
          </a:xfrm>
          <a:prstGeom prst="rect">
            <a:avLst/>
          </a:prstGeom>
          <a:noFill/>
        </p:spPr>
        <p:txBody>
          <a:bodyPr wrap="square" rtlCol="0">
            <a:spAutoFit/>
          </a:bodyPr>
          <a:lstStyle/>
          <a:p>
            <a:r>
              <a:rPr lang="en-US" dirty="0" smtClean="0">
                <a:solidFill>
                  <a:srgbClr val="FF0000"/>
                </a:solidFill>
                <a:latin typeface="Verdana"/>
              </a:rPr>
              <a:t>Page 17</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55</a:t>
            </a:fld>
            <a:endParaRPr lang="en-US"/>
          </a:p>
        </p:txBody>
      </p:sp>
      <p:sp>
        <p:nvSpPr>
          <p:cNvPr id="4" name="TextBox 3"/>
          <p:cNvSpPr txBox="1"/>
          <p:nvPr/>
        </p:nvSpPr>
        <p:spPr>
          <a:xfrm>
            <a:off x="457200" y="1143000"/>
            <a:ext cx="7696200" cy="2462213"/>
          </a:xfrm>
          <a:prstGeom prst="rect">
            <a:avLst/>
          </a:prstGeom>
          <a:noFill/>
        </p:spPr>
        <p:txBody>
          <a:bodyPr wrap="square" rtlCol="0">
            <a:spAutoFit/>
          </a:bodyPr>
          <a:lstStyle/>
          <a:p>
            <a:r>
              <a:rPr lang="en-US" b="1" dirty="0" smtClean="0">
                <a:latin typeface="Verdana"/>
              </a:rPr>
              <a:t>Cell Division</a:t>
            </a:r>
            <a:endParaRPr lang="en-US" dirty="0" smtClean="0">
              <a:latin typeface="Verdana"/>
            </a:endParaRPr>
          </a:p>
          <a:p>
            <a:r>
              <a:rPr lang="en-US" dirty="0" smtClean="0">
                <a:latin typeface="Verdana"/>
              </a:rPr>
              <a:t> </a:t>
            </a:r>
          </a:p>
          <a:p>
            <a:r>
              <a:rPr lang="en-US" b="1" dirty="0" smtClean="0">
                <a:latin typeface="Verdana"/>
              </a:rPr>
              <a:t>Major Points</a:t>
            </a:r>
            <a:endParaRPr lang="en-US" dirty="0" smtClean="0">
              <a:latin typeface="Verdana"/>
            </a:endParaRPr>
          </a:p>
          <a:p>
            <a:r>
              <a:rPr lang="en-US" dirty="0" smtClean="0">
                <a:latin typeface="Verdana"/>
              </a:rPr>
              <a:t> </a:t>
            </a:r>
          </a:p>
          <a:p>
            <a:r>
              <a:rPr lang="en-US" sz="1600" dirty="0" smtClean="0">
                <a:latin typeface="Verdana"/>
              </a:rPr>
              <a:t> </a:t>
            </a:r>
          </a:p>
          <a:p>
            <a:r>
              <a:rPr lang="en-US" sz="1600" dirty="0" smtClean="0">
                <a:latin typeface="Verdana"/>
              </a:rPr>
              <a:t>Homologous Chromosomes—Paired chromosomes (homolog): carry the same genes at the same location. For offspring: one copy of each homolog is from each parent.</a:t>
            </a:r>
          </a:p>
          <a:p>
            <a:endParaRPr lang="en-US" dirty="0">
              <a:latin typeface="Verdana"/>
            </a:endParaRPr>
          </a:p>
        </p:txBody>
      </p:sp>
      <p:sp>
        <p:nvSpPr>
          <p:cNvPr id="5" name="TextBox 4"/>
          <p:cNvSpPr txBox="1"/>
          <p:nvPr/>
        </p:nvSpPr>
        <p:spPr>
          <a:xfrm>
            <a:off x="2438400" y="1143000"/>
            <a:ext cx="1676400" cy="369332"/>
          </a:xfrm>
          <a:prstGeom prst="rect">
            <a:avLst/>
          </a:prstGeom>
          <a:noFill/>
        </p:spPr>
        <p:txBody>
          <a:bodyPr wrap="square" rtlCol="0">
            <a:spAutoFit/>
          </a:bodyPr>
          <a:lstStyle/>
          <a:p>
            <a:r>
              <a:rPr lang="en-US" dirty="0" smtClean="0">
                <a:solidFill>
                  <a:srgbClr val="FF0000"/>
                </a:solidFill>
                <a:latin typeface="Verdana"/>
              </a:rPr>
              <a:t>Page 17</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56</a:t>
            </a:fld>
            <a:endParaRPr lang="en-US"/>
          </a:p>
        </p:txBody>
      </p:sp>
      <p:grpSp>
        <p:nvGrpSpPr>
          <p:cNvPr id="54274" name="Group 2"/>
          <p:cNvGrpSpPr>
            <a:grpSpLocks/>
          </p:cNvGrpSpPr>
          <p:nvPr/>
        </p:nvGrpSpPr>
        <p:grpSpPr bwMode="auto">
          <a:xfrm>
            <a:off x="5068214" y="2053009"/>
            <a:ext cx="649045" cy="2676487"/>
            <a:chOff x="7281" y="5944"/>
            <a:chExt cx="540" cy="2323"/>
          </a:xfrm>
        </p:grpSpPr>
        <p:sp>
          <p:nvSpPr>
            <p:cNvPr id="54275" name="AutoShape 3"/>
            <p:cNvSpPr>
              <a:spLocks noChangeArrowheads="1"/>
            </p:cNvSpPr>
            <p:nvPr/>
          </p:nvSpPr>
          <p:spPr bwMode="auto">
            <a:xfrm rot="2400000">
              <a:off x="7461" y="5944"/>
              <a:ext cx="180" cy="2323"/>
            </a:xfrm>
            <a:prstGeom prst="roundRect">
              <a:avLst>
                <a:gd name="adj" fmla="val 16667"/>
              </a:avLst>
            </a:prstGeom>
            <a:solidFill>
              <a:srgbClr val="FFFFFF"/>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4276" name="AutoShape 4"/>
            <p:cNvSpPr>
              <a:spLocks noChangeArrowheads="1"/>
            </p:cNvSpPr>
            <p:nvPr/>
          </p:nvSpPr>
          <p:spPr bwMode="auto">
            <a:xfrm>
              <a:off x="7461" y="5944"/>
              <a:ext cx="180" cy="2323"/>
            </a:xfrm>
            <a:prstGeom prst="roundRect">
              <a:avLst>
                <a:gd name="adj" fmla="val 16667"/>
              </a:avLst>
            </a:prstGeom>
            <a:solidFill>
              <a:srgbClr val="FFFFFF"/>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4277" name="Oval 5"/>
            <p:cNvSpPr>
              <a:spLocks noChangeArrowheads="1"/>
            </p:cNvSpPr>
            <p:nvPr/>
          </p:nvSpPr>
          <p:spPr bwMode="auto">
            <a:xfrm>
              <a:off x="7281" y="6834"/>
              <a:ext cx="540" cy="540"/>
            </a:xfrm>
            <a:prstGeom prst="ellipse">
              <a:avLst/>
            </a:prstGeom>
            <a:solidFill>
              <a:srgbClr val="40404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54278" name="AutoShape 6"/>
          <p:cNvSpPr>
            <a:spLocks/>
          </p:cNvSpPr>
          <p:nvPr/>
        </p:nvSpPr>
        <p:spPr bwMode="auto">
          <a:xfrm>
            <a:off x="920287" y="2296565"/>
            <a:ext cx="2059450" cy="990600"/>
          </a:xfrm>
          <a:prstGeom prst="callout1">
            <a:avLst>
              <a:gd name="adj1" fmla="val 14778"/>
              <a:gd name="adj2" fmla="val 106264"/>
              <a:gd name="adj3" fmla="val 14813"/>
              <a:gd name="adj4" fmla="val 129108"/>
            </a:avLst>
          </a:prstGeom>
          <a:solidFill>
            <a:srgbClr val="C2D69B">
              <a:alpha val="75000"/>
            </a:srgbClr>
          </a:solidFill>
          <a:ln w="31750">
            <a:solidFill>
              <a:srgbClr val="4A7EBB"/>
            </a:solidFill>
            <a:miter lim="800000"/>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charset="0"/>
                <a:cs typeface="Verdana"/>
              </a:rPr>
              <a:t>Gene: section of a chromosome to make a protein.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charset="0"/>
                <a:cs typeface="Verdana"/>
              </a:rPr>
              <a:t>Locus: gene </a:t>
            </a:r>
            <a:r>
              <a:rPr kumimoji="0" lang="en-US" sz="1400" b="0" i="0" u="none" strike="noStrike" cap="none" normalizeH="0" baseline="0" dirty="0" smtClean="0">
                <a:ln>
                  <a:noFill/>
                </a:ln>
                <a:solidFill>
                  <a:schemeClr val="tx1"/>
                </a:solidFill>
                <a:effectLst/>
                <a:latin typeface="Verdana"/>
                <a:ea typeface="Times New Roman" charset="0"/>
                <a:cs typeface="Verdana"/>
              </a:rPr>
              <a:t>location</a:t>
            </a:r>
            <a:endParaRPr kumimoji="0" lang="en-US" sz="1400" b="0" i="0" u="none" strike="noStrike" cap="none" normalizeH="0" baseline="0" dirty="0">
              <a:ln>
                <a:noFill/>
              </a:ln>
              <a:solidFill>
                <a:schemeClr val="tx1"/>
              </a:solidFill>
              <a:effectLst/>
              <a:latin typeface="Verdana"/>
              <a:ea typeface="Times New Roman" charset="0"/>
              <a:cs typeface="Verdana"/>
            </a:endParaRPr>
          </a:p>
        </p:txBody>
      </p:sp>
      <p:grpSp>
        <p:nvGrpSpPr>
          <p:cNvPr id="27" name="Group 26"/>
          <p:cNvGrpSpPr/>
          <p:nvPr/>
        </p:nvGrpSpPr>
        <p:grpSpPr>
          <a:xfrm>
            <a:off x="541337" y="2051401"/>
            <a:ext cx="3281119" cy="2643208"/>
            <a:chOff x="541337" y="2051401"/>
            <a:chExt cx="3281119" cy="2643208"/>
          </a:xfrm>
        </p:grpSpPr>
        <p:grpSp>
          <p:nvGrpSpPr>
            <p:cNvPr id="54281" name="Group 9"/>
            <p:cNvGrpSpPr>
              <a:grpSpLocks/>
            </p:cNvGrpSpPr>
            <p:nvPr/>
          </p:nvGrpSpPr>
          <p:grpSpPr bwMode="auto">
            <a:xfrm>
              <a:off x="541337" y="2119722"/>
              <a:ext cx="228600" cy="2574887"/>
              <a:chOff x="2107" y="6124"/>
              <a:chExt cx="180" cy="2323"/>
            </a:xfrm>
          </p:grpSpPr>
          <p:sp>
            <p:nvSpPr>
              <p:cNvPr id="54282" name="AutoShape 10"/>
              <p:cNvSpPr>
                <a:spLocks noChangeArrowheads="1"/>
              </p:cNvSpPr>
              <p:nvPr/>
            </p:nvSpPr>
            <p:spPr bwMode="auto">
              <a:xfrm>
                <a:off x="2107" y="6124"/>
                <a:ext cx="180" cy="2323"/>
              </a:xfrm>
              <a:prstGeom prst="roundRect">
                <a:avLst>
                  <a:gd name="adj" fmla="val 16667"/>
                </a:avLst>
              </a:prstGeom>
              <a:solidFill>
                <a:srgbClr val="FFFFFF"/>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4283" name="Rectangle 11"/>
              <p:cNvSpPr>
                <a:spLocks noChangeArrowheads="1"/>
              </p:cNvSpPr>
              <p:nvPr/>
            </p:nvSpPr>
            <p:spPr bwMode="auto">
              <a:xfrm>
                <a:off x="2115" y="7936"/>
                <a:ext cx="158" cy="307"/>
              </a:xfrm>
              <a:prstGeom prst="rect">
                <a:avLst/>
              </a:prstGeom>
              <a:gradFill rotWithShape="0">
                <a:gsLst>
                  <a:gs pos="0">
                    <a:srgbClr val="9BC1FF"/>
                  </a:gs>
                  <a:gs pos="100000">
                    <a:srgbClr val="3F80CD"/>
                  </a:gs>
                </a:gsLst>
                <a:lin ang="5400000"/>
              </a:gra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4284" name="Rectangle 12"/>
              <p:cNvSpPr>
                <a:spLocks noChangeArrowheads="1"/>
              </p:cNvSpPr>
              <p:nvPr/>
            </p:nvSpPr>
            <p:spPr bwMode="auto">
              <a:xfrm>
                <a:off x="2123" y="6308"/>
                <a:ext cx="158" cy="307"/>
              </a:xfrm>
              <a:prstGeom prst="rect">
                <a:avLst/>
              </a:prstGeom>
              <a:solidFill>
                <a:srgbClr val="5A5A5A"/>
              </a:soli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54285" name="Group 13"/>
            <p:cNvGrpSpPr>
              <a:grpSpLocks/>
            </p:cNvGrpSpPr>
            <p:nvPr/>
          </p:nvGrpSpPr>
          <p:grpSpPr bwMode="auto">
            <a:xfrm>
              <a:off x="3602322" y="2051401"/>
              <a:ext cx="220134" cy="2591820"/>
              <a:chOff x="5885" y="6124"/>
              <a:chExt cx="180" cy="2323"/>
            </a:xfrm>
          </p:grpSpPr>
          <p:sp>
            <p:nvSpPr>
              <p:cNvPr id="54286" name="AutoShape 14"/>
              <p:cNvSpPr>
                <a:spLocks noChangeArrowheads="1"/>
              </p:cNvSpPr>
              <p:nvPr/>
            </p:nvSpPr>
            <p:spPr bwMode="auto">
              <a:xfrm>
                <a:off x="5885" y="6124"/>
                <a:ext cx="180" cy="2323"/>
              </a:xfrm>
              <a:prstGeom prst="roundRect">
                <a:avLst>
                  <a:gd name="adj" fmla="val 16667"/>
                </a:avLst>
              </a:prstGeom>
              <a:solidFill>
                <a:srgbClr val="FFFFFF"/>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4287" name="Rectangle 15"/>
              <p:cNvSpPr>
                <a:spLocks noChangeArrowheads="1"/>
              </p:cNvSpPr>
              <p:nvPr/>
            </p:nvSpPr>
            <p:spPr bwMode="auto">
              <a:xfrm>
                <a:off x="5893" y="7934"/>
                <a:ext cx="158" cy="307"/>
              </a:xfrm>
              <a:prstGeom prst="rect">
                <a:avLst/>
              </a:prstGeom>
              <a:solidFill>
                <a:srgbClr val="5A5A5A"/>
              </a:soli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4288" name="Rectangle 16"/>
              <p:cNvSpPr>
                <a:spLocks noChangeArrowheads="1"/>
              </p:cNvSpPr>
              <p:nvPr/>
            </p:nvSpPr>
            <p:spPr bwMode="auto">
              <a:xfrm>
                <a:off x="5891" y="6304"/>
                <a:ext cx="158" cy="307"/>
              </a:xfrm>
              <a:prstGeom prst="rect">
                <a:avLst/>
              </a:prstGeom>
              <a:gradFill rotWithShape="0">
                <a:gsLst>
                  <a:gs pos="0">
                    <a:srgbClr val="9BC1FF"/>
                  </a:gs>
                  <a:gs pos="100000">
                    <a:srgbClr val="3F80CD"/>
                  </a:gs>
                </a:gsLst>
                <a:lin ang="5400000"/>
              </a:gra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grpSp>
        <p:nvGrpSpPr>
          <p:cNvPr id="54289" name="Group 17"/>
          <p:cNvGrpSpPr>
            <a:grpSpLocks/>
          </p:cNvGrpSpPr>
          <p:nvPr/>
        </p:nvGrpSpPr>
        <p:grpSpPr bwMode="auto">
          <a:xfrm>
            <a:off x="848294" y="3970561"/>
            <a:ext cx="1902586" cy="1058639"/>
            <a:chOff x="2052" y="9026"/>
            <a:chExt cx="2995" cy="1668"/>
          </a:xfrm>
        </p:grpSpPr>
        <p:sp>
          <p:nvSpPr>
            <p:cNvPr id="54290" name="AutoShape 18"/>
            <p:cNvSpPr>
              <a:spLocks/>
            </p:cNvSpPr>
            <p:nvPr/>
          </p:nvSpPr>
          <p:spPr bwMode="auto">
            <a:xfrm>
              <a:off x="2681" y="9026"/>
              <a:ext cx="2366" cy="1668"/>
            </a:xfrm>
            <a:prstGeom prst="callout1">
              <a:avLst>
                <a:gd name="adj1" fmla="val 18403"/>
                <a:gd name="adj2" fmla="val 106472"/>
                <a:gd name="adj3" fmla="val 18403"/>
                <a:gd name="adj4" fmla="val 151347"/>
              </a:avLst>
            </a:prstGeom>
            <a:solidFill>
              <a:srgbClr val="C2D69B">
                <a:alpha val="75000"/>
              </a:srgbClr>
            </a:solidFill>
            <a:ln w="31750">
              <a:solidFill>
                <a:srgbClr val="4A7EBB"/>
              </a:solidFill>
              <a:miter lim="800000"/>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charset="0"/>
                  <a:cs typeface="Verdana"/>
                </a:rPr>
                <a:t>Genes may be different forms or </a:t>
              </a:r>
              <a:r>
                <a:rPr kumimoji="0" lang="en-US" sz="1400" b="1" i="0" u="none" strike="noStrike" cap="none" normalizeH="0" baseline="0" dirty="0">
                  <a:ln>
                    <a:noFill/>
                  </a:ln>
                  <a:solidFill>
                    <a:schemeClr val="tx1"/>
                  </a:solidFill>
                  <a:effectLst/>
                  <a:latin typeface="Verdana"/>
                  <a:ea typeface="Times New Roman" charset="0"/>
                  <a:cs typeface="Verdana"/>
                </a:rPr>
                <a:t>alleles</a:t>
              </a:r>
              <a:r>
                <a:rPr kumimoji="0" lang="en-US" sz="1400" b="0" i="0" u="none" strike="noStrike" cap="none" normalizeH="0" baseline="0" dirty="0">
                  <a:ln>
                    <a:noFill/>
                  </a:ln>
                  <a:solidFill>
                    <a:schemeClr val="tx1"/>
                  </a:solidFill>
                  <a:effectLst/>
                  <a:latin typeface="Verdana"/>
                  <a:ea typeface="Times New Roman" charset="0"/>
                  <a:cs typeface="Verdana"/>
                </a:rPr>
                <a:t>.</a:t>
              </a:r>
            </a:p>
          </p:txBody>
        </p:sp>
        <p:sp>
          <p:nvSpPr>
            <p:cNvPr id="54291" name="Line 19"/>
            <p:cNvSpPr>
              <a:spLocks noChangeShapeType="1"/>
            </p:cNvSpPr>
            <p:nvPr/>
          </p:nvSpPr>
          <p:spPr bwMode="auto">
            <a:xfrm flipH="1">
              <a:off x="2052" y="9366"/>
              <a:ext cx="560" cy="0"/>
            </a:xfrm>
            <a:prstGeom prst="line">
              <a:avLst/>
            </a:prstGeom>
            <a:noFill/>
            <a:ln w="31750">
              <a:solidFill>
                <a:srgbClr val="4A7EBB"/>
              </a:solidFill>
              <a:round/>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25" name="Group 24"/>
          <p:cNvGrpSpPr/>
          <p:nvPr/>
        </p:nvGrpSpPr>
        <p:grpSpPr>
          <a:xfrm>
            <a:off x="6264804" y="1595809"/>
            <a:ext cx="2574396" cy="1385320"/>
            <a:chOff x="6409267" y="1981200"/>
            <a:chExt cx="2574396" cy="1385320"/>
          </a:xfrm>
        </p:grpSpPr>
        <p:sp>
          <p:nvSpPr>
            <p:cNvPr id="54279" name="AutoShape 7"/>
            <p:cNvSpPr>
              <a:spLocks/>
            </p:cNvSpPr>
            <p:nvPr/>
          </p:nvSpPr>
          <p:spPr bwMode="auto">
            <a:xfrm>
              <a:off x="6705600" y="1981200"/>
              <a:ext cx="2278063" cy="1385320"/>
            </a:xfrm>
            <a:prstGeom prst="callout1">
              <a:avLst>
                <a:gd name="adj1" fmla="val 12875"/>
                <a:gd name="adj2" fmla="val -4449"/>
                <a:gd name="adj3" fmla="val 32722"/>
                <a:gd name="adj4" fmla="val -44443"/>
              </a:avLst>
            </a:prstGeom>
            <a:solidFill>
              <a:srgbClr val="C2D69B">
                <a:alpha val="75000"/>
              </a:srgbClr>
            </a:solidFill>
            <a:ln w="31750">
              <a:solidFill>
                <a:srgbClr val="4A7EBB"/>
              </a:solidFill>
              <a:miter lim="800000"/>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charset="0"/>
                  <a:cs typeface="Verdana"/>
                </a:rPr>
                <a:t>Replicated chromosomes: each copy is known as a </a:t>
              </a:r>
              <a:r>
                <a:rPr kumimoji="0" lang="en-US" sz="1400" b="1" i="0" u="none" strike="noStrike" cap="none" normalizeH="0" baseline="0" dirty="0" err="1">
                  <a:ln>
                    <a:noFill/>
                  </a:ln>
                  <a:solidFill>
                    <a:schemeClr val="tx1"/>
                  </a:solidFill>
                  <a:effectLst/>
                  <a:latin typeface="Verdana"/>
                  <a:ea typeface="Times New Roman" charset="0"/>
                  <a:cs typeface="Verdana"/>
                </a:rPr>
                <a:t>chromatid</a:t>
              </a:r>
              <a:r>
                <a:rPr kumimoji="0" lang="en-US" sz="1400" b="0" i="0" u="none" strike="noStrike" cap="none" normalizeH="0" baseline="0" dirty="0">
                  <a:ln>
                    <a:noFill/>
                  </a:ln>
                  <a:solidFill>
                    <a:schemeClr val="tx1"/>
                  </a:solidFill>
                  <a:effectLst/>
                  <a:latin typeface="Verdana"/>
                  <a:ea typeface="Times New Roman" charset="0"/>
                  <a:cs typeface="Verdana"/>
                </a:rPr>
                <a:t> or </a:t>
              </a:r>
              <a:r>
                <a:rPr kumimoji="0" lang="en-US" sz="1400" b="1" i="0" u="none" strike="noStrike" cap="none" normalizeH="0" baseline="0" dirty="0">
                  <a:ln>
                    <a:noFill/>
                  </a:ln>
                  <a:solidFill>
                    <a:schemeClr val="tx1"/>
                  </a:solidFill>
                  <a:effectLst/>
                  <a:latin typeface="Verdana"/>
                  <a:ea typeface="Times New Roman" charset="0"/>
                  <a:cs typeface="Verdana"/>
                </a:rPr>
                <a:t>sister </a:t>
              </a:r>
              <a:r>
                <a:rPr kumimoji="0" lang="en-US" sz="1400" b="1" i="0" u="none" strike="noStrike" cap="none" normalizeH="0" baseline="0" dirty="0" err="1">
                  <a:ln>
                    <a:noFill/>
                  </a:ln>
                  <a:solidFill>
                    <a:schemeClr val="tx1"/>
                  </a:solidFill>
                  <a:effectLst/>
                  <a:latin typeface="Verdana"/>
                  <a:ea typeface="Times New Roman" charset="0"/>
                  <a:cs typeface="Verdana"/>
                </a:rPr>
                <a:t>chromatid</a:t>
              </a:r>
              <a:r>
                <a:rPr kumimoji="0" lang="en-US" sz="1400" b="1" i="0" u="none" strike="noStrike" cap="none" normalizeH="0" baseline="0" dirty="0">
                  <a:ln>
                    <a:noFill/>
                  </a:ln>
                  <a:solidFill>
                    <a:schemeClr val="tx1"/>
                  </a:solidFill>
                  <a:effectLst/>
                  <a:latin typeface="Verdana"/>
                  <a:ea typeface="Times New Roman" charset="0"/>
                  <a:cs typeface="Verdana"/>
                </a:rPr>
                <a:t>.</a:t>
              </a:r>
              <a:endParaRPr kumimoji="0" lang="en-US" sz="1400" b="0" i="0" u="none" strike="noStrike" cap="none" normalizeH="0" baseline="0" dirty="0">
                <a:ln>
                  <a:noFill/>
                </a:ln>
                <a:solidFill>
                  <a:schemeClr val="tx1"/>
                </a:solidFill>
                <a:effectLst/>
                <a:latin typeface="Verdana"/>
                <a:ea typeface="Times New Roman" charset="0"/>
                <a:cs typeface="Verdana"/>
              </a:endParaRPr>
            </a:p>
          </p:txBody>
        </p:sp>
        <p:sp>
          <p:nvSpPr>
            <p:cNvPr id="24" name="Line 19"/>
            <p:cNvSpPr>
              <a:spLocks noChangeShapeType="1"/>
            </p:cNvSpPr>
            <p:nvPr/>
          </p:nvSpPr>
          <p:spPr bwMode="auto">
            <a:xfrm flipH="1">
              <a:off x="6409267" y="2170092"/>
              <a:ext cx="210776" cy="522308"/>
            </a:xfrm>
            <a:prstGeom prst="line">
              <a:avLst/>
            </a:prstGeom>
            <a:noFill/>
            <a:ln w="31750">
              <a:solidFill>
                <a:srgbClr val="4A7EBB"/>
              </a:solidFill>
              <a:round/>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26" name="TextBox 25"/>
          <p:cNvSpPr txBox="1"/>
          <p:nvPr/>
        </p:nvSpPr>
        <p:spPr>
          <a:xfrm>
            <a:off x="561657" y="457200"/>
            <a:ext cx="8125143" cy="830997"/>
          </a:xfrm>
          <a:prstGeom prst="rect">
            <a:avLst/>
          </a:prstGeom>
          <a:noFill/>
        </p:spPr>
        <p:txBody>
          <a:bodyPr wrap="square" rtlCol="0">
            <a:spAutoFit/>
          </a:bodyPr>
          <a:lstStyle/>
          <a:p>
            <a:r>
              <a:rPr lang="en-US" sz="1600" dirty="0" smtClean="0">
                <a:latin typeface="Verdana"/>
              </a:rPr>
              <a:t>Homologous Chromosomes—Paired chromosomes (homolog): carry the same genes at the same location. For offspring: one copy of each homolog is from each parent.</a:t>
            </a:r>
          </a:p>
        </p:txBody>
      </p:sp>
      <p:sp>
        <p:nvSpPr>
          <p:cNvPr id="54293" name="AutoShape 21"/>
          <p:cNvSpPr>
            <a:spLocks/>
          </p:cNvSpPr>
          <p:nvPr/>
        </p:nvSpPr>
        <p:spPr bwMode="auto">
          <a:xfrm>
            <a:off x="6553200" y="3784529"/>
            <a:ext cx="2125663" cy="687341"/>
          </a:xfrm>
          <a:prstGeom prst="callout1">
            <a:avLst>
              <a:gd name="adj1" fmla="val 20977"/>
              <a:gd name="adj2" fmla="val -6264"/>
              <a:gd name="adj3" fmla="val -25315"/>
              <a:gd name="adj4" fmla="val -40358"/>
            </a:avLst>
          </a:prstGeom>
          <a:solidFill>
            <a:srgbClr val="C2D69B"/>
          </a:solidFill>
          <a:ln w="28575">
            <a:solidFill>
              <a:srgbClr val="4A7EBB"/>
            </a:solidFill>
            <a:miter lim="800000"/>
            <a:headEnd/>
            <a:tailEnd type="stealth"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Verdana"/>
                <a:ea typeface="Times New Roman" charset="0"/>
                <a:cs typeface="Verdana"/>
              </a:rPr>
              <a:t>Centromere</a:t>
            </a:r>
            <a:r>
              <a:rPr kumimoji="0" lang="en-US" sz="1400" b="0" i="0" u="none" strike="noStrike" cap="none" normalizeH="0" baseline="0" dirty="0">
                <a:ln>
                  <a:noFill/>
                </a:ln>
                <a:solidFill>
                  <a:schemeClr val="tx1"/>
                </a:solidFill>
                <a:effectLst/>
                <a:latin typeface="Verdana"/>
                <a:ea typeface="Times New Roman" charset="0"/>
                <a:cs typeface="Verdana"/>
              </a:rPr>
              <a:t>: holds </a:t>
            </a:r>
            <a:r>
              <a:rPr kumimoji="0" lang="en-US" sz="1400" b="0" i="0" u="none" strike="noStrike" cap="none" normalizeH="0" baseline="0" dirty="0" err="1">
                <a:ln>
                  <a:noFill/>
                </a:ln>
                <a:solidFill>
                  <a:schemeClr val="tx1"/>
                </a:solidFill>
                <a:effectLst/>
                <a:latin typeface="Verdana"/>
                <a:ea typeface="Times New Roman" charset="0"/>
                <a:cs typeface="Verdana"/>
              </a:rPr>
              <a:t>chromatids</a:t>
            </a:r>
            <a:r>
              <a:rPr kumimoji="0" lang="en-US" sz="1400" b="0" i="0" u="none" strike="noStrike" cap="none" normalizeH="0" baseline="0" dirty="0">
                <a:ln>
                  <a:noFill/>
                </a:ln>
                <a:solidFill>
                  <a:schemeClr val="tx1"/>
                </a:solidFill>
                <a:effectLst/>
                <a:latin typeface="Verdana"/>
                <a:ea typeface="Times New Roman" charset="0"/>
                <a:cs typeface="Verdana"/>
              </a:rPr>
              <a:t> together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a:ea typeface="Times New Roman" charset="0"/>
              <a:cs typeface="Verdana"/>
            </a:endParaRPr>
          </a:p>
        </p:txBody>
      </p:sp>
      <p:sp>
        <p:nvSpPr>
          <p:cNvPr id="28" name="TextBox 27"/>
          <p:cNvSpPr txBox="1"/>
          <p:nvPr/>
        </p:nvSpPr>
        <p:spPr>
          <a:xfrm>
            <a:off x="920287" y="5562600"/>
            <a:ext cx="7543800" cy="338554"/>
          </a:xfrm>
          <a:prstGeom prst="rect">
            <a:avLst/>
          </a:prstGeom>
          <a:noFill/>
        </p:spPr>
        <p:txBody>
          <a:bodyPr wrap="square" rtlCol="0">
            <a:spAutoFit/>
          </a:bodyPr>
          <a:lstStyle/>
          <a:p>
            <a:pPr marL="533400" indent="-533400"/>
            <a:r>
              <a:rPr lang="en-US" sz="1600" i="1" dirty="0" smtClean="0">
                <a:latin typeface="Verdana"/>
              </a:rPr>
              <a:t>Note: Sister </a:t>
            </a:r>
            <a:r>
              <a:rPr lang="en-US" sz="1600" i="1" dirty="0" err="1" smtClean="0">
                <a:latin typeface="Verdana"/>
              </a:rPr>
              <a:t>chromatids</a:t>
            </a:r>
            <a:r>
              <a:rPr lang="en-US" sz="1600" i="1" dirty="0" smtClean="0">
                <a:latin typeface="Verdana"/>
              </a:rPr>
              <a:t> may also be referred to as a bivalent.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P spid="54293" grpId="0" animBg="1"/>
      <p:bldP spid="28" grpId="0"/>
      <p:bldP spid="2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57</a:t>
            </a:fld>
            <a:endParaRPr lang="en-US"/>
          </a:p>
        </p:txBody>
      </p:sp>
      <p:sp>
        <p:nvSpPr>
          <p:cNvPr id="6" name="TextBox 5"/>
          <p:cNvSpPr txBox="1"/>
          <p:nvPr/>
        </p:nvSpPr>
        <p:spPr>
          <a:xfrm>
            <a:off x="533400" y="381000"/>
            <a:ext cx="7315200" cy="1815882"/>
          </a:xfrm>
          <a:prstGeom prst="rect">
            <a:avLst/>
          </a:prstGeom>
          <a:noFill/>
        </p:spPr>
        <p:txBody>
          <a:bodyPr wrap="square" rtlCol="0">
            <a:spAutoFit/>
          </a:bodyPr>
          <a:lstStyle/>
          <a:p>
            <a:r>
              <a:rPr lang="en-US" sz="1600" dirty="0" smtClean="0">
                <a:latin typeface="Verdana"/>
              </a:rPr>
              <a:t>There are two methods of cell division: mitosis and meiosis.</a:t>
            </a:r>
          </a:p>
          <a:p>
            <a:r>
              <a:rPr lang="en-US" sz="1600" dirty="0" smtClean="0">
                <a:latin typeface="Verdana"/>
              </a:rPr>
              <a:t> </a:t>
            </a:r>
          </a:p>
          <a:p>
            <a:pPr marL="1617663" indent="-1076325"/>
            <a:r>
              <a:rPr lang="en-US" sz="1600" dirty="0" smtClean="0">
                <a:latin typeface="Verdana"/>
              </a:rPr>
              <a:t>Mitosis:	Creates cells genetically identical (clone) to the original cell; maintains chromosome number.</a:t>
            </a:r>
          </a:p>
          <a:p>
            <a:pPr marL="1617663" indent="-1076325"/>
            <a:r>
              <a:rPr lang="en-US" sz="1600" dirty="0" smtClean="0">
                <a:latin typeface="Verdana"/>
              </a:rPr>
              <a:t>Meiosis:	Creates cells that are not genetically identical to the original cell; halves the chromosome number.</a:t>
            </a:r>
          </a:p>
          <a:p>
            <a:endParaRPr lang="en-US" sz="1600" dirty="0">
              <a:latin typeface="Verdana"/>
            </a:endParaRPr>
          </a:p>
        </p:txBody>
      </p:sp>
      <p:sp>
        <p:nvSpPr>
          <p:cNvPr id="7" name="TextBox 6"/>
          <p:cNvSpPr txBox="1"/>
          <p:nvPr/>
        </p:nvSpPr>
        <p:spPr>
          <a:xfrm>
            <a:off x="533400" y="3352800"/>
            <a:ext cx="7543800" cy="1077218"/>
          </a:xfrm>
          <a:prstGeom prst="rect">
            <a:avLst/>
          </a:prstGeom>
          <a:noFill/>
        </p:spPr>
        <p:txBody>
          <a:bodyPr wrap="square" rtlCol="0">
            <a:spAutoFit/>
          </a:bodyPr>
          <a:lstStyle/>
          <a:p>
            <a:pPr marL="533400" indent="-533400"/>
            <a:r>
              <a:rPr lang="en-US" sz="1600" b="1" dirty="0" smtClean="0">
                <a:latin typeface="Verdana"/>
              </a:rPr>
              <a:t>Tip</a:t>
            </a:r>
            <a:r>
              <a:rPr lang="en-US" sz="1600" dirty="0" smtClean="0">
                <a:latin typeface="Verdana"/>
              </a:rPr>
              <a:t>	It is important to recognize the stages of both mitosis and meiosis from both images and descriptions. Pay close attention to terms like chromosome versus </a:t>
            </a:r>
            <a:r>
              <a:rPr lang="en-US" sz="1600" dirty="0" err="1" smtClean="0">
                <a:latin typeface="Verdana"/>
              </a:rPr>
              <a:t>chromatid</a:t>
            </a:r>
            <a:r>
              <a:rPr lang="en-US" sz="1600" dirty="0" smtClean="0">
                <a:latin typeface="Verdana"/>
              </a:rPr>
              <a:t>; whether or not the chromosomes are replicated or </a:t>
            </a:r>
            <a:r>
              <a:rPr lang="en-US" sz="1600" dirty="0" err="1" smtClean="0">
                <a:latin typeface="Verdana"/>
              </a:rPr>
              <a:t>homologs</a:t>
            </a:r>
            <a:r>
              <a:rPr lang="en-US" sz="1600" dirty="0" smtClean="0">
                <a:latin typeface="Verdana"/>
              </a:rPr>
              <a:t> are paired up or not.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58</a:t>
            </a:fld>
            <a:endParaRPr lang="en-US"/>
          </a:p>
        </p:txBody>
      </p:sp>
      <p:grpSp>
        <p:nvGrpSpPr>
          <p:cNvPr id="58370" name="Group 2"/>
          <p:cNvGrpSpPr>
            <a:grpSpLocks/>
          </p:cNvGrpSpPr>
          <p:nvPr/>
        </p:nvGrpSpPr>
        <p:grpSpPr bwMode="auto">
          <a:xfrm>
            <a:off x="228600" y="1283568"/>
            <a:ext cx="3657600" cy="3657600"/>
            <a:chOff x="2780" y="8104"/>
            <a:chExt cx="4320" cy="4320"/>
          </a:xfrm>
        </p:grpSpPr>
        <p:grpSp>
          <p:nvGrpSpPr>
            <p:cNvPr id="58371" name="Group 3"/>
            <p:cNvGrpSpPr>
              <a:grpSpLocks/>
            </p:cNvGrpSpPr>
            <p:nvPr/>
          </p:nvGrpSpPr>
          <p:grpSpPr bwMode="auto">
            <a:xfrm>
              <a:off x="2780" y="8104"/>
              <a:ext cx="4320" cy="4320"/>
              <a:chOff x="1701" y="7220"/>
              <a:chExt cx="3647" cy="3764"/>
            </a:xfrm>
          </p:grpSpPr>
          <p:grpSp>
            <p:nvGrpSpPr>
              <p:cNvPr id="58372" name="Group 4"/>
              <p:cNvGrpSpPr>
                <a:grpSpLocks/>
              </p:cNvGrpSpPr>
              <p:nvPr/>
            </p:nvGrpSpPr>
            <p:grpSpPr bwMode="auto">
              <a:xfrm>
                <a:off x="1701" y="7384"/>
                <a:ext cx="3600" cy="3600"/>
                <a:chOff x="1701" y="7384"/>
                <a:chExt cx="3600" cy="3600"/>
              </a:xfrm>
            </p:grpSpPr>
            <p:sp>
              <p:nvSpPr>
                <p:cNvPr id="58373" name="Oval 5"/>
                <p:cNvSpPr>
                  <a:spLocks noChangeArrowheads="1"/>
                </p:cNvSpPr>
                <p:nvPr/>
              </p:nvSpPr>
              <p:spPr bwMode="auto">
                <a:xfrm>
                  <a:off x="1701" y="7384"/>
                  <a:ext cx="3600" cy="3600"/>
                </a:xfrm>
                <a:prstGeom prst="ellipse">
                  <a:avLst/>
                </a:prstGeom>
                <a:solidFill>
                  <a:srgbClr val="DBE5F1"/>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8374" name="Oval 6"/>
                <p:cNvSpPr>
                  <a:spLocks noChangeArrowheads="1"/>
                </p:cNvSpPr>
                <p:nvPr/>
              </p:nvSpPr>
              <p:spPr bwMode="auto">
                <a:xfrm>
                  <a:off x="2061" y="7744"/>
                  <a:ext cx="2880" cy="2880"/>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58375" name="AutoShape 7"/>
              <p:cNvSpPr>
                <a:spLocks noChangeArrowheads="1"/>
              </p:cNvSpPr>
              <p:nvPr/>
            </p:nvSpPr>
            <p:spPr bwMode="auto">
              <a:xfrm>
                <a:off x="3321" y="7220"/>
                <a:ext cx="525" cy="689"/>
              </a:xfrm>
              <a:prstGeom prst="rightArrow">
                <a:avLst>
                  <a:gd name="adj1" fmla="val 50000"/>
                  <a:gd name="adj2" fmla="val 25000"/>
                </a:avLst>
              </a:prstGeom>
              <a:solidFill>
                <a:srgbClr val="95B3D7"/>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8376" name="AutoShape 8"/>
              <p:cNvSpPr>
                <a:spLocks noChangeArrowheads="1"/>
              </p:cNvSpPr>
              <p:nvPr/>
            </p:nvSpPr>
            <p:spPr bwMode="auto">
              <a:xfrm rot="4200000">
                <a:off x="4741" y="8241"/>
                <a:ext cx="525" cy="689"/>
              </a:xfrm>
              <a:prstGeom prst="rightArrow">
                <a:avLst>
                  <a:gd name="adj1" fmla="val 50000"/>
                  <a:gd name="adj2" fmla="val 25000"/>
                </a:avLst>
              </a:prstGeom>
              <a:solidFill>
                <a:srgbClr val="95B3D7"/>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8377" name="AutoShape 9"/>
              <p:cNvSpPr>
                <a:spLocks noChangeArrowheads="1"/>
              </p:cNvSpPr>
              <p:nvPr/>
            </p:nvSpPr>
            <p:spPr bwMode="auto">
              <a:xfrm rot="6900000">
                <a:off x="4689" y="9577"/>
                <a:ext cx="525" cy="689"/>
              </a:xfrm>
              <a:prstGeom prst="rightArrow">
                <a:avLst>
                  <a:gd name="adj1" fmla="val 50000"/>
                  <a:gd name="adj2" fmla="val 25000"/>
                </a:avLst>
              </a:prstGeom>
              <a:solidFill>
                <a:srgbClr val="95B3D7"/>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grpSp>
          <p:nvGrpSpPr>
            <p:cNvPr id="58378" name="Group 10"/>
            <p:cNvGrpSpPr>
              <a:grpSpLocks/>
            </p:cNvGrpSpPr>
            <p:nvPr/>
          </p:nvGrpSpPr>
          <p:grpSpPr bwMode="auto">
            <a:xfrm>
              <a:off x="4901" y="8786"/>
              <a:ext cx="1660" cy="2034"/>
              <a:chOff x="4901" y="8786"/>
              <a:chExt cx="1660" cy="2034"/>
            </a:xfrm>
          </p:grpSpPr>
          <p:sp>
            <p:nvSpPr>
              <p:cNvPr id="58379" name="Line 11"/>
              <p:cNvSpPr>
                <a:spLocks noChangeShapeType="1"/>
              </p:cNvSpPr>
              <p:nvPr/>
            </p:nvSpPr>
            <p:spPr bwMode="auto">
              <a:xfrm flipH="1">
                <a:off x="4928" y="8786"/>
                <a:ext cx="510" cy="1577"/>
              </a:xfrm>
              <a:prstGeom prst="line">
                <a:avLst/>
              </a:prstGeom>
              <a:noFill/>
              <a:ln w="254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8380" name="Line 12"/>
              <p:cNvSpPr>
                <a:spLocks noChangeShapeType="1"/>
              </p:cNvSpPr>
              <p:nvPr/>
            </p:nvSpPr>
            <p:spPr bwMode="auto">
              <a:xfrm flipH="1">
                <a:off x="4907" y="9904"/>
                <a:ext cx="1654" cy="462"/>
              </a:xfrm>
              <a:prstGeom prst="line">
                <a:avLst/>
              </a:prstGeom>
              <a:noFill/>
              <a:ln w="254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8381" name="Line 13"/>
              <p:cNvSpPr>
                <a:spLocks noChangeShapeType="1"/>
              </p:cNvSpPr>
              <p:nvPr/>
            </p:nvSpPr>
            <p:spPr bwMode="auto">
              <a:xfrm flipH="1" flipV="1">
                <a:off x="4901" y="10378"/>
                <a:ext cx="1652" cy="442"/>
              </a:xfrm>
              <a:prstGeom prst="line">
                <a:avLst/>
              </a:prstGeom>
              <a:noFill/>
              <a:ln w="254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58382" name="Line 14"/>
            <p:cNvSpPr>
              <a:spLocks noChangeShapeType="1"/>
            </p:cNvSpPr>
            <p:nvPr/>
          </p:nvSpPr>
          <p:spPr bwMode="auto">
            <a:xfrm flipH="1" flipV="1">
              <a:off x="3321" y="9724"/>
              <a:ext cx="1590" cy="642"/>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58383" name="Line 15"/>
            <p:cNvSpPr>
              <a:spLocks noChangeShapeType="1"/>
            </p:cNvSpPr>
            <p:nvPr/>
          </p:nvSpPr>
          <p:spPr bwMode="auto">
            <a:xfrm>
              <a:off x="4937" y="10355"/>
              <a:ext cx="450" cy="1592"/>
            </a:xfrm>
            <a:prstGeom prst="line">
              <a:avLst/>
            </a:prstGeom>
            <a:noFill/>
            <a:ln w="1270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grpSp>
      <p:sp>
        <p:nvSpPr>
          <p:cNvPr id="58384" name="Text Box 16"/>
          <p:cNvSpPr txBox="1">
            <a:spLocks noChangeArrowheads="1"/>
          </p:cNvSpPr>
          <p:nvPr/>
        </p:nvSpPr>
        <p:spPr bwMode="auto">
          <a:xfrm>
            <a:off x="2279650" y="2474838"/>
            <a:ext cx="6858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Times New Roman" charset="0"/>
              </a:rPr>
              <a:t>Mitosis</a:t>
            </a:r>
          </a:p>
        </p:txBody>
      </p:sp>
      <p:sp>
        <p:nvSpPr>
          <p:cNvPr id="58385" name="Text Box 17"/>
          <p:cNvSpPr txBox="1">
            <a:spLocks noChangeArrowheads="1"/>
          </p:cNvSpPr>
          <p:nvPr/>
        </p:nvSpPr>
        <p:spPr bwMode="auto">
          <a:xfrm>
            <a:off x="914400" y="3192388"/>
            <a:ext cx="1371600" cy="6858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Times New Roman" charset="0"/>
              </a:rPr>
              <a:t>Synthesis (S):</a:t>
            </a:r>
            <a:endParaRPr kumimoji="0" lang="en-US" sz="1000" b="0" i="0" u="none" strike="noStrike" cap="none" normalizeH="0" baseline="0" dirty="0" smtClean="0">
              <a:ln>
                <a:noFill/>
              </a:ln>
              <a:solidFill>
                <a:schemeClr val="tx1"/>
              </a:solidFill>
              <a:effectLst/>
              <a:latin typeface="Cambri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00" dirty="0">
                <a:latin typeface="Cambria" charset="0"/>
                <a:ea typeface="Times New Roman" charset="0"/>
              </a:rPr>
              <a:t>R</a:t>
            </a:r>
            <a:r>
              <a:rPr kumimoji="0" lang="en-US" sz="1000" b="0" i="0" u="none" strike="noStrike" cap="none" normalizeH="0" baseline="0" dirty="0" smtClean="0">
                <a:ln>
                  <a:noFill/>
                </a:ln>
                <a:solidFill>
                  <a:schemeClr val="tx1"/>
                </a:solidFill>
                <a:effectLst/>
                <a:latin typeface="Cambria" charset="0"/>
                <a:ea typeface="Times New Roman" charset="0"/>
              </a:rPr>
              <a:t>eplication </a:t>
            </a:r>
            <a:r>
              <a:rPr kumimoji="0" lang="en-US" sz="1000" b="0" i="0" u="none" strike="noStrike" cap="none" normalizeH="0" baseline="0" dirty="0">
                <a:ln>
                  <a:noFill/>
                </a:ln>
                <a:solidFill>
                  <a:schemeClr val="tx1"/>
                </a:solidFill>
                <a:effectLst/>
                <a:latin typeface="Cambria" charset="0"/>
                <a:ea typeface="Times New Roman" charset="0"/>
              </a:rPr>
              <a:t>of chromosomes</a:t>
            </a:r>
          </a:p>
        </p:txBody>
      </p:sp>
      <p:sp>
        <p:nvSpPr>
          <p:cNvPr id="58386" name="Text Box 18"/>
          <p:cNvSpPr txBox="1">
            <a:spLocks noChangeArrowheads="1"/>
          </p:cNvSpPr>
          <p:nvPr/>
        </p:nvSpPr>
        <p:spPr bwMode="auto">
          <a:xfrm>
            <a:off x="2687638" y="2839963"/>
            <a:ext cx="1143000" cy="6858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Cambria" charset="0"/>
                <a:ea typeface="Times New Roman" charset="0"/>
              </a:rPr>
              <a:t>Cytokinesis</a:t>
            </a:r>
            <a:r>
              <a:rPr kumimoji="0" lang="en-US" sz="1000" b="0" i="0" u="none" strike="noStrike" cap="none" normalizeH="0" baseline="0" dirty="0">
                <a:ln>
                  <a:noFill/>
                </a:ln>
                <a:solidFill>
                  <a:schemeClr val="tx1"/>
                </a:solidFill>
                <a:effectLst/>
                <a:latin typeface="Cambria" charset="0"/>
                <a:ea typeface="Times New Roman" charset="0"/>
              </a:rPr>
              <a:t>:</a:t>
            </a:r>
            <a:r>
              <a:rPr kumimoji="0" lang="en-US" sz="1000" b="0" i="0" u="none" strike="noStrike" cap="none" normalizeH="0" baseline="0" dirty="0" smtClean="0">
                <a:ln>
                  <a:noFill/>
                </a:ln>
                <a:solidFill>
                  <a:schemeClr val="tx1"/>
                </a:solidFill>
                <a:effectLst/>
                <a:latin typeface="Cambria" charset="0"/>
                <a:ea typeface="Times New Roman" charset="0"/>
              </a:rPr>
              <a:t> Division </a:t>
            </a:r>
            <a:r>
              <a:rPr kumimoji="0" lang="en-US" sz="1000" b="0" i="0" u="none" strike="noStrike" cap="none" normalizeH="0" baseline="0" dirty="0">
                <a:ln>
                  <a:noFill/>
                </a:ln>
                <a:solidFill>
                  <a:schemeClr val="tx1"/>
                </a:solidFill>
                <a:effectLst/>
                <a:latin typeface="Cambria" charset="0"/>
                <a:ea typeface="Times New Roman" charset="0"/>
              </a:rPr>
              <a:t>of cytoplasm</a:t>
            </a:r>
            <a:endParaRPr kumimoji="0" lang="en-US" sz="1000" b="0" i="0" u="none" strike="noStrike" cap="none" normalizeH="0" baseline="0" dirty="0">
              <a:ln>
                <a:noFill/>
              </a:ln>
              <a:solidFill>
                <a:schemeClr val="tx1"/>
              </a:solidFill>
              <a:effectLst/>
              <a:latin typeface="Times New Roman" charset="0"/>
              <a:ea typeface="Times New Roman" charset="0"/>
            </a:endParaRPr>
          </a:p>
        </p:txBody>
      </p:sp>
      <p:sp>
        <p:nvSpPr>
          <p:cNvPr id="58387" name="Text Box 19"/>
          <p:cNvSpPr txBox="1">
            <a:spLocks noChangeArrowheads="1"/>
          </p:cNvSpPr>
          <p:nvPr/>
        </p:nvSpPr>
        <p:spPr bwMode="auto">
          <a:xfrm>
            <a:off x="2189163" y="3395588"/>
            <a:ext cx="1371600" cy="6858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mbria" charset="0"/>
                <a:ea typeface="Times New Roman" charset="0"/>
              </a:rPr>
              <a:t>Gap 1 (G1): cell growth and normal function</a:t>
            </a:r>
            <a:endParaRPr kumimoji="0" lang="en-US" sz="1000" b="0" i="0" u="none" strike="noStrike" cap="none" normalizeH="0" baseline="0">
              <a:ln>
                <a:noFill/>
              </a:ln>
              <a:solidFill>
                <a:schemeClr val="tx1"/>
              </a:solidFill>
              <a:effectLst/>
              <a:latin typeface="Times New Roman" charset="0"/>
              <a:ea typeface="Times New Roman" charset="0"/>
            </a:endParaRPr>
          </a:p>
        </p:txBody>
      </p:sp>
      <p:sp>
        <p:nvSpPr>
          <p:cNvPr id="58388" name="Text Box 20"/>
          <p:cNvSpPr txBox="1">
            <a:spLocks noChangeArrowheads="1"/>
          </p:cNvSpPr>
          <p:nvPr/>
        </p:nvSpPr>
        <p:spPr bwMode="auto">
          <a:xfrm>
            <a:off x="1257300" y="2163688"/>
            <a:ext cx="1104900" cy="6477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mbria" charset="0"/>
                <a:ea typeface="Times New Roman" charset="0"/>
              </a:rPr>
              <a:t>Gap 2 (G2): cell prepares for division</a:t>
            </a:r>
            <a:endParaRPr kumimoji="0" lang="en-US" sz="1000" b="0" i="0" u="none" strike="noStrike" cap="none" normalizeH="0" baseline="0">
              <a:ln>
                <a:noFill/>
              </a:ln>
              <a:solidFill>
                <a:schemeClr val="tx1"/>
              </a:solidFill>
              <a:effectLst/>
              <a:latin typeface="Times New Roman" charset="0"/>
              <a:ea typeface="Times New Roman" charset="0"/>
            </a:endParaRPr>
          </a:p>
        </p:txBody>
      </p:sp>
      <p:graphicFrame>
        <p:nvGraphicFramePr>
          <p:cNvPr id="24" name="Table 23"/>
          <p:cNvGraphicFramePr>
            <a:graphicFrameLocks noGrp="1"/>
          </p:cNvGraphicFramePr>
          <p:nvPr/>
        </p:nvGraphicFramePr>
        <p:xfrm>
          <a:off x="4266689" y="533400"/>
          <a:ext cx="4573022" cy="4781028"/>
        </p:xfrm>
        <a:graphic>
          <a:graphicData uri="http://schemas.openxmlformats.org/drawingml/2006/table">
            <a:tbl>
              <a:tblPr firstRow="1" bandRow="1">
                <a:tableStyleId>{5940675A-B579-460E-94D1-54222C63F5DA}</a:tableStyleId>
              </a:tblPr>
              <a:tblGrid>
                <a:gridCol w="1372111"/>
                <a:gridCol w="3200911"/>
              </a:tblGrid>
              <a:tr h="365253">
                <a:tc>
                  <a:txBody>
                    <a:bodyPr/>
                    <a:lstStyle/>
                    <a:p>
                      <a:pPr marL="0" marR="0" algn="l">
                        <a:lnSpc>
                          <a:spcPct val="115000"/>
                        </a:lnSpc>
                        <a:spcBef>
                          <a:spcPts val="0"/>
                        </a:spcBef>
                        <a:spcAft>
                          <a:spcPts val="0"/>
                        </a:spcAft>
                      </a:pPr>
                      <a:r>
                        <a:rPr lang="en-CA" sz="1200" dirty="0">
                          <a:latin typeface="Verdana"/>
                        </a:rPr>
                        <a:t>Phase of Mitosis</a:t>
                      </a:r>
                      <a:endParaRPr lang="en-US" sz="1100" dirty="0">
                        <a:latin typeface="Verdana"/>
                        <a:ea typeface="ＭＳ 明朝"/>
                        <a:cs typeface="Verdana"/>
                      </a:endParaRPr>
                    </a:p>
                  </a:txBody>
                  <a:tcPr marL="68580" marR="68580" marT="0" marB="0"/>
                </a:tc>
                <a:tc>
                  <a:txBody>
                    <a:bodyPr/>
                    <a:lstStyle/>
                    <a:p>
                      <a:pPr marL="0" marR="0" algn="l">
                        <a:lnSpc>
                          <a:spcPct val="115000"/>
                        </a:lnSpc>
                        <a:spcBef>
                          <a:spcPts val="0"/>
                        </a:spcBef>
                        <a:spcAft>
                          <a:spcPts val="0"/>
                        </a:spcAft>
                      </a:pPr>
                      <a:r>
                        <a:rPr lang="en-CA" sz="1200" dirty="0">
                          <a:latin typeface="Verdana"/>
                        </a:rPr>
                        <a:t>Main Events of Phases</a:t>
                      </a:r>
                      <a:endParaRPr lang="en-US" sz="1100" dirty="0">
                        <a:latin typeface="Verdana"/>
                        <a:ea typeface="ＭＳ 明朝"/>
                        <a:cs typeface="Verdana"/>
                      </a:endParaRPr>
                    </a:p>
                  </a:txBody>
                  <a:tcPr marL="68580" marR="68580" marT="0" marB="0"/>
                </a:tc>
              </a:tr>
              <a:tr h="1148319">
                <a:tc>
                  <a:txBody>
                    <a:bodyPr/>
                    <a:lstStyle/>
                    <a:p>
                      <a:pPr marL="0" marR="0" algn="l">
                        <a:lnSpc>
                          <a:spcPct val="115000"/>
                        </a:lnSpc>
                        <a:spcBef>
                          <a:spcPts val="0"/>
                        </a:spcBef>
                        <a:spcAft>
                          <a:spcPts val="0"/>
                        </a:spcAft>
                      </a:pPr>
                      <a:r>
                        <a:rPr lang="en-CA" sz="1200" dirty="0">
                          <a:latin typeface="Verdana"/>
                        </a:rPr>
                        <a:t>Prophase</a:t>
                      </a:r>
                      <a:endParaRPr lang="en-US" sz="1100" dirty="0">
                        <a:latin typeface="Verdana"/>
                        <a:ea typeface="ＭＳ 明朝"/>
                        <a:cs typeface="Verdana"/>
                      </a:endParaRPr>
                    </a:p>
                  </a:txBody>
                  <a:tcPr marL="68580" marR="68580" marT="0" marB="0"/>
                </a:tc>
                <a:tc>
                  <a:txBody>
                    <a:bodyPr/>
                    <a:lstStyle/>
                    <a:p>
                      <a:pPr marL="0" marR="0" algn="l">
                        <a:lnSpc>
                          <a:spcPct val="115000"/>
                        </a:lnSpc>
                        <a:spcBef>
                          <a:spcPts val="0"/>
                        </a:spcBef>
                        <a:spcAft>
                          <a:spcPts val="0"/>
                        </a:spcAft>
                      </a:pPr>
                      <a:r>
                        <a:rPr lang="en-CA" sz="1200" dirty="0">
                          <a:latin typeface="Verdana"/>
                        </a:rPr>
                        <a:t>Chromosomes condense (from distinct visible rod-like structures) with the replicated </a:t>
                      </a:r>
                      <a:r>
                        <a:rPr lang="en-CA" sz="1200" dirty="0" err="1">
                          <a:latin typeface="Verdana"/>
                        </a:rPr>
                        <a:t>chomatids</a:t>
                      </a:r>
                      <a:r>
                        <a:rPr lang="en-CA" sz="1200" dirty="0">
                          <a:latin typeface="Verdana"/>
                        </a:rPr>
                        <a:t> held together by the </a:t>
                      </a:r>
                      <a:r>
                        <a:rPr lang="en-CA" sz="1200" dirty="0" err="1">
                          <a:latin typeface="Verdana"/>
                        </a:rPr>
                        <a:t>centromere</a:t>
                      </a:r>
                      <a:r>
                        <a:rPr lang="en-CA" sz="1200" dirty="0">
                          <a:latin typeface="Verdana"/>
                        </a:rPr>
                        <a:t>. Spindle </a:t>
                      </a:r>
                      <a:r>
                        <a:rPr lang="en-CA" sz="1200" dirty="0" smtClean="0">
                          <a:latin typeface="Verdana"/>
                        </a:rPr>
                        <a:t>fibres </a:t>
                      </a:r>
                      <a:r>
                        <a:rPr lang="en-CA" sz="1200" dirty="0">
                          <a:latin typeface="Verdana"/>
                        </a:rPr>
                        <a:t>form and attach to </a:t>
                      </a:r>
                      <a:r>
                        <a:rPr lang="en-CA" sz="1200" dirty="0" err="1">
                          <a:latin typeface="Verdana"/>
                        </a:rPr>
                        <a:t>centromeres</a:t>
                      </a:r>
                      <a:r>
                        <a:rPr lang="en-CA" sz="1200" dirty="0">
                          <a:latin typeface="Verdana"/>
                        </a:rPr>
                        <a:t> and </a:t>
                      </a:r>
                      <a:r>
                        <a:rPr lang="en-CA" sz="1200" dirty="0" err="1">
                          <a:latin typeface="Verdana"/>
                        </a:rPr>
                        <a:t>centrioles</a:t>
                      </a:r>
                      <a:r>
                        <a:rPr lang="en-CA" sz="1200" dirty="0">
                          <a:latin typeface="Verdana"/>
                        </a:rPr>
                        <a:t>. Nuclear membrane begins to dissolve.</a:t>
                      </a:r>
                      <a:endParaRPr lang="en-US" sz="1100" dirty="0">
                        <a:latin typeface="Verdana"/>
                        <a:ea typeface="ＭＳ 明朝"/>
                        <a:cs typeface="Verdana"/>
                      </a:endParaRPr>
                    </a:p>
                  </a:txBody>
                  <a:tcPr marL="68580" marR="68580" marT="0" marB="0"/>
                </a:tc>
              </a:tr>
              <a:tr h="630159">
                <a:tc>
                  <a:txBody>
                    <a:bodyPr/>
                    <a:lstStyle/>
                    <a:p>
                      <a:pPr marL="0" marR="0" algn="l">
                        <a:lnSpc>
                          <a:spcPct val="115000"/>
                        </a:lnSpc>
                        <a:spcBef>
                          <a:spcPts val="0"/>
                        </a:spcBef>
                        <a:spcAft>
                          <a:spcPts val="0"/>
                        </a:spcAft>
                      </a:pPr>
                      <a:r>
                        <a:rPr lang="en-CA" sz="1200" dirty="0">
                          <a:latin typeface="Verdana"/>
                        </a:rPr>
                        <a:t>Metaphase</a:t>
                      </a:r>
                      <a:endParaRPr lang="en-US" sz="1100" dirty="0">
                        <a:latin typeface="Verdana"/>
                        <a:ea typeface="ＭＳ 明朝"/>
                        <a:cs typeface="Verdana"/>
                      </a:endParaRPr>
                    </a:p>
                  </a:txBody>
                  <a:tcPr marL="68580" marR="68580" marT="0" marB="0"/>
                </a:tc>
                <a:tc>
                  <a:txBody>
                    <a:bodyPr/>
                    <a:lstStyle/>
                    <a:p>
                      <a:pPr marL="0" marR="0" algn="l">
                        <a:lnSpc>
                          <a:spcPct val="115000"/>
                        </a:lnSpc>
                        <a:spcBef>
                          <a:spcPts val="0"/>
                        </a:spcBef>
                        <a:spcAft>
                          <a:spcPts val="0"/>
                        </a:spcAft>
                      </a:pPr>
                      <a:r>
                        <a:rPr lang="en-CA" sz="1200" dirty="0">
                          <a:latin typeface="Verdana"/>
                        </a:rPr>
                        <a:t>Chromosomes have aligned themselves at the cell’s </a:t>
                      </a:r>
                      <a:r>
                        <a:rPr lang="en-CA" sz="1200" dirty="0" smtClean="0">
                          <a:latin typeface="Verdana"/>
                        </a:rPr>
                        <a:t>equator.</a:t>
                      </a:r>
                      <a:endParaRPr lang="en-US" sz="1100" dirty="0">
                        <a:latin typeface="Verdana"/>
                        <a:ea typeface="ＭＳ 明朝"/>
                        <a:cs typeface="Verdana"/>
                      </a:endParaRPr>
                    </a:p>
                  </a:txBody>
                  <a:tcPr marL="68580" marR="68580" marT="0" marB="0"/>
                </a:tc>
              </a:tr>
              <a:tr h="838200">
                <a:tc>
                  <a:txBody>
                    <a:bodyPr/>
                    <a:lstStyle/>
                    <a:p>
                      <a:pPr marL="0" marR="0" algn="l">
                        <a:lnSpc>
                          <a:spcPct val="115000"/>
                        </a:lnSpc>
                        <a:spcBef>
                          <a:spcPts val="0"/>
                        </a:spcBef>
                        <a:spcAft>
                          <a:spcPts val="0"/>
                        </a:spcAft>
                      </a:pPr>
                      <a:r>
                        <a:rPr lang="en-CA" sz="1200" dirty="0">
                          <a:latin typeface="Verdana"/>
                        </a:rPr>
                        <a:t>Anaphase</a:t>
                      </a:r>
                      <a:endParaRPr lang="en-US" sz="1100" dirty="0">
                        <a:latin typeface="Verdana"/>
                        <a:ea typeface="ＭＳ 明朝"/>
                        <a:cs typeface="Verdana"/>
                      </a:endParaRPr>
                    </a:p>
                  </a:txBody>
                  <a:tcPr marL="68580" marR="68580" marT="0" marB="0"/>
                </a:tc>
                <a:tc>
                  <a:txBody>
                    <a:bodyPr/>
                    <a:lstStyle/>
                    <a:p>
                      <a:pPr marL="0" marR="0" algn="l">
                        <a:lnSpc>
                          <a:spcPct val="115000"/>
                        </a:lnSpc>
                        <a:spcBef>
                          <a:spcPts val="0"/>
                        </a:spcBef>
                        <a:spcAft>
                          <a:spcPts val="0"/>
                        </a:spcAft>
                      </a:pPr>
                      <a:r>
                        <a:rPr lang="en-CA" sz="1200" dirty="0" err="1">
                          <a:latin typeface="Verdana"/>
                        </a:rPr>
                        <a:t>Centromeres</a:t>
                      </a:r>
                      <a:r>
                        <a:rPr lang="en-CA" sz="1200" dirty="0">
                          <a:latin typeface="Verdana"/>
                        </a:rPr>
                        <a:t> divide and the sister </a:t>
                      </a:r>
                      <a:r>
                        <a:rPr lang="en-CA" sz="1200" dirty="0" err="1">
                          <a:latin typeface="Verdana"/>
                        </a:rPr>
                        <a:t>chromatids</a:t>
                      </a:r>
                      <a:r>
                        <a:rPr lang="en-CA" sz="1200" dirty="0">
                          <a:latin typeface="Verdana"/>
                        </a:rPr>
                        <a:t> are separated and move to opposite poles of the cell. </a:t>
                      </a:r>
                      <a:r>
                        <a:rPr lang="en-CA" sz="1200" dirty="0" err="1">
                          <a:latin typeface="Verdana"/>
                        </a:rPr>
                        <a:t>Chromatids</a:t>
                      </a:r>
                      <a:r>
                        <a:rPr lang="en-CA" sz="1200" dirty="0">
                          <a:latin typeface="Verdana"/>
                        </a:rPr>
                        <a:t> are now referred to as chromosomes.</a:t>
                      </a:r>
                      <a:endParaRPr lang="en-US" sz="1100" dirty="0">
                        <a:latin typeface="Verdana"/>
                        <a:ea typeface="ＭＳ 明朝"/>
                        <a:cs typeface="Verdana"/>
                      </a:endParaRPr>
                    </a:p>
                  </a:txBody>
                  <a:tcPr marL="68580" marR="68580" marT="0" marB="0"/>
                </a:tc>
              </a:tr>
              <a:tr h="1021692">
                <a:tc>
                  <a:txBody>
                    <a:bodyPr/>
                    <a:lstStyle/>
                    <a:p>
                      <a:pPr marL="0" marR="0" algn="l">
                        <a:lnSpc>
                          <a:spcPct val="115000"/>
                        </a:lnSpc>
                        <a:spcBef>
                          <a:spcPts val="0"/>
                        </a:spcBef>
                        <a:spcAft>
                          <a:spcPts val="0"/>
                        </a:spcAft>
                      </a:pPr>
                      <a:r>
                        <a:rPr lang="en-CA" sz="1200" dirty="0" err="1">
                          <a:latin typeface="Verdana"/>
                        </a:rPr>
                        <a:t>Telophase</a:t>
                      </a:r>
                      <a:endParaRPr lang="en-US" sz="1100" dirty="0">
                        <a:latin typeface="Verdana"/>
                        <a:ea typeface="ＭＳ 明朝"/>
                        <a:cs typeface="Verdana"/>
                      </a:endParaRPr>
                    </a:p>
                  </a:txBody>
                  <a:tcPr marL="68580" marR="68580" marT="0" marB="0"/>
                </a:tc>
                <a:tc>
                  <a:txBody>
                    <a:bodyPr/>
                    <a:lstStyle/>
                    <a:p>
                      <a:pPr marL="0" marR="0" algn="l">
                        <a:lnSpc>
                          <a:spcPct val="115000"/>
                        </a:lnSpc>
                        <a:spcBef>
                          <a:spcPts val="0"/>
                        </a:spcBef>
                        <a:spcAft>
                          <a:spcPts val="0"/>
                        </a:spcAft>
                      </a:pPr>
                      <a:r>
                        <a:rPr lang="en-CA" sz="1200" dirty="0">
                          <a:latin typeface="Verdana"/>
                        </a:rPr>
                        <a:t>Chromosomes have reached the opposite </a:t>
                      </a:r>
                      <a:r>
                        <a:rPr lang="en-CA" sz="1200" dirty="0" smtClean="0">
                          <a:latin typeface="Verdana"/>
                        </a:rPr>
                        <a:t>poles—spindle fibres </a:t>
                      </a:r>
                      <a:r>
                        <a:rPr lang="en-CA" sz="1200" dirty="0">
                          <a:latin typeface="Verdana"/>
                        </a:rPr>
                        <a:t>are broken up. Cell furrow </a:t>
                      </a:r>
                      <a:r>
                        <a:rPr lang="en-CA" sz="1200" dirty="0" smtClean="0">
                          <a:latin typeface="Verdana"/>
                        </a:rPr>
                        <a:t>develops </a:t>
                      </a:r>
                      <a:r>
                        <a:rPr lang="en-CA" sz="1200" dirty="0">
                          <a:latin typeface="Verdana"/>
                        </a:rPr>
                        <a:t>in the animal cell and cell plate in the plant cell. Nuclear membrane begins to reform, DNA starts to become uncondensed.</a:t>
                      </a:r>
                      <a:endParaRPr lang="en-US" sz="1100" dirty="0">
                        <a:latin typeface="Verdana"/>
                        <a:ea typeface="ＭＳ 明朝"/>
                        <a:cs typeface="Verdana"/>
                      </a:endParaRPr>
                    </a:p>
                  </a:txBody>
                  <a:tcPr marL="68580" marR="68580" marT="0" marB="0"/>
                </a:tc>
              </a:tr>
            </a:tbl>
          </a:graphicData>
        </a:graphic>
      </p:graphicFrame>
      <p:sp>
        <p:nvSpPr>
          <p:cNvPr id="25" name="TextBox 24"/>
          <p:cNvSpPr txBox="1"/>
          <p:nvPr/>
        </p:nvSpPr>
        <p:spPr>
          <a:xfrm>
            <a:off x="378460" y="348734"/>
            <a:ext cx="1676400" cy="369332"/>
          </a:xfrm>
          <a:prstGeom prst="rect">
            <a:avLst/>
          </a:prstGeom>
          <a:noFill/>
        </p:spPr>
        <p:txBody>
          <a:bodyPr wrap="square" rtlCol="0">
            <a:spAutoFit/>
          </a:bodyPr>
          <a:lstStyle/>
          <a:p>
            <a:r>
              <a:rPr lang="en-US" dirty="0" smtClean="0">
                <a:solidFill>
                  <a:srgbClr val="FF0000"/>
                </a:solidFill>
                <a:latin typeface="Verdana"/>
              </a:rPr>
              <a:t>Page 18</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59</a:t>
            </a:fld>
            <a:endParaRPr lang="en-US"/>
          </a:p>
        </p:txBody>
      </p:sp>
      <p:sp>
        <p:nvSpPr>
          <p:cNvPr id="6" name="TextBox 5"/>
          <p:cNvSpPr txBox="1"/>
          <p:nvPr/>
        </p:nvSpPr>
        <p:spPr>
          <a:xfrm>
            <a:off x="609600" y="914400"/>
            <a:ext cx="8097154" cy="1815882"/>
          </a:xfrm>
          <a:prstGeom prst="rect">
            <a:avLst/>
          </a:prstGeom>
          <a:noFill/>
        </p:spPr>
        <p:txBody>
          <a:bodyPr wrap="square" rtlCol="0">
            <a:spAutoFit/>
          </a:bodyPr>
          <a:lstStyle/>
          <a:p>
            <a:pPr marL="533400" indent="-533400"/>
            <a:r>
              <a:rPr lang="en-CA" sz="1600" b="1" dirty="0" smtClean="0">
                <a:latin typeface="Verdana"/>
              </a:rPr>
              <a:t>Tip</a:t>
            </a:r>
            <a:r>
              <a:rPr lang="en-CA" sz="1600" dirty="0" smtClean="0">
                <a:latin typeface="Verdana"/>
              </a:rPr>
              <a:t>	Remember that the cell cycle refers to </a:t>
            </a:r>
            <a:r>
              <a:rPr lang="en-CA" sz="1600" dirty="0" err="1" smtClean="0">
                <a:latin typeface="Verdana"/>
              </a:rPr>
              <a:t>interphase</a:t>
            </a:r>
            <a:r>
              <a:rPr lang="en-CA" sz="1600" dirty="0" smtClean="0">
                <a:latin typeface="Verdana"/>
              </a:rPr>
              <a:t>, </a:t>
            </a:r>
            <a:r>
              <a:rPr lang="en-CA" sz="1600" b="1" dirty="0" smtClean="0">
                <a:latin typeface="Verdana"/>
              </a:rPr>
              <a:t>mitosis</a:t>
            </a:r>
            <a:r>
              <a:rPr lang="en-CA" sz="1600" dirty="0" smtClean="0">
                <a:latin typeface="Verdana"/>
              </a:rPr>
              <a:t> and </a:t>
            </a:r>
            <a:r>
              <a:rPr lang="en-CA" sz="1600" dirty="0" err="1" smtClean="0">
                <a:latin typeface="Verdana"/>
              </a:rPr>
              <a:t>cytokinesis</a:t>
            </a:r>
            <a:r>
              <a:rPr lang="en-CA" sz="1600" dirty="0" smtClean="0">
                <a:latin typeface="Verdana"/>
              </a:rPr>
              <a:t>.</a:t>
            </a:r>
            <a:endParaRPr lang="en-US" sz="1600" dirty="0" smtClean="0">
              <a:latin typeface="Verdana"/>
            </a:endParaRPr>
          </a:p>
          <a:p>
            <a:pPr marL="622300" indent="-355600">
              <a:buFont typeface="Arial"/>
              <a:buChar char="•"/>
            </a:pPr>
            <a:r>
              <a:rPr lang="en-US" sz="1600" dirty="0" smtClean="0">
                <a:latin typeface="Verdana"/>
              </a:rPr>
              <a:t>Meiosis has two phases, which, between the two, includes one chromosome replication event and two </a:t>
            </a:r>
            <a:r>
              <a:rPr lang="en-US" sz="1600" dirty="0" err="1" smtClean="0">
                <a:latin typeface="Verdana"/>
              </a:rPr>
              <a:t>cytokinesis</a:t>
            </a:r>
            <a:r>
              <a:rPr lang="en-US" sz="1600" dirty="0" smtClean="0">
                <a:latin typeface="Verdana"/>
              </a:rPr>
              <a:t> events.</a:t>
            </a:r>
          </a:p>
          <a:p>
            <a:pPr marL="622300" indent="-355600">
              <a:buFont typeface="Arial"/>
              <a:buChar char="•"/>
            </a:pPr>
            <a:r>
              <a:rPr lang="en-US" sz="1600" dirty="0" smtClean="0">
                <a:latin typeface="Verdana"/>
              </a:rPr>
              <a:t>The table below focuses on the differences between mitotic and meiotic phases.</a:t>
            </a: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65161"/>
            <a:ext cx="8229600" cy="1143000"/>
          </a:xfrm>
          <a:prstGeom prst="rect">
            <a:avLst/>
          </a:prstGeom>
        </p:spPr>
        <p:txBody>
          <a:bodyPr>
            <a:normAutofit/>
          </a:bodyPr>
          <a:lstStyle/>
          <a:p>
            <a:r>
              <a:rPr lang="en-US" sz="3600" b="1" dirty="0" smtClean="0"/>
              <a:t>Preparing for the Exam</a:t>
            </a:r>
            <a:endParaRPr lang="en-US" sz="3600" b="1" dirty="0"/>
          </a:p>
        </p:txBody>
      </p:sp>
      <p:sp>
        <p:nvSpPr>
          <p:cNvPr id="3" name="Content Placeholder 2"/>
          <p:cNvSpPr>
            <a:spLocks noGrp="1"/>
          </p:cNvSpPr>
          <p:nvPr>
            <p:ph idx="4294967295"/>
          </p:nvPr>
        </p:nvSpPr>
        <p:spPr>
          <a:xfrm>
            <a:off x="685800" y="3429000"/>
            <a:ext cx="8229600" cy="762000"/>
          </a:xfrm>
          <a:prstGeom prst="rect">
            <a:avLst/>
          </a:prstGeom>
        </p:spPr>
        <p:txBody>
          <a:bodyPr>
            <a:normAutofit/>
          </a:bodyPr>
          <a:lstStyle/>
          <a:p>
            <a:pPr marL="544513" indent="-544513">
              <a:buNone/>
            </a:pPr>
            <a:r>
              <a:rPr lang="en-US" sz="1600" dirty="0" smtClean="0"/>
              <a:t>Go over as many old diploma exam questions as possible.</a:t>
            </a:r>
          </a:p>
          <a:p>
            <a:pPr marL="534988" indent="-534988">
              <a:buNone/>
            </a:pPr>
            <a:r>
              <a:rPr lang="en-US" sz="1600" dirty="0" smtClean="0"/>
              <a:t>Take a diploma review course!</a:t>
            </a:r>
            <a:endParaRPr lang="en-US" sz="1600" dirty="0"/>
          </a:p>
        </p:txBody>
      </p:sp>
      <p:sp>
        <p:nvSpPr>
          <p:cNvPr id="5" name="Slide Number Placeholder 4"/>
          <p:cNvSpPr>
            <a:spLocks noGrp="1"/>
          </p:cNvSpPr>
          <p:nvPr>
            <p:ph type="sldNum" sz="quarter" idx="12"/>
          </p:nvPr>
        </p:nvSpPr>
        <p:spPr/>
        <p:txBody>
          <a:bodyPr/>
          <a:lstStyle/>
          <a:p>
            <a:fld id="{D80FEEEB-4CAC-EC4F-B319-97BE1703EA36}" type="slidenum">
              <a:rPr lang="en-US" smtClean="0"/>
              <a:pPr/>
              <a:t>6</a:t>
            </a:fld>
            <a:endParaRPr lang="en-US"/>
          </a:p>
        </p:txBody>
      </p:sp>
      <p:sp>
        <p:nvSpPr>
          <p:cNvPr id="6" name="TextBox 5"/>
          <p:cNvSpPr txBox="1"/>
          <p:nvPr/>
        </p:nvSpPr>
        <p:spPr>
          <a:xfrm>
            <a:off x="685800" y="1808161"/>
            <a:ext cx="8001000" cy="1077218"/>
          </a:xfrm>
          <a:prstGeom prst="rect">
            <a:avLst/>
          </a:prstGeom>
          <a:noFill/>
        </p:spPr>
        <p:txBody>
          <a:bodyPr wrap="square" rtlCol="0">
            <a:spAutoFit/>
          </a:bodyPr>
          <a:lstStyle/>
          <a:p>
            <a:r>
              <a:rPr lang="en-US" sz="1600" dirty="0" smtClean="0">
                <a:latin typeface="Verdana"/>
                <a:cs typeface="Verdana"/>
              </a:rPr>
              <a:t>This booklet is no substitute for hard work during the course. It’s not meant to be a comprehensive study guide. It may, however, contain helpful pointers enabling you to confidently write your Biology 30 Diploma Exam.</a:t>
            </a:r>
          </a:p>
          <a:p>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60</a:t>
            </a:fld>
            <a:endParaRPr lang="en-US"/>
          </a:p>
        </p:txBody>
      </p:sp>
      <p:sp>
        <p:nvSpPr>
          <p:cNvPr id="110594" name="Text Box 2"/>
          <p:cNvSpPr txBox="1">
            <a:spLocks noChangeArrowheads="1"/>
          </p:cNvSpPr>
          <p:nvPr/>
        </p:nvSpPr>
        <p:spPr bwMode="auto">
          <a:xfrm>
            <a:off x="4572000" y="5314657"/>
            <a:ext cx="4419600" cy="9226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sz="1200" b="1" i="0" u="none" strike="noStrike" cap="none" normalizeH="0" baseline="0" dirty="0">
                <a:ln>
                  <a:noFill/>
                </a:ln>
                <a:solidFill>
                  <a:schemeClr val="tx1"/>
                </a:solidFill>
                <a:effectLst/>
                <a:latin typeface="Verdana"/>
                <a:ea typeface="Times New Roman" pitchFamily="-84" charset="0"/>
                <a:cs typeface="Verdana"/>
              </a:rPr>
              <a:t>Tip</a:t>
            </a:r>
            <a:r>
              <a:rPr kumimoji="0" lang="en-US" sz="1200" b="0" i="0" u="none" strike="noStrike" cap="none" normalizeH="0" baseline="0" dirty="0">
                <a:ln>
                  <a:noFill/>
                </a:ln>
                <a:solidFill>
                  <a:schemeClr val="tx1"/>
                </a:solidFill>
                <a:effectLst/>
                <a:latin typeface="Verdana"/>
                <a:ea typeface="Times New Roman" pitchFamily="-84" charset="0"/>
                <a:cs typeface="Verdana"/>
              </a:rPr>
              <a:t>: Meiosis I is also called the </a:t>
            </a:r>
            <a:r>
              <a:rPr kumimoji="0" lang="en-US" sz="1200" b="1" i="0" u="none" strike="noStrike" cap="none" normalizeH="0" baseline="0" dirty="0">
                <a:ln>
                  <a:noFill/>
                </a:ln>
                <a:solidFill>
                  <a:schemeClr val="tx1"/>
                </a:solidFill>
                <a:effectLst/>
                <a:latin typeface="Verdana"/>
                <a:ea typeface="Times New Roman" pitchFamily="-84" charset="0"/>
                <a:cs typeface="Verdana"/>
              </a:rPr>
              <a:t>reduction division </a:t>
            </a:r>
            <a:r>
              <a:rPr kumimoji="0" lang="en-US" sz="1200" b="0" i="0" u="none" strike="noStrike" cap="none" normalizeH="0" baseline="0" dirty="0">
                <a:ln>
                  <a:noFill/>
                </a:ln>
                <a:solidFill>
                  <a:schemeClr val="tx1"/>
                </a:solidFill>
                <a:effectLst/>
                <a:latin typeface="Verdana"/>
                <a:ea typeface="Times New Roman" pitchFamily="-84" charset="0"/>
                <a:cs typeface="Verdana"/>
              </a:rPr>
              <a:t>as the original diploid cell has been split into 2 haploid cells because the </a:t>
            </a:r>
            <a:r>
              <a:rPr kumimoji="0" lang="en-US" sz="1200" b="1" i="0" u="none" strike="noStrike" cap="none" normalizeH="0" baseline="0" dirty="0" err="1">
                <a:ln>
                  <a:noFill/>
                </a:ln>
                <a:solidFill>
                  <a:schemeClr val="tx1"/>
                </a:solidFill>
                <a:effectLst/>
                <a:latin typeface="Verdana"/>
                <a:ea typeface="Times New Roman" pitchFamily="-84" charset="0"/>
                <a:cs typeface="Verdana"/>
              </a:rPr>
              <a:t>homologs</a:t>
            </a:r>
            <a:r>
              <a:rPr kumimoji="0" lang="en-US" sz="1200" b="0" i="0" u="none" strike="noStrike" cap="none" normalizeH="0" baseline="0" dirty="0">
                <a:ln>
                  <a:noFill/>
                </a:ln>
                <a:solidFill>
                  <a:schemeClr val="tx1"/>
                </a:solidFill>
                <a:effectLst/>
                <a:latin typeface="Verdana"/>
                <a:ea typeface="Times New Roman" pitchFamily="-84" charset="0"/>
                <a:cs typeface="Verdana"/>
              </a:rPr>
              <a:t> were </a:t>
            </a:r>
            <a:r>
              <a:rPr kumimoji="0" lang="en-US" sz="1200" b="1" i="0" u="none" strike="noStrike" cap="none" normalizeH="0" baseline="0" dirty="0">
                <a:ln>
                  <a:noFill/>
                </a:ln>
                <a:solidFill>
                  <a:schemeClr val="tx1"/>
                </a:solidFill>
                <a:effectLst/>
                <a:latin typeface="Verdana"/>
                <a:ea typeface="Times New Roman" pitchFamily="-84" charset="0"/>
                <a:cs typeface="Verdana"/>
              </a:rPr>
              <a:t>separated</a:t>
            </a:r>
            <a:r>
              <a:rPr kumimoji="0" lang="en-US" sz="1200" b="0" i="0" u="none" strike="noStrike" cap="none" normalizeH="0" baseline="0" dirty="0">
                <a:ln>
                  <a:noFill/>
                </a:ln>
                <a:solidFill>
                  <a:schemeClr val="tx1"/>
                </a:solidFill>
                <a:effectLst/>
                <a:latin typeface="Verdana"/>
                <a:ea typeface="Times New Roman" pitchFamily="-84" charset="0"/>
                <a:cs typeface="Verdana"/>
              </a:rPr>
              <a:t>, even though the bivalents have not yet been divided.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Verdana"/>
              <a:ea typeface="Times New Roman" pitchFamily="-84" charset="0"/>
              <a:cs typeface="Verdana"/>
            </a:endParaRPr>
          </a:p>
        </p:txBody>
      </p:sp>
      <p:sp>
        <p:nvSpPr>
          <p:cNvPr id="8" name="TextBox 7"/>
          <p:cNvSpPr txBox="1"/>
          <p:nvPr/>
        </p:nvSpPr>
        <p:spPr>
          <a:xfrm>
            <a:off x="533400" y="869558"/>
            <a:ext cx="7543800" cy="338554"/>
          </a:xfrm>
          <a:prstGeom prst="rect">
            <a:avLst/>
          </a:prstGeom>
          <a:noFill/>
        </p:spPr>
        <p:txBody>
          <a:bodyPr wrap="square" rtlCol="0">
            <a:spAutoFit/>
          </a:bodyPr>
          <a:lstStyle/>
          <a:p>
            <a:r>
              <a:rPr lang="en-US" sz="1600" dirty="0" smtClean="0">
                <a:latin typeface="Verdana"/>
              </a:rPr>
              <a:t>Meiosis I—Undergoes the same events as mitotic </a:t>
            </a:r>
            <a:r>
              <a:rPr lang="en-US" sz="1600" dirty="0" err="1" smtClean="0">
                <a:latin typeface="Verdana"/>
              </a:rPr>
              <a:t>interphase</a:t>
            </a:r>
            <a:r>
              <a:rPr lang="en-US" sz="1600" dirty="0" smtClean="0">
                <a:latin typeface="Verdana"/>
              </a:rPr>
              <a:t>.</a:t>
            </a:r>
            <a:endParaRPr lang="en-US" sz="1600" dirty="0">
              <a:latin typeface="Verdana"/>
            </a:endParaRPr>
          </a:p>
        </p:txBody>
      </p:sp>
      <p:graphicFrame>
        <p:nvGraphicFramePr>
          <p:cNvPr id="13" name="Table 12"/>
          <p:cNvGraphicFramePr>
            <a:graphicFrameLocks noGrp="1"/>
          </p:cNvGraphicFramePr>
          <p:nvPr/>
        </p:nvGraphicFramePr>
        <p:xfrm>
          <a:off x="533400" y="1512912"/>
          <a:ext cx="3733800" cy="4530090"/>
        </p:xfrm>
        <a:graphic>
          <a:graphicData uri="http://schemas.openxmlformats.org/drawingml/2006/table">
            <a:tbl>
              <a:tblPr firstRow="1" bandRow="1">
                <a:tableStyleId>{22838BEF-8BB2-4498-84A7-C5851F593DF1}</a:tableStyleId>
              </a:tblPr>
              <a:tblGrid>
                <a:gridCol w="1371600"/>
                <a:gridCol w="2362200"/>
              </a:tblGrid>
              <a:tr h="869950">
                <a:tc>
                  <a:txBody>
                    <a:bodyPr/>
                    <a:lstStyle/>
                    <a:p>
                      <a:r>
                        <a:rPr lang="en-US" sz="1200" b="0" dirty="0" smtClean="0">
                          <a:latin typeface="Verdana"/>
                          <a:cs typeface="Verdana"/>
                        </a:rPr>
                        <a:t>Prophase I</a:t>
                      </a:r>
                      <a:endParaRPr lang="en-US" sz="1200" b="0" dirty="0">
                        <a:latin typeface="Verdana"/>
                        <a:cs typeface="Verdana"/>
                      </a:endParaRPr>
                    </a:p>
                  </a:txBody>
                  <a:tcPr/>
                </a:tc>
                <a:tc>
                  <a:txBody>
                    <a:bodyPr/>
                    <a:lstStyle/>
                    <a:p>
                      <a:r>
                        <a:rPr lang="en-US" sz="1200" b="0" dirty="0" smtClean="0">
                          <a:latin typeface="Verdana"/>
                          <a:cs typeface="Verdana"/>
                        </a:rPr>
                        <a:t>Bivalents line up side by side (</a:t>
                      </a:r>
                      <a:r>
                        <a:rPr lang="en-US" sz="1200" b="0" dirty="0" err="1" smtClean="0">
                          <a:latin typeface="Verdana"/>
                          <a:cs typeface="Verdana"/>
                        </a:rPr>
                        <a:t>synapsis</a:t>
                      </a:r>
                      <a:r>
                        <a:rPr lang="en-US" sz="1200" b="0" dirty="0" smtClean="0">
                          <a:latin typeface="Verdana"/>
                          <a:cs typeface="Verdana"/>
                        </a:rPr>
                        <a:t>); tetrads formed within the tetrad </a:t>
                      </a:r>
                      <a:r>
                        <a:rPr lang="en-US" sz="1200" b="0" dirty="0" err="1" smtClean="0">
                          <a:latin typeface="Verdana"/>
                          <a:cs typeface="Verdana"/>
                        </a:rPr>
                        <a:t>chromatids</a:t>
                      </a:r>
                      <a:r>
                        <a:rPr lang="en-US" sz="1200" b="0" dirty="0" smtClean="0">
                          <a:latin typeface="Verdana"/>
                          <a:cs typeface="Verdana"/>
                        </a:rPr>
                        <a:t> exchange alleles (crossing over)</a:t>
                      </a:r>
                    </a:p>
                    <a:p>
                      <a:r>
                        <a:rPr lang="en-US" sz="1200" b="0" dirty="0" smtClean="0">
                          <a:latin typeface="Verdana"/>
                          <a:cs typeface="Verdana"/>
                        </a:rPr>
                        <a:t>Result: genetic diversity increases as sister </a:t>
                      </a:r>
                      <a:r>
                        <a:rPr lang="en-US" sz="1200" b="0" dirty="0" err="1" smtClean="0">
                          <a:latin typeface="Verdana"/>
                          <a:cs typeface="Verdana"/>
                        </a:rPr>
                        <a:t>chromatids</a:t>
                      </a:r>
                      <a:r>
                        <a:rPr lang="en-US" sz="1200" b="0" dirty="0" smtClean="0">
                          <a:latin typeface="Verdana"/>
                          <a:cs typeface="Verdana"/>
                        </a:rPr>
                        <a:t> are no longer identical</a:t>
                      </a:r>
                    </a:p>
                    <a:p>
                      <a:endParaRPr lang="en-US" sz="1200" b="1" dirty="0">
                        <a:latin typeface="Verdana"/>
                        <a:cs typeface="Verdana"/>
                      </a:endParaRPr>
                    </a:p>
                  </a:txBody>
                  <a:tcPr/>
                </a:tc>
              </a:tr>
              <a:tr h="869950">
                <a:tc>
                  <a:txBody>
                    <a:bodyPr/>
                    <a:lstStyle/>
                    <a:p>
                      <a:r>
                        <a:rPr lang="en-US" sz="1200" b="0" dirty="0" smtClean="0">
                          <a:latin typeface="Verdana"/>
                          <a:cs typeface="Verdana"/>
                        </a:rPr>
                        <a:t>Metaphase II</a:t>
                      </a:r>
                      <a:endParaRPr lang="en-US" sz="1200" b="0" dirty="0">
                        <a:latin typeface="Verdana"/>
                        <a:cs typeface="Verdan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a:cs typeface="Verdana"/>
                        </a:rPr>
                        <a:t>Tetrads line up along the equatorial plate</a:t>
                      </a:r>
                    </a:p>
                    <a:p>
                      <a:endParaRPr lang="en-US" sz="1200" dirty="0" smtClean="0">
                        <a:latin typeface="Verdana"/>
                        <a:cs typeface="Verdana"/>
                      </a:endParaRPr>
                    </a:p>
                  </a:txBody>
                  <a:tcPr/>
                </a:tc>
              </a:tr>
              <a:tr h="869950">
                <a:tc>
                  <a:txBody>
                    <a:bodyPr/>
                    <a:lstStyle/>
                    <a:p>
                      <a:r>
                        <a:rPr lang="en-US" sz="1200" b="0" dirty="0" smtClean="0">
                          <a:latin typeface="Verdana"/>
                          <a:cs typeface="Verdana"/>
                        </a:rPr>
                        <a:t>Anaphase II</a:t>
                      </a:r>
                      <a:endParaRPr lang="en-US" sz="1200" b="0" dirty="0">
                        <a:latin typeface="Verdana"/>
                        <a:cs typeface="Verdana"/>
                      </a:endParaRPr>
                    </a:p>
                  </a:txBody>
                  <a:tcPr/>
                </a:tc>
                <a:tc>
                  <a:txBody>
                    <a:bodyPr/>
                    <a:lstStyle/>
                    <a:p>
                      <a:r>
                        <a:rPr lang="en-US" sz="1200" dirty="0" err="1" smtClean="0">
                          <a:latin typeface="Verdana"/>
                          <a:cs typeface="Verdana"/>
                        </a:rPr>
                        <a:t>Homologs</a:t>
                      </a:r>
                      <a:r>
                        <a:rPr lang="en-US" sz="1200" dirty="0" smtClean="0">
                          <a:latin typeface="Verdana"/>
                          <a:cs typeface="Verdana"/>
                        </a:rPr>
                        <a:t> are separated; the tetrad splits into 2 sets of bivalents.</a:t>
                      </a:r>
                    </a:p>
                    <a:p>
                      <a:endParaRPr lang="en-US" sz="1200" b="1" dirty="0">
                        <a:latin typeface="Verdana"/>
                        <a:cs typeface="Verdana"/>
                      </a:endParaRPr>
                    </a:p>
                  </a:txBody>
                  <a:tcPr/>
                </a:tc>
              </a:tr>
              <a:tr h="869950">
                <a:tc>
                  <a:txBody>
                    <a:bodyPr/>
                    <a:lstStyle/>
                    <a:p>
                      <a:r>
                        <a:rPr lang="en-US" sz="1200" b="0" dirty="0" err="1" smtClean="0">
                          <a:latin typeface="Verdana"/>
                          <a:cs typeface="Verdana"/>
                        </a:rPr>
                        <a:t>Telophase</a:t>
                      </a:r>
                      <a:r>
                        <a:rPr lang="en-US" sz="1200" b="0" dirty="0" smtClean="0">
                          <a:latin typeface="Verdana"/>
                          <a:cs typeface="Verdana"/>
                        </a:rPr>
                        <a:t> II</a:t>
                      </a:r>
                      <a:endParaRPr lang="en-US" sz="1200" b="0" dirty="0">
                        <a:latin typeface="Verdana"/>
                        <a:cs typeface="Verdana"/>
                      </a:endParaRPr>
                    </a:p>
                  </a:txBody>
                  <a:tcPr/>
                </a:tc>
                <a:tc>
                  <a:txBody>
                    <a:bodyPr/>
                    <a:lstStyle/>
                    <a:p>
                      <a:r>
                        <a:rPr lang="en-US" sz="1200" dirty="0" smtClean="0">
                          <a:latin typeface="Verdana"/>
                          <a:cs typeface="Verdana"/>
                        </a:rPr>
                        <a:t>Same as mitosis excepts the bivalent remain joined by </a:t>
                      </a:r>
                      <a:r>
                        <a:rPr lang="en-US" sz="1200" dirty="0" err="1" smtClean="0">
                          <a:latin typeface="Verdana"/>
                          <a:cs typeface="Verdana"/>
                        </a:rPr>
                        <a:t>centromeres</a:t>
                      </a:r>
                      <a:r>
                        <a:rPr lang="en-US" sz="1200" dirty="0" smtClean="0">
                          <a:latin typeface="Verdana"/>
                          <a:cs typeface="Verdana"/>
                        </a:rPr>
                        <a:t>; </a:t>
                      </a:r>
                      <a:r>
                        <a:rPr lang="en-US" sz="1200" dirty="0" err="1" smtClean="0">
                          <a:latin typeface="Verdana"/>
                          <a:cs typeface="Verdana"/>
                        </a:rPr>
                        <a:t>Cyctokinesis</a:t>
                      </a:r>
                      <a:r>
                        <a:rPr lang="en-US" sz="1200" dirty="0" smtClean="0">
                          <a:latin typeface="Verdana"/>
                          <a:cs typeface="Verdana"/>
                        </a:rPr>
                        <a:t> follows</a:t>
                      </a:r>
                      <a:endParaRPr lang="en-US" sz="1200" dirty="0">
                        <a:latin typeface="Verdana"/>
                        <a:cs typeface="Verdana"/>
                      </a:endParaRPr>
                    </a:p>
                  </a:txBody>
                  <a:tcPr/>
                </a:tc>
              </a:tr>
            </a:tbl>
          </a:graphicData>
        </a:graphic>
      </p:graphicFrame>
      <p:graphicFrame>
        <p:nvGraphicFramePr>
          <p:cNvPr id="15" name="Table 14"/>
          <p:cNvGraphicFramePr>
            <a:graphicFrameLocks noGrp="1"/>
          </p:cNvGraphicFramePr>
          <p:nvPr/>
        </p:nvGraphicFramePr>
        <p:xfrm>
          <a:off x="4800600" y="1589112"/>
          <a:ext cx="3733800" cy="2787941"/>
        </p:xfrm>
        <a:graphic>
          <a:graphicData uri="http://schemas.openxmlformats.org/drawingml/2006/table">
            <a:tbl>
              <a:tblPr firstRow="1" bandRow="1">
                <a:tableStyleId>{22838BEF-8BB2-4498-84A7-C5851F593DF1}</a:tableStyleId>
              </a:tblPr>
              <a:tblGrid>
                <a:gridCol w="1371600"/>
                <a:gridCol w="2362200"/>
              </a:tblGrid>
              <a:tr h="486461">
                <a:tc>
                  <a:txBody>
                    <a:bodyPr/>
                    <a:lstStyle/>
                    <a:p>
                      <a:endParaRPr lang="en-US" sz="1200" b="0" dirty="0">
                        <a:latin typeface="Verdana"/>
                        <a:cs typeface="Verdana"/>
                      </a:endParaRPr>
                    </a:p>
                  </a:txBody>
                  <a:tcPr marT="36000" marB="36000"/>
                </a:tc>
                <a:tc>
                  <a:txBody>
                    <a:bodyPr/>
                    <a:lstStyle/>
                    <a:p>
                      <a:endParaRPr lang="en-US" sz="1200" b="1" dirty="0">
                        <a:latin typeface="Verdana"/>
                        <a:cs typeface="Verdana"/>
                      </a:endParaRPr>
                    </a:p>
                  </a:txBody>
                  <a:tcPr marT="36000" marB="36000"/>
                </a:tc>
              </a:tr>
              <a:tr h="5737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Verdana"/>
                          <a:cs typeface="Verdana"/>
                        </a:rPr>
                        <a:t>Prophase II</a:t>
                      </a:r>
                    </a:p>
                  </a:txBody>
                  <a:tcPr marT="36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Verdana"/>
                          <a:cs typeface="Verdana"/>
                        </a:rPr>
                        <a:t>Same as mitosis</a:t>
                      </a:r>
                    </a:p>
                  </a:txBody>
                  <a:tcPr marT="36000" marB="36000"/>
                </a:tc>
              </a:tr>
              <a:tr h="5737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Verdana"/>
                          <a:cs typeface="Verdana"/>
                        </a:rPr>
                        <a:t>Metaphase II</a:t>
                      </a:r>
                    </a:p>
                    <a:p>
                      <a:endParaRPr lang="en-US" sz="1200" b="0" dirty="0">
                        <a:latin typeface="Verdana"/>
                        <a:cs typeface="Verdana"/>
                      </a:endParaRPr>
                    </a:p>
                  </a:txBody>
                  <a:tcPr marT="36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a:cs typeface="Verdana"/>
                        </a:rPr>
                        <a:t>Bivalents line up at equatorial plate</a:t>
                      </a:r>
                    </a:p>
                    <a:p>
                      <a:endParaRPr lang="en-US" sz="1200" b="1" dirty="0">
                        <a:latin typeface="Verdana"/>
                        <a:cs typeface="Verdana"/>
                      </a:endParaRPr>
                    </a:p>
                  </a:txBody>
                  <a:tcPr marT="36000" marB="36000"/>
                </a:tc>
              </a:tr>
              <a:tr h="4864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Verdana"/>
                          <a:cs typeface="Verdana"/>
                        </a:rPr>
                        <a:t>Anaphase II</a:t>
                      </a:r>
                    </a:p>
                    <a:p>
                      <a:endParaRPr lang="en-US" sz="1200" b="0" dirty="0">
                        <a:latin typeface="Verdana"/>
                        <a:cs typeface="Verdana"/>
                      </a:endParaRPr>
                    </a:p>
                  </a:txBody>
                  <a:tcPr marT="36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a:cs typeface="Verdana"/>
                        </a:rPr>
                        <a:t>The bivalents are split into chromosomes</a:t>
                      </a:r>
                    </a:p>
                    <a:p>
                      <a:endParaRPr lang="en-US" sz="1200" dirty="0">
                        <a:latin typeface="Verdana"/>
                        <a:cs typeface="Verdana"/>
                      </a:endParaRPr>
                    </a:p>
                  </a:txBody>
                  <a:tcPr marT="36000" marB="36000"/>
                </a:tc>
              </a:tr>
              <a:tr h="4864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err="1" smtClean="0">
                          <a:latin typeface="Verdana"/>
                          <a:cs typeface="Verdana"/>
                        </a:rPr>
                        <a:t>Telophase</a:t>
                      </a:r>
                      <a:r>
                        <a:rPr lang="en-US" sz="1200" b="0" dirty="0" smtClean="0">
                          <a:latin typeface="Verdana"/>
                          <a:cs typeface="Verdana"/>
                        </a:rPr>
                        <a:t> II</a:t>
                      </a:r>
                    </a:p>
                    <a:p>
                      <a:endParaRPr lang="en-US" sz="1200" b="0" dirty="0">
                        <a:latin typeface="Verdana"/>
                        <a:cs typeface="Verdana"/>
                      </a:endParaRPr>
                    </a:p>
                  </a:txBody>
                  <a:tcPr marT="36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a:cs typeface="Verdana"/>
                        </a:rPr>
                        <a:t>Same as mitosis;</a:t>
                      </a:r>
                      <a:r>
                        <a:rPr lang="en-US" sz="1200" baseline="0" dirty="0" smtClean="0">
                          <a:latin typeface="Verdana"/>
                          <a:cs typeface="Verdana"/>
                        </a:rPr>
                        <a:t> </a:t>
                      </a:r>
                      <a:r>
                        <a:rPr lang="en-US" sz="1200" baseline="0" dirty="0" err="1" smtClean="0">
                          <a:latin typeface="Verdana"/>
                          <a:cs typeface="Verdana"/>
                        </a:rPr>
                        <a:t>cytokinesis</a:t>
                      </a:r>
                      <a:r>
                        <a:rPr lang="en-US" sz="1200" baseline="0" dirty="0" smtClean="0">
                          <a:latin typeface="Verdana"/>
                          <a:cs typeface="Verdana"/>
                        </a:rPr>
                        <a:t> follows</a:t>
                      </a:r>
                      <a:endParaRPr lang="en-US" sz="1200" dirty="0" smtClean="0">
                        <a:latin typeface="Verdana"/>
                        <a:cs typeface="Verdana"/>
                      </a:endParaRPr>
                    </a:p>
                  </a:txBody>
                  <a:tcPr marT="36000" marB="36000"/>
                </a:tc>
              </a:tr>
            </a:tbl>
          </a:graphicData>
        </a:graphic>
      </p:graphicFrame>
      <p:sp>
        <p:nvSpPr>
          <p:cNvPr id="16" name="TextBox 15"/>
          <p:cNvSpPr txBox="1"/>
          <p:nvPr/>
        </p:nvSpPr>
        <p:spPr>
          <a:xfrm>
            <a:off x="4876800" y="1662335"/>
            <a:ext cx="3581400" cy="307777"/>
          </a:xfrm>
          <a:prstGeom prst="rect">
            <a:avLst/>
          </a:prstGeom>
          <a:solidFill>
            <a:schemeClr val="bg1"/>
          </a:solidFill>
        </p:spPr>
        <p:txBody>
          <a:bodyPr wrap="square" rtlCol="0">
            <a:spAutoFit/>
          </a:bodyPr>
          <a:lstStyle/>
          <a:p>
            <a:r>
              <a:rPr lang="en-US" sz="1400" dirty="0" smtClean="0">
                <a:latin typeface="Verdana"/>
                <a:cs typeface="Verdana"/>
              </a:rPr>
              <a:t>Meiosis II—no </a:t>
            </a:r>
            <a:r>
              <a:rPr lang="en-US" sz="1400" dirty="0" err="1" smtClean="0">
                <a:latin typeface="Verdana"/>
                <a:cs typeface="Verdana"/>
              </a:rPr>
              <a:t>interphase</a:t>
            </a:r>
            <a:r>
              <a:rPr lang="en-US" sz="1400" dirty="0" smtClean="0">
                <a:latin typeface="Verdana"/>
                <a:cs typeface="Verdana"/>
              </a:rPr>
              <a:t> occurs</a:t>
            </a:r>
            <a:endParaRPr lang="en-US" sz="1400" dirty="0">
              <a:latin typeface="Verdana"/>
              <a:cs typeface="Verdana"/>
            </a:endParaRPr>
          </a:p>
        </p:txBody>
      </p:sp>
      <p:sp>
        <p:nvSpPr>
          <p:cNvPr id="9" name="TextBox 8"/>
          <p:cNvSpPr txBox="1"/>
          <p:nvPr/>
        </p:nvSpPr>
        <p:spPr>
          <a:xfrm>
            <a:off x="533400" y="284202"/>
            <a:ext cx="1676400" cy="369332"/>
          </a:xfrm>
          <a:prstGeom prst="rect">
            <a:avLst/>
          </a:prstGeom>
          <a:noFill/>
        </p:spPr>
        <p:txBody>
          <a:bodyPr wrap="square" rtlCol="0">
            <a:spAutoFit/>
          </a:bodyPr>
          <a:lstStyle/>
          <a:p>
            <a:r>
              <a:rPr lang="en-US" dirty="0" smtClean="0">
                <a:solidFill>
                  <a:srgbClr val="FF0000"/>
                </a:solidFill>
                <a:latin typeface="Verdana"/>
              </a:rPr>
              <a:t>Page 19</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61</a:t>
            </a:fld>
            <a:endParaRPr lang="en-US"/>
          </a:p>
        </p:txBody>
      </p:sp>
      <p:sp>
        <p:nvSpPr>
          <p:cNvPr id="6" name="TextBox 5"/>
          <p:cNvSpPr txBox="1"/>
          <p:nvPr/>
        </p:nvSpPr>
        <p:spPr>
          <a:xfrm>
            <a:off x="838200" y="914400"/>
            <a:ext cx="4267200" cy="338554"/>
          </a:xfrm>
          <a:prstGeom prst="rect">
            <a:avLst/>
          </a:prstGeom>
          <a:noFill/>
        </p:spPr>
        <p:txBody>
          <a:bodyPr wrap="square" rtlCol="0">
            <a:spAutoFit/>
          </a:bodyPr>
          <a:lstStyle/>
          <a:p>
            <a:pPr marL="533400" indent="-533400"/>
            <a:r>
              <a:rPr lang="en-US" sz="1600" dirty="0" smtClean="0">
                <a:latin typeface="Verdana"/>
              </a:rPr>
              <a:t>Errors in Mitosis and Meiosis</a:t>
            </a:r>
            <a:endParaRPr lang="en-US" sz="1600" dirty="0">
              <a:latin typeface="Verdana"/>
            </a:endParaRPr>
          </a:p>
        </p:txBody>
      </p:sp>
      <p:graphicFrame>
        <p:nvGraphicFramePr>
          <p:cNvPr id="7" name="Table 6"/>
          <p:cNvGraphicFramePr>
            <a:graphicFrameLocks noGrp="1"/>
          </p:cNvGraphicFramePr>
          <p:nvPr/>
        </p:nvGraphicFramePr>
        <p:xfrm>
          <a:off x="1143000" y="1752600"/>
          <a:ext cx="6781800" cy="861568"/>
        </p:xfrm>
        <a:graphic>
          <a:graphicData uri="http://schemas.openxmlformats.org/drawingml/2006/table">
            <a:tbl>
              <a:tblPr firstRow="1" bandRow="1">
                <a:tableStyleId>{5940675A-B579-460E-94D1-54222C63F5DA}</a:tableStyleId>
              </a:tblPr>
              <a:tblGrid>
                <a:gridCol w="2595504"/>
                <a:gridCol w="4186296"/>
              </a:tblGrid>
              <a:tr h="370840">
                <a:tc>
                  <a:txBody>
                    <a:bodyPr/>
                    <a:lstStyle/>
                    <a:p>
                      <a:r>
                        <a:rPr lang="en-US" sz="1400" b="1" dirty="0" smtClean="0">
                          <a:latin typeface="Verdana"/>
                        </a:rPr>
                        <a:t>Mitosis</a:t>
                      </a:r>
                      <a:endParaRPr lang="en-US" sz="1400" b="1" dirty="0">
                        <a:latin typeface="Verdana"/>
                      </a:endParaRP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Meiosis</a:t>
                      </a:r>
                      <a:endParaRPr lang="en-US" sz="1400" b="1" dirty="0">
                        <a:latin typeface="Verdana"/>
                        <a:ea typeface="ＭＳ 明朝"/>
                        <a:cs typeface="Verdana"/>
                      </a:endParaRPr>
                    </a:p>
                  </a:txBody>
                  <a:tcPr marL="68580" marR="68580" marT="0" marB="0"/>
                </a:tc>
              </a:tr>
              <a:tr h="370840">
                <a:tc>
                  <a:txBody>
                    <a:bodyPr/>
                    <a:lstStyle/>
                    <a:p>
                      <a:r>
                        <a:rPr lang="en-US" sz="1400" b="0" dirty="0" smtClean="0">
                          <a:latin typeface="Verdana"/>
                        </a:rPr>
                        <a:t>Cancer is uncontrolled cell division.</a:t>
                      </a:r>
                      <a:endParaRPr lang="en-US" sz="1400" b="0" dirty="0">
                        <a:latin typeface="Verdana"/>
                      </a:endParaRPr>
                    </a:p>
                  </a:txBody>
                  <a:tcPr marL="68580" marR="68580" marT="0" marB="0"/>
                </a:tc>
                <a:tc>
                  <a:txBody>
                    <a:bodyPr/>
                    <a:lstStyle/>
                    <a:p>
                      <a:pPr marL="0" marR="0" algn="l">
                        <a:lnSpc>
                          <a:spcPct val="115000"/>
                        </a:lnSpc>
                        <a:spcBef>
                          <a:spcPts val="0"/>
                        </a:spcBef>
                        <a:spcAft>
                          <a:spcPts val="0"/>
                        </a:spcAft>
                      </a:pPr>
                      <a:r>
                        <a:rPr lang="en-US" sz="1400" b="0" dirty="0" smtClean="0">
                          <a:latin typeface="Verdana"/>
                          <a:ea typeface="ＭＳ 明朝"/>
                          <a:cs typeface="Verdana"/>
                        </a:rPr>
                        <a:t>Improper</a:t>
                      </a:r>
                      <a:r>
                        <a:rPr lang="en-US" sz="1400" b="0" baseline="0" dirty="0" smtClean="0">
                          <a:latin typeface="Verdana"/>
                          <a:ea typeface="ＭＳ 明朝"/>
                          <a:cs typeface="Verdana"/>
                        </a:rPr>
                        <a:t> separation of </a:t>
                      </a:r>
                      <a:r>
                        <a:rPr lang="en-US" sz="1400" b="0" baseline="0" dirty="0" err="1" smtClean="0">
                          <a:latin typeface="Verdana"/>
                          <a:ea typeface="ＭＳ 明朝"/>
                          <a:cs typeface="Verdana"/>
                        </a:rPr>
                        <a:t>chromatids</a:t>
                      </a:r>
                      <a:r>
                        <a:rPr lang="en-US" sz="1400" b="0" baseline="0" dirty="0" smtClean="0">
                          <a:latin typeface="Verdana"/>
                          <a:ea typeface="ＭＳ 明朝"/>
                          <a:cs typeface="Verdana"/>
                        </a:rPr>
                        <a:t> in meiosis can lead to </a:t>
                      </a:r>
                      <a:r>
                        <a:rPr lang="en-US" sz="1400" b="0" baseline="0" dirty="0" err="1" smtClean="0">
                          <a:latin typeface="Verdana"/>
                          <a:ea typeface="ＭＳ 明朝"/>
                          <a:cs typeface="Verdana"/>
                        </a:rPr>
                        <a:t>nondisjunction</a:t>
                      </a:r>
                      <a:r>
                        <a:rPr lang="en-US" sz="1400" b="0" baseline="0" dirty="0" smtClean="0">
                          <a:latin typeface="Verdana"/>
                          <a:ea typeface="ＭＳ 明朝"/>
                          <a:cs typeface="Verdana"/>
                        </a:rPr>
                        <a:t>.</a:t>
                      </a:r>
                      <a:endParaRPr lang="en-US" sz="1400" b="0" dirty="0">
                        <a:latin typeface="Verdana"/>
                        <a:ea typeface="ＭＳ 明朝"/>
                        <a:cs typeface="Verdana"/>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62</a:t>
            </a:fld>
            <a:endParaRPr lang="en-US"/>
          </a:p>
        </p:txBody>
      </p:sp>
      <p:sp>
        <p:nvSpPr>
          <p:cNvPr id="4" name="TextBox 3"/>
          <p:cNvSpPr txBox="1"/>
          <p:nvPr/>
        </p:nvSpPr>
        <p:spPr>
          <a:xfrm>
            <a:off x="533400" y="914400"/>
            <a:ext cx="7620000" cy="338554"/>
          </a:xfrm>
          <a:prstGeom prst="rect">
            <a:avLst/>
          </a:prstGeom>
          <a:noFill/>
        </p:spPr>
        <p:txBody>
          <a:bodyPr wrap="square" rtlCol="0">
            <a:spAutoFit/>
          </a:bodyPr>
          <a:lstStyle/>
          <a:p>
            <a:pPr marL="533400" indent="-533400"/>
            <a:r>
              <a:rPr lang="en-US" sz="1600" dirty="0" smtClean="0">
                <a:latin typeface="Verdana"/>
              </a:rPr>
              <a:t>22.	Contrast the events between mitosis and meiosis.</a:t>
            </a:r>
          </a:p>
        </p:txBody>
      </p:sp>
      <p:graphicFrame>
        <p:nvGraphicFramePr>
          <p:cNvPr id="5" name="Table 4"/>
          <p:cNvGraphicFramePr>
            <a:graphicFrameLocks noGrp="1"/>
          </p:cNvGraphicFramePr>
          <p:nvPr/>
        </p:nvGraphicFramePr>
        <p:xfrm>
          <a:off x="838200" y="1676400"/>
          <a:ext cx="7620001" cy="2835656"/>
        </p:xfrm>
        <a:graphic>
          <a:graphicData uri="http://schemas.openxmlformats.org/drawingml/2006/table">
            <a:tbl>
              <a:tblPr firstRow="1" bandRow="1">
                <a:tableStyleId>{5940675A-B579-460E-94D1-54222C63F5DA}</a:tableStyleId>
              </a:tblPr>
              <a:tblGrid>
                <a:gridCol w="2209800"/>
                <a:gridCol w="2501804"/>
                <a:gridCol w="2908397"/>
              </a:tblGrid>
              <a:tr h="370840">
                <a:tc>
                  <a:txBody>
                    <a:bodyPr/>
                    <a:lstStyle/>
                    <a:p>
                      <a:pPr marL="0" marR="0">
                        <a:lnSpc>
                          <a:spcPct val="115000"/>
                        </a:lnSpc>
                        <a:spcBef>
                          <a:spcPts val="0"/>
                        </a:spcBef>
                        <a:spcAft>
                          <a:spcPts val="0"/>
                        </a:spcAft>
                      </a:pPr>
                      <a:endParaRPr lang="en-US" sz="140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Mitosis</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Meiosis</a:t>
                      </a:r>
                    </a:p>
                  </a:txBody>
                  <a:tcPr marL="68580" marR="68580" marT="0" marB="0"/>
                </a:tc>
              </a:tr>
              <a:tr h="370840">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Cytoplasmic division</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Once</a:t>
                      </a: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latin typeface="Verdana"/>
                          <a:ea typeface="ＭＳ 明朝"/>
                          <a:cs typeface="Verdana"/>
                        </a:rPr>
                        <a:t>Twice</a:t>
                      </a:r>
                      <a:endParaRPr lang="en-US" sz="1400" dirty="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Occurs In</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Somatic (body) cells</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Gonads </a:t>
                      </a:r>
                    </a:p>
                  </a:txBody>
                  <a:tcPr marL="68580" marR="68580" marT="0" marB="0"/>
                </a:tc>
              </a:tr>
              <a:tr h="370840">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Number of cells produced</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Two</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One in female and four in male</a:t>
                      </a:r>
                    </a:p>
                  </a:txBody>
                  <a:tcPr marL="68580" marR="68580" marT="0" marB="0"/>
                </a:tc>
              </a:tr>
              <a:tr h="370840">
                <a:tc>
                  <a:txBody>
                    <a:bodyPr/>
                    <a:lstStyle/>
                    <a:p>
                      <a:pPr marL="0" marR="0">
                        <a:lnSpc>
                          <a:spcPct val="115000"/>
                        </a:lnSpc>
                        <a:spcBef>
                          <a:spcPts val="0"/>
                        </a:spcBef>
                        <a:spcAft>
                          <a:spcPts val="0"/>
                        </a:spcAft>
                      </a:pPr>
                      <a:r>
                        <a:rPr lang="en-US" sz="1400" dirty="0" err="1">
                          <a:solidFill>
                            <a:srgbClr val="FF0000"/>
                          </a:solidFill>
                          <a:latin typeface="Verdana"/>
                          <a:ea typeface="ＭＳ 明朝"/>
                          <a:cs typeface="Verdana"/>
                        </a:rPr>
                        <a:t>Ploidy</a:t>
                      </a:r>
                      <a:r>
                        <a:rPr lang="en-US" sz="1400" dirty="0">
                          <a:solidFill>
                            <a:srgbClr val="FF0000"/>
                          </a:solidFill>
                          <a:latin typeface="Verdana"/>
                          <a:ea typeface="ＭＳ 明朝"/>
                          <a:cs typeface="Verdana"/>
                        </a:rPr>
                        <a:t> of Original Cell</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Diploid</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Diploid</a:t>
                      </a:r>
                    </a:p>
                  </a:txBody>
                  <a:tcPr marL="68580" marR="68580" marT="0" marB="0"/>
                </a:tc>
              </a:tr>
              <a:tr h="370840">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Chromosome content in products</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Same as parental cell</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Half of parental cell</a:t>
                      </a:r>
                    </a:p>
                  </a:txBody>
                  <a:tcPr marL="68580" marR="68580" marT="0" marB="0"/>
                </a:tc>
              </a:tr>
              <a:tr h="370840">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Crossing over</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No</a:t>
                      </a: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Yes</a:t>
                      </a: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63</a:t>
            </a:fld>
            <a:endParaRPr lang="en-US"/>
          </a:p>
        </p:txBody>
      </p:sp>
      <p:sp>
        <p:nvSpPr>
          <p:cNvPr id="4" name="TextBox 3"/>
          <p:cNvSpPr txBox="1"/>
          <p:nvPr/>
        </p:nvSpPr>
        <p:spPr>
          <a:xfrm>
            <a:off x="457200" y="1066800"/>
            <a:ext cx="8229600" cy="1200329"/>
          </a:xfrm>
          <a:prstGeom prst="rect">
            <a:avLst/>
          </a:prstGeom>
          <a:noFill/>
        </p:spPr>
        <p:txBody>
          <a:bodyPr wrap="square" rtlCol="0">
            <a:spAutoFit/>
          </a:bodyPr>
          <a:lstStyle/>
          <a:p>
            <a:pPr marL="533400" indent="-533400"/>
            <a:r>
              <a:rPr lang="en-CA" dirty="0" smtClean="0">
                <a:latin typeface="Verdana"/>
              </a:rPr>
              <a:t>23.	Somatic cells that were treated with a chemical that prevented spindle fibre formation would not complete the cell cycle because they would stop during…</a:t>
            </a:r>
            <a:endParaRPr lang="en-US" dirty="0" smtClean="0">
              <a:latin typeface="Verdana"/>
            </a:endParaRPr>
          </a:p>
          <a:p>
            <a:endParaRPr lang="en-US" dirty="0">
              <a:latin typeface="Verdana"/>
            </a:endParaRPr>
          </a:p>
        </p:txBody>
      </p:sp>
      <p:sp>
        <p:nvSpPr>
          <p:cNvPr id="5" name="Oval 4"/>
          <p:cNvSpPr/>
          <p:nvPr/>
        </p:nvSpPr>
        <p:spPr>
          <a:xfrm>
            <a:off x="1130300" y="30353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graphicFrame>
        <p:nvGraphicFramePr>
          <p:cNvPr id="6" name="Table 5"/>
          <p:cNvGraphicFramePr>
            <a:graphicFrameLocks noGrp="1"/>
          </p:cNvGraphicFramePr>
          <p:nvPr/>
        </p:nvGraphicFramePr>
        <p:xfrm>
          <a:off x="1130300" y="2267129"/>
          <a:ext cx="2755900" cy="1483360"/>
        </p:xfrm>
        <a:graphic>
          <a:graphicData uri="http://schemas.openxmlformats.org/drawingml/2006/table">
            <a:tbl>
              <a:tblPr firstRow="1" bandRow="1">
                <a:tableStyleId>{5940675A-B579-460E-94D1-54222C63F5DA}</a:tableStyleId>
              </a:tblPr>
              <a:tblGrid>
                <a:gridCol w="622300"/>
                <a:gridCol w="2133600"/>
              </a:tblGrid>
              <a:tr h="370840">
                <a:tc>
                  <a:txBody>
                    <a:bodyPr/>
                    <a:lstStyle/>
                    <a:p>
                      <a:r>
                        <a:rPr lang="en-US" sz="1400" b="0" dirty="0" smtClean="0">
                          <a:latin typeface="Verdana"/>
                        </a:rPr>
                        <a:t>A.</a:t>
                      </a:r>
                      <a:endParaRPr lang="en-US" sz="1400" b="0" dirty="0">
                        <a:latin typeface="Verdana"/>
                      </a:endParaRPr>
                    </a:p>
                  </a:txBody>
                  <a:tcPr marL="68580" marR="68580" marT="0" marB="0"/>
                </a:tc>
                <a:tc>
                  <a:txBody>
                    <a:bodyPr/>
                    <a:lstStyle/>
                    <a:p>
                      <a:pPr marL="0" marR="0" algn="l">
                        <a:lnSpc>
                          <a:spcPct val="115000"/>
                        </a:lnSpc>
                        <a:spcBef>
                          <a:spcPts val="0"/>
                        </a:spcBef>
                        <a:spcAft>
                          <a:spcPts val="0"/>
                        </a:spcAft>
                      </a:pPr>
                      <a:r>
                        <a:rPr kumimoji="0" lang="en-US" sz="1400" b="0" i="0" u="none" strike="noStrike" kern="1200" cap="none" spc="0" normalizeH="0" baseline="0" noProof="0" dirty="0" smtClean="0">
                          <a:ln>
                            <a:noFill/>
                          </a:ln>
                          <a:solidFill>
                            <a:prstClr val="black"/>
                          </a:solidFill>
                          <a:effectLst/>
                          <a:uLnTx/>
                          <a:uFillTx/>
                          <a:latin typeface="Verdana"/>
                          <a:ea typeface="ＭＳ 明朝"/>
                          <a:cs typeface="Verdana"/>
                        </a:rPr>
                        <a:t>anaphase</a:t>
                      </a:r>
                      <a:endParaRPr lang="en-US" sz="1400" b="1" dirty="0">
                        <a:latin typeface="Verdana"/>
                        <a:ea typeface="ＭＳ 明朝"/>
                        <a:cs typeface="Verdana"/>
                      </a:endParaRPr>
                    </a:p>
                  </a:txBody>
                  <a:tcPr marL="68580" marR="68580" marT="0" marB="0"/>
                </a:tc>
              </a:tr>
              <a:tr h="370840">
                <a:tc>
                  <a:txBody>
                    <a:bodyPr/>
                    <a:lstStyle/>
                    <a:p>
                      <a:r>
                        <a:rPr lang="en-US" sz="1400" b="0" dirty="0" smtClean="0">
                          <a:latin typeface="Verdana"/>
                        </a:rPr>
                        <a:t>B.</a:t>
                      </a:r>
                      <a:endParaRPr lang="en-US" sz="1400" b="0" dirty="0">
                        <a:latin typeface="Verdana"/>
                      </a:endParaRPr>
                    </a:p>
                  </a:txBody>
                  <a:tcPr marL="68580" marR="68580" marT="0" marB="0"/>
                </a:tc>
                <a:tc>
                  <a:txBody>
                    <a:bodyPr/>
                    <a:lstStyle/>
                    <a:p>
                      <a:pPr marL="0" marR="0" algn="l">
                        <a:lnSpc>
                          <a:spcPct val="115000"/>
                        </a:lnSpc>
                        <a:spcBef>
                          <a:spcPts val="0"/>
                        </a:spcBef>
                        <a:spcAft>
                          <a:spcPts val="0"/>
                        </a:spcAft>
                      </a:pPr>
                      <a:r>
                        <a:rPr lang="en-US" sz="1400" b="0" dirty="0" err="1" smtClean="0">
                          <a:latin typeface="Verdana"/>
                          <a:ea typeface="ＭＳ 明朝"/>
                          <a:cs typeface="Verdana"/>
                        </a:rPr>
                        <a:t>interphase</a:t>
                      </a:r>
                      <a:endParaRPr lang="en-US" sz="1400" b="0" dirty="0">
                        <a:latin typeface="Verdana"/>
                        <a:ea typeface="ＭＳ 明朝"/>
                        <a:cs typeface="Verdana"/>
                      </a:endParaRPr>
                    </a:p>
                  </a:txBody>
                  <a:tcPr marL="68580" marR="68580" marT="0" marB="0"/>
                </a:tc>
              </a:tr>
              <a:tr h="370840">
                <a:tc>
                  <a:txBody>
                    <a:bodyPr/>
                    <a:lstStyle/>
                    <a:p>
                      <a:r>
                        <a:rPr lang="en-US" sz="1400" b="0" dirty="0" smtClean="0">
                          <a:latin typeface="Verdana"/>
                        </a:rPr>
                        <a:t>C.</a:t>
                      </a:r>
                      <a:endParaRPr lang="en-US" sz="1400" b="0" dirty="0">
                        <a:latin typeface="Verdana"/>
                      </a:endParaRPr>
                    </a:p>
                  </a:txBody>
                  <a:tcPr marL="68580" marR="68580" marT="0" marB="0"/>
                </a:tc>
                <a:tc>
                  <a:txBody>
                    <a:bodyPr/>
                    <a:lstStyle/>
                    <a:p>
                      <a:pPr marL="0" marR="0" algn="l">
                        <a:lnSpc>
                          <a:spcPct val="115000"/>
                        </a:lnSpc>
                        <a:spcBef>
                          <a:spcPts val="0"/>
                        </a:spcBef>
                        <a:spcAft>
                          <a:spcPts val="0"/>
                        </a:spcAft>
                      </a:pPr>
                      <a:r>
                        <a:rPr lang="en-US" sz="1400" b="0" dirty="0" smtClean="0">
                          <a:latin typeface="Verdana"/>
                          <a:ea typeface="ＭＳ 明朝"/>
                          <a:cs typeface="Verdana"/>
                        </a:rPr>
                        <a:t>prophase</a:t>
                      </a:r>
                      <a:endParaRPr lang="en-US" sz="1400" b="0" dirty="0">
                        <a:latin typeface="Verdana"/>
                        <a:ea typeface="ＭＳ 明朝"/>
                        <a:cs typeface="Verdana"/>
                      </a:endParaRPr>
                    </a:p>
                  </a:txBody>
                  <a:tcPr marL="68580" marR="68580" marT="0" marB="0"/>
                </a:tc>
              </a:tr>
              <a:tr h="370840">
                <a:tc>
                  <a:txBody>
                    <a:bodyPr/>
                    <a:lstStyle/>
                    <a:p>
                      <a:r>
                        <a:rPr lang="en-US" sz="1400" b="0" dirty="0" smtClean="0">
                          <a:latin typeface="Verdana"/>
                        </a:rPr>
                        <a:t>D.</a:t>
                      </a:r>
                      <a:endParaRPr lang="en-US" sz="1400" b="0" dirty="0">
                        <a:latin typeface="Verdana"/>
                      </a:endParaRPr>
                    </a:p>
                  </a:txBody>
                  <a:tcPr marL="68580" marR="68580" marT="0" marB="0"/>
                </a:tc>
                <a:tc>
                  <a:txBody>
                    <a:bodyPr/>
                    <a:lstStyle/>
                    <a:p>
                      <a:pPr marL="0" marR="0" algn="l">
                        <a:lnSpc>
                          <a:spcPct val="115000"/>
                        </a:lnSpc>
                        <a:spcBef>
                          <a:spcPts val="0"/>
                        </a:spcBef>
                        <a:spcAft>
                          <a:spcPts val="0"/>
                        </a:spcAft>
                      </a:pPr>
                      <a:r>
                        <a:rPr lang="en-US" sz="1400" b="0" dirty="0" smtClean="0">
                          <a:latin typeface="Verdana"/>
                          <a:ea typeface="ＭＳ 明朝"/>
                          <a:cs typeface="Verdana"/>
                        </a:rPr>
                        <a:t>metaphase</a:t>
                      </a:r>
                      <a:endParaRPr lang="en-US" sz="1400" b="0" dirty="0">
                        <a:latin typeface="Verdana"/>
                        <a:ea typeface="ＭＳ 明朝"/>
                        <a:cs typeface="Verdana"/>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64</a:t>
            </a:fld>
            <a:endParaRPr lang="en-US"/>
          </a:p>
        </p:txBody>
      </p:sp>
      <p:sp>
        <p:nvSpPr>
          <p:cNvPr id="4" name="TextBox 3"/>
          <p:cNvSpPr txBox="1"/>
          <p:nvPr/>
        </p:nvSpPr>
        <p:spPr>
          <a:xfrm>
            <a:off x="609600" y="1219200"/>
            <a:ext cx="8077200" cy="830997"/>
          </a:xfrm>
          <a:prstGeom prst="rect">
            <a:avLst/>
          </a:prstGeom>
          <a:noFill/>
        </p:spPr>
        <p:txBody>
          <a:bodyPr wrap="square" rtlCol="0">
            <a:spAutoFit/>
          </a:bodyPr>
          <a:lstStyle/>
          <a:p>
            <a:pPr marL="533400" indent="-533400"/>
            <a:r>
              <a:rPr lang="en-CA" sz="1600" dirty="0" smtClean="0">
                <a:latin typeface="Verdana"/>
              </a:rPr>
              <a:t>24.	Down’s Syndrome (</a:t>
            </a:r>
            <a:r>
              <a:rPr lang="en-CA" sz="1600" dirty="0" err="1" smtClean="0">
                <a:latin typeface="Verdana"/>
              </a:rPr>
              <a:t>Trisomy</a:t>
            </a:r>
            <a:r>
              <a:rPr lang="en-CA" sz="1600" dirty="0" smtClean="0">
                <a:latin typeface="Verdana"/>
              </a:rPr>
              <a:t> 21) is due to an error in ____</a:t>
            </a:r>
            <a:r>
              <a:rPr lang="en-CA" sz="1600" dirty="0" err="1" smtClean="0">
                <a:latin typeface="Verdana"/>
              </a:rPr>
              <a:t>i</a:t>
            </a:r>
            <a:r>
              <a:rPr lang="en-CA" sz="1600" dirty="0" smtClean="0">
                <a:latin typeface="Verdana"/>
              </a:rPr>
              <a:t>___ known as ____ii____. </a:t>
            </a:r>
            <a:r>
              <a:rPr lang="en-US" sz="1600" dirty="0" smtClean="0">
                <a:latin typeface="Verdana"/>
              </a:rPr>
              <a:t>The above statement is completed by the information in row: </a:t>
            </a:r>
            <a:endParaRPr lang="en-US" sz="1600" dirty="0">
              <a:latin typeface="Verdana"/>
            </a:endParaRPr>
          </a:p>
        </p:txBody>
      </p:sp>
      <p:sp>
        <p:nvSpPr>
          <p:cNvPr id="5" name="Oval 4"/>
          <p:cNvSpPr/>
          <p:nvPr/>
        </p:nvSpPr>
        <p:spPr>
          <a:xfrm>
            <a:off x="863600" y="37719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graphicFrame>
        <p:nvGraphicFramePr>
          <p:cNvPr id="6" name="Table 5"/>
          <p:cNvGraphicFramePr>
            <a:graphicFrameLocks noGrp="1"/>
          </p:cNvGraphicFramePr>
          <p:nvPr/>
        </p:nvGraphicFramePr>
        <p:xfrm>
          <a:off x="838200" y="2362200"/>
          <a:ext cx="7619998" cy="1752600"/>
        </p:xfrm>
        <a:graphic>
          <a:graphicData uri="http://schemas.openxmlformats.org/drawingml/2006/table">
            <a:tbl>
              <a:tblPr firstRow="1" bandRow="1">
                <a:tableStyleId>{5940675A-B579-460E-94D1-54222C63F5DA}</a:tableStyleId>
              </a:tblPr>
              <a:tblGrid>
                <a:gridCol w="753626"/>
                <a:gridCol w="3433186"/>
                <a:gridCol w="3433186"/>
              </a:tblGrid>
              <a:tr h="269240">
                <a:tc>
                  <a:txBody>
                    <a:bodyPr/>
                    <a:lstStyle/>
                    <a:p>
                      <a:pPr marL="0" marR="0">
                        <a:lnSpc>
                          <a:spcPct val="115000"/>
                        </a:lnSpc>
                        <a:spcBef>
                          <a:spcPts val="0"/>
                        </a:spcBef>
                        <a:spcAft>
                          <a:spcPts val="0"/>
                        </a:spcAft>
                      </a:pPr>
                      <a:r>
                        <a:rPr lang="en-US" sz="1400" b="1" dirty="0">
                          <a:latin typeface="Verdana"/>
                          <a:ea typeface="ＭＳ 明朝"/>
                          <a:cs typeface="Verdana"/>
                        </a:rPr>
                        <a:t>Row</a:t>
                      </a:r>
                    </a:p>
                  </a:txBody>
                  <a:tcPr marL="68580" marR="68580" marT="0" marB="0"/>
                </a:tc>
                <a:tc>
                  <a:txBody>
                    <a:bodyPr/>
                    <a:lstStyle/>
                    <a:p>
                      <a:pPr marL="0" marR="0" algn="ctr">
                        <a:lnSpc>
                          <a:spcPct val="115000"/>
                        </a:lnSpc>
                        <a:spcBef>
                          <a:spcPts val="0"/>
                        </a:spcBef>
                        <a:spcAft>
                          <a:spcPts val="0"/>
                        </a:spcAft>
                      </a:pPr>
                      <a:r>
                        <a:rPr lang="en-US" sz="1400" b="1">
                          <a:latin typeface="Verdana"/>
                          <a:ea typeface="ＭＳ 明朝"/>
                          <a:cs typeface="Verdana"/>
                        </a:rPr>
                        <a:t>i</a:t>
                      </a:r>
                    </a:p>
                  </a:txBody>
                  <a:tcPr marL="68580" marR="68580" marT="0" marB="0"/>
                </a:tc>
                <a:tc>
                  <a:txBody>
                    <a:bodyPr/>
                    <a:lstStyle/>
                    <a:p>
                      <a:pPr marL="0" marR="0" algn="ctr">
                        <a:lnSpc>
                          <a:spcPct val="115000"/>
                        </a:lnSpc>
                        <a:spcBef>
                          <a:spcPts val="0"/>
                        </a:spcBef>
                        <a:spcAft>
                          <a:spcPts val="0"/>
                        </a:spcAft>
                      </a:pPr>
                      <a:r>
                        <a:rPr lang="en-US" sz="1400" b="1" dirty="0">
                          <a:latin typeface="Verdana"/>
                          <a:ea typeface="ＭＳ 明朝"/>
                          <a:cs typeface="Verdana"/>
                        </a:rPr>
                        <a:t>ii</a:t>
                      </a: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mitosis</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err="1" smtClean="0">
                          <a:latin typeface="Verdana"/>
                          <a:ea typeface="ＭＳ 明朝"/>
                          <a:cs typeface="Verdana"/>
                        </a:rPr>
                        <a:t>nondisjunction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mitosis</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crossing over</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meiosis</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crossing over</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algn="ctr">
                        <a:lnSpc>
                          <a:spcPct val="115000"/>
                        </a:lnSpc>
                        <a:spcBef>
                          <a:spcPts val="0"/>
                        </a:spcBef>
                        <a:spcAft>
                          <a:spcPts val="0"/>
                        </a:spcAft>
                      </a:pPr>
                      <a:r>
                        <a:rPr lang="en-US" sz="1400" dirty="0" smtClean="0">
                          <a:latin typeface="Verdana"/>
                          <a:ea typeface="ＭＳ 明朝"/>
                          <a:cs typeface="Verdana"/>
                        </a:rPr>
                        <a:t>meiosis</a:t>
                      </a:r>
                      <a:endParaRPr lang="en-US" sz="1400" dirty="0">
                        <a:latin typeface="Verdana"/>
                        <a:ea typeface="ＭＳ 明朝"/>
                        <a:cs typeface="Verdana"/>
                      </a:endParaRPr>
                    </a:p>
                  </a:txBody>
                  <a:tcPr marL="68580" marR="68580" marT="0" marB="0"/>
                </a:tc>
                <a:tc>
                  <a:txBody>
                    <a:bodyPr/>
                    <a:lstStyle/>
                    <a:p>
                      <a:pPr marL="0" marR="0" algn="ctr">
                        <a:lnSpc>
                          <a:spcPct val="115000"/>
                        </a:lnSpc>
                        <a:spcBef>
                          <a:spcPts val="0"/>
                        </a:spcBef>
                        <a:spcAft>
                          <a:spcPts val="0"/>
                        </a:spcAft>
                      </a:pPr>
                      <a:r>
                        <a:rPr lang="en-US" sz="1400" dirty="0" err="1" smtClean="0">
                          <a:latin typeface="Verdana"/>
                          <a:ea typeface="ＭＳ 明朝"/>
                          <a:cs typeface="Verdana"/>
                        </a:rPr>
                        <a:t>nondisjunction</a:t>
                      </a:r>
                      <a:endParaRPr lang="en-US" sz="1400" dirty="0">
                        <a:latin typeface="Verdana"/>
                        <a:ea typeface="ＭＳ 明朝"/>
                        <a:cs typeface="Verdana"/>
                      </a:endParaRPr>
                    </a:p>
                  </a:txBody>
                  <a:tcPr marL="68580" marR="68580" marT="0" marB="0"/>
                </a:tc>
              </a:tr>
            </a:tbl>
          </a:graphicData>
        </a:graphic>
      </p:graphicFrame>
      <p:sp>
        <p:nvSpPr>
          <p:cNvPr id="7" name="TextBox 6"/>
          <p:cNvSpPr txBox="1"/>
          <p:nvPr/>
        </p:nvSpPr>
        <p:spPr>
          <a:xfrm>
            <a:off x="609600" y="468868"/>
            <a:ext cx="1676400" cy="369332"/>
          </a:xfrm>
          <a:prstGeom prst="rect">
            <a:avLst/>
          </a:prstGeom>
          <a:noFill/>
        </p:spPr>
        <p:txBody>
          <a:bodyPr wrap="square" rtlCol="0">
            <a:spAutoFit/>
          </a:bodyPr>
          <a:lstStyle/>
          <a:p>
            <a:r>
              <a:rPr lang="en-US" dirty="0" smtClean="0">
                <a:solidFill>
                  <a:srgbClr val="FF0000"/>
                </a:solidFill>
                <a:latin typeface="Verdana"/>
              </a:rPr>
              <a:t>Page 20</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65</a:t>
            </a:fld>
            <a:endParaRPr lang="en-US"/>
          </a:p>
        </p:txBody>
      </p:sp>
      <p:sp>
        <p:nvSpPr>
          <p:cNvPr id="4" name="TextBox 3"/>
          <p:cNvSpPr txBox="1"/>
          <p:nvPr/>
        </p:nvSpPr>
        <p:spPr>
          <a:xfrm>
            <a:off x="533400" y="1133564"/>
            <a:ext cx="5486400" cy="1200329"/>
          </a:xfrm>
          <a:prstGeom prst="rect">
            <a:avLst/>
          </a:prstGeom>
          <a:noFill/>
        </p:spPr>
        <p:txBody>
          <a:bodyPr wrap="square" rtlCol="0">
            <a:spAutoFit/>
          </a:bodyPr>
          <a:lstStyle/>
          <a:p>
            <a:r>
              <a:rPr lang="en-US" b="1" dirty="0" smtClean="0">
                <a:latin typeface="Verdana"/>
              </a:rPr>
              <a:t>DNA and Protein Synthesis</a:t>
            </a:r>
            <a:endParaRPr lang="en-US" dirty="0" smtClean="0">
              <a:latin typeface="Verdana"/>
            </a:endParaRPr>
          </a:p>
          <a:p>
            <a:r>
              <a:rPr lang="en-US" b="1" dirty="0" smtClean="0">
                <a:latin typeface="Verdana"/>
              </a:rPr>
              <a:t> </a:t>
            </a:r>
            <a:endParaRPr lang="en-US" dirty="0" smtClean="0">
              <a:latin typeface="Verdana"/>
            </a:endParaRPr>
          </a:p>
          <a:p>
            <a:r>
              <a:rPr lang="en-US" b="1" dirty="0" smtClean="0">
                <a:latin typeface="Verdana"/>
              </a:rPr>
              <a:t>Major Points</a:t>
            </a:r>
            <a:endParaRPr lang="en-US" dirty="0" smtClean="0">
              <a:latin typeface="Verdana"/>
            </a:endParaRPr>
          </a:p>
          <a:p>
            <a:endParaRPr lang="en-US" dirty="0">
              <a:latin typeface="Verdana"/>
            </a:endParaRPr>
          </a:p>
        </p:txBody>
      </p:sp>
      <p:sp>
        <p:nvSpPr>
          <p:cNvPr id="5" name="TextBox 4"/>
          <p:cNvSpPr txBox="1"/>
          <p:nvPr/>
        </p:nvSpPr>
        <p:spPr>
          <a:xfrm>
            <a:off x="609600" y="653534"/>
            <a:ext cx="1676400" cy="369332"/>
          </a:xfrm>
          <a:prstGeom prst="rect">
            <a:avLst/>
          </a:prstGeom>
          <a:noFill/>
        </p:spPr>
        <p:txBody>
          <a:bodyPr wrap="square" rtlCol="0">
            <a:spAutoFit/>
          </a:bodyPr>
          <a:lstStyle/>
          <a:p>
            <a:r>
              <a:rPr lang="en-US" dirty="0" smtClean="0">
                <a:solidFill>
                  <a:srgbClr val="FF0000"/>
                </a:solidFill>
                <a:latin typeface="Verdana"/>
              </a:rPr>
              <a:t>Page 20</a:t>
            </a:r>
            <a:endParaRPr lang="en-US" dirty="0">
              <a:solidFill>
                <a:srgbClr val="FF0000"/>
              </a:solidFill>
              <a:latin typeface="Verdana"/>
            </a:endParaRPr>
          </a:p>
        </p:txBody>
      </p:sp>
      <p:graphicFrame>
        <p:nvGraphicFramePr>
          <p:cNvPr id="6" name="Table 5"/>
          <p:cNvGraphicFramePr>
            <a:graphicFrameLocks noGrp="1"/>
          </p:cNvGraphicFramePr>
          <p:nvPr/>
        </p:nvGraphicFramePr>
        <p:xfrm>
          <a:off x="609600" y="2286000"/>
          <a:ext cx="7848600" cy="3357880"/>
        </p:xfrm>
        <a:graphic>
          <a:graphicData uri="http://schemas.openxmlformats.org/drawingml/2006/table">
            <a:tbl>
              <a:tblPr firstRow="1" bandRow="1">
                <a:tableStyleId>{5940675A-B579-460E-94D1-54222C63F5DA}</a:tableStyleId>
              </a:tblPr>
              <a:tblGrid>
                <a:gridCol w="3657600"/>
                <a:gridCol w="4191000"/>
              </a:tblGrid>
              <a:tr h="370840">
                <a:tc>
                  <a:txBody>
                    <a:bodyPr/>
                    <a:lstStyle/>
                    <a:p>
                      <a:r>
                        <a:rPr lang="en-US" sz="1400" kern="1200" dirty="0" smtClean="0">
                          <a:solidFill>
                            <a:schemeClr val="tx1"/>
                          </a:solidFill>
                          <a:latin typeface="Verdana"/>
                          <a:ea typeface="+mn-ea"/>
                          <a:cs typeface="Verdana"/>
                        </a:rPr>
                        <a:t>DNA (deoxyribonucleic acid)	</a:t>
                      </a:r>
                      <a:r>
                        <a:rPr lang="en-US" sz="1400" dirty="0" smtClean="0">
                          <a:latin typeface="Verdana"/>
                          <a:cs typeface="Verdana"/>
                        </a:rPr>
                        <a:t> </a:t>
                      </a:r>
                      <a:endParaRPr lang="en-US" sz="1400" b="1" dirty="0">
                        <a:latin typeface="Verdana"/>
                        <a:cs typeface="Verdana"/>
                      </a:endParaRPr>
                    </a:p>
                  </a:txBody>
                  <a:tcPr marL="68580" marR="68580" marT="0" marB="0"/>
                </a:tc>
                <a:tc>
                  <a:txBody>
                    <a:bodyPr/>
                    <a:lstStyle/>
                    <a:p>
                      <a:pPr marL="0" marR="0" algn="ctr">
                        <a:lnSpc>
                          <a:spcPct val="115000"/>
                        </a:lnSpc>
                        <a:spcBef>
                          <a:spcPts val="0"/>
                        </a:spcBef>
                        <a:spcAft>
                          <a:spcPts val="0"/>
                        </a:spcAft>
                      </a:pPr>
                      <a:r>
                        <a:rPr lang="en-US" sz="1400" kern="1200" dirty="0" smtClean="0">
                          <a:solidFill>
                            <a:schemeClr val="tx1"/>
                          </a:solidFill>
                          <a:latin typeface="Verdana"/>
                          <a:ea typeface="+mn-ea"/>
                          <a:cs typeface="Verdana"/>
                        </a:rPr>
                        <a:t>RNA (ribonucleic acid)</a:t>
                      </a:r>
                      <a:r>
                        <a:rPr lang="en-US" sz="1400" dirty="0" smtClean="0">
                          <a:latin typeface="Verdana"/>
                          <a:cs typeface="Verdana"/>
                        </a:rPr>
                        <a:t> </a:t>
                      </a:r>
                      <a:endParaRPr lang="en-US" sz="1400" b="1"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Verdana"/>
                          <a:ea typeface="+mn-ea"/>
                          <a:cs typeface="Verdana"/>
                        </a:rPr>
                        <a:t>Double stranded helix; each strand bonds in a complimentary (</a:t>
                      </a:r>
                      <a:r>
                        <a:rPr lang="en-CA" sz="1400" kern="1200" dirty="0" err="1" smtClean="0">
                          <a:solidFill>
                            <a:schemeClr val="tx1"/>
                          </a:solidFill>
                          <a:latin typeface="Verdana"/>
                          <a:ea typeface="+mn-ea"/>
                          <a:cs typeface="Verdana"/>
                        </a:rPr>
                        <a:t>antiparallel</a:t>
                      </a:r>
                      <a:r>
                        <a:rPr lang="en-CA" sz="1400" kern="1200" dirty="0" smtClean="0">
                          <a:solidFill>
                            <a:schemeClr val="tx1"/>
                          </a:solidFill>
                          <a:latin typeface="Verdana"/>
                          <a:ea typeface="+mn-ea"/>
                          <a:cs typeface="Verdana"/>
                        </a:rPr>
                        <a:t>) manner. Ladder-like construct.</a:t>
                      </a:r>
                      <a:r>
                        <a:rPr lang="en-US" sz="1400" dirty="0" smtClean="0">
                          <a:latin typeface="Verdana"/>
                          <a:cs typeface="Verdana"/>
                        </a:rPr>
                        <a:t> </a:t>
                      </a:r>
                      <a:endParaRPr lang="en-US" sz="1400" b="0" dirty="0" smtClean="0">
                        <a:latin typeface="Verdana"/>
                        <a:cs typeface="Verdana"/>
                      </a:endParaRPr>
                    </a:p>
                    <a:p>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CA" sz="1400" kern="1200" dirty="0" smtClean="0">
                          <a:solidFill>
                            <a:schemeClr val="tx1"/>
                          </a:solidFill>
                          <a:latin typeface="Verdana"/>
                          <a:ea typeface="+mn-ea"/>
                          <a:cs typeface="Verdana"/>
                        </a:rPr>
                        <a:t>Single stranded, its </a:t>
                      </a:r>
                      <a:r>
                        <a:rPr lang="en-US" sz="1400" kern="1200" dirty="0" smtClean="0">
                          <a:solidFill>
                            <a:schemeClr val="tx1"/>
                          </a:solidFill>
                          <a:latin typeface="Verdana"/>
                          <a:ea typeface="+mn-ea"/>
                          <a:cs typeface="Verdana"/>
                        </a:rPr>
                        <a:t>nucleotides</a:t>
                      </a:r>
                      <a:r>
                        <a:rPr lang="en-CA" sz="1400" kern="1200" dirty="0" smtClean="0">
                          <a:solidFill>
                            <a:schemeClr val="tx1"/>
                          </a:solidFill>
                          <a:latin typeface="Verdana"/>
                          <a:ea typeface="+mn-ea"/>
                          <a:cs typeface="Verdana"/>
                        </a:rPr>
                        <a:t> form in a complimentary manner to DNA</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Verdana"/>
                          <a:ea typeface="+mn-ea"/>
                          <a:cs typeface="Verdana"/>
                        </a:rPr>
                        <a:t>Composed of nucleotides: adenine (A), guanine (G), </a:t>
                      </a:r>
                      <a:r>
                        <a:rPr lang="en-CA" sz="1400" kern="1200" dirty="0" smtClean="0">
                          <a:solidFill>
                            <a:schemeClr val="tx1"/>
                          </a:solidFill>
                          <a:latin typeface="Verdana"/>
                          <a:ea typeface="+mn-ea"/>
                          <a:cs typeface="Verdana"/>
                        </a:rPr>
                        <a:t>cytosine (C), </a:t>
                      </a:r>
                      <a:r>
                        <a:rPr lang="en-US" sz="1400" kern="1200" dirty="0" smtClean="0">
                          <a:solidFill>
                            <a:schemeClr val="tx1"/>
                          </a:solidFill>
                          <a:latin typeface="Verdana"/>
                          <a:ea typeface="+mn-ea"/>
                          <a:cs typeface="Verdana"/>
                        </a:rPr>
                        <a:t>thymine (T)</a:t>
                      </a:r>
                      <a:r>
                        <a:rPr lang="en-US" sz="1400" dirty="0" smtClean="0">
                          <a:latin typeface="Verdana"/>
                          <a:cs typeface="Verdana"/>
                        </a:rPr>
                        <a:t> </a:t>
                      </a:r>
                      <a:endParaRPr lang="en-US" sz="1400" b="0" dirty="0" smtClean="0">
                        <a:latin typeface="Verdana"/>
                        <a:cs typeface="Verdana"/>
                      </a:endParaRPr>
                    </a:p>
                    <a:p>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smtClean="0">
                          <a:solidFill>
                            <a:schemeClr val="tx1"/>
                          </a:solidFill>
                          <a:latin typeface="Verdana"/>
                          <a:ea typeface="+mn-ea"/>
                          <a:cs typeface="Verdana"/>
                        </a:rPr>
                        <a:t>Composed of nucleotides: adenine (A), guanine (G), </a:t>
                      </a:r>
                      <a:r>
                        <a:rPr lang="en-CA" sz="1400" kern="1200" dirty="0" smtClean="0">
                          <a:solidFill>
                            <a:schemeClr val="tx1"/>
                          </a:solidFill>
                          <a:latin typeface="Verdana"/>
                          <a:ea typeface="+mn-ea"/>
                          <a:cs typeface="Verdana"/>
                        </a:rPr>
                        <a:t>cytosine (C), </a:t>
                      </a:r>
                      <a:r>
                        <a:rPr lang="en-CA" sz="1400" kern="1200" dirty="0" err="1" smtClean="0">
                          <a:solidFill>
                            <a:schemeClr val="tx1"/>
                          </a:solidFill>
                          <a:latin typeface="Verdana"/>
                          <a:ea typeface="+mn-ea"/>
                          <a:cs typeface="Verdana"/>
                        </a:rPr>
                        <a:t>uracil</a:t>
                      </a:r>
                      <a:r>
                        <a:rPr lang="en-CA" sz="1400" kern="1200" dirty="0" smtClean="0">
                          <a:solidFill>
                            <a:schemeClr val="tx1"/>
                          </a:solidFill>
                          <a:latin typeface="Verdana"/>
                          <a:ea typeface="+mn-ea"/>
                          <a:cs typeface="Verdana"/>
                        </a:rPr>
                        <a:t> (U)</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Verdana"/>
                          <a:ea typeface="+mn-ea"/>
                          <a:cs typeface="Verdana"/>
                        </a:rPr>
                        <a:t>Nucleotide = </a:t>
                      </a:r>
                      <a:r>
                        <a:rPr lang="en-US" sz="1400" kern="1200" dirty="0" err="1" smtClean="0">
                          <a:solidFill>
                            <a:schemeClr val="tx1"/>
                          </a:solidFill>
                          <a:latin typeface="Verdana"/>
                          <a:ea typeface="+mn-ea"/>
                          <a:cs typeface="Verdana"/>
                        </a:rPr>
                        <a:t>deoxyribose</a:t>
                      </a:r>
                      <a:r>
                        <a:rPr lang="en-US" sz="1400" kern="1200" dirty="0" smtClean="0">
                          <a:solidFill>
                            <a:schemeClr val="tx1"/>
                          </a:solidFill>
                          <a:latin typeface="Verdana"/>
                          <a:ea typeface="+mn-ea"/>
                          <a:cs typeface="Verdana"/>
                        </a:rPr>
                        <a:t> sugar + phosphate for backbone; ladder rungs = one of A, C,T, or G</a:t>
                      </a:r>
                      <a:r>
                        <a:rPr lang="en-US" sz="1400" dirty="0" smtClean="0">
                          <a:latin typeface="Verdana"/>
                          <a:cs typeface="Verdana"/>
                        </a:rPr>
                        <a:t> </a:t>
                      </a:r>
                      <a:endParaRPr lang="en-US" sz="1400" b="0" dirty="0" smtClean="0">
                        <a:latin typeface="Verdana"/>
                        <a:cs typeface="Verdana"/>
                      </a:endParaRPr>
                    </a:p>
                    <a:p>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smtClean="0">
                          <a:solidFill>
                            <a:schemeClr val="tx1"/>
                          </a:solidFill>
                          <a:latin typeface="Verdana"/>
                          <a:ea typeface="+mn-ea"/>
                          <a:cs typeface="Verdana"/>
                        </a:rPr>
                        <a:t>Nucleotide = ribose sugar +phosphate for backbone and one nitrogenous base of A, C, U, or G</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Verdana"/>
                          <a:ea typeface="+mn-ea"/>
                          <a:cs typeface="Verdana"/>
                        </a:rPr>
                        <a:t>A bonds with T; C bonds with G</a:t>
                      </a:r>
                      <a:r>
                        <a:rPr lang="en-US" sz="1400" dirty="0" smtClean="0">
                          <a:latin typeface="Verdana"/>
                          <a:cs typeface="Verdana"/>
                        </a:rPr>
                        <a:t> </a:t>
                      </a:r>
                      <a:endParaRPr lang="en-US" sz="1400" b="0" dirty="0" smtClean="0">
                        <a:latin typeface="Verdana"/>
                        <a:cs typeface="Verdana"/>
                      </a:endParaRPr>
                    </a:p>
                    <a:p>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smtClean="0">
                          <a:solidFill>
                            <a:schemeClr val="tx1"/>
                          </a:solidFill>
                          <a:latin typeface="Verdana"/>
                          <a:ea typeface="+mn-ea"/>
                          <a:cs typeface="Verdana"/>
                        </a:rPr>
                        <a:t>A bonds with U; C bonds with G</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66</a:t>
            </a:fld>
            <a:endParaRPr lang="en-US"/>
          </a:p>
        </p:txBody>
      </p:sp>
      <p:sp>
        <p:nvSpPr>
          <p:cNvPr id="4" name="TextBox 3"/>
          <p:cNvSpPr txBox="1"/>
          <p:nvPr/>
        </p:nvSpPr>
        <p:spPr>
          <a:xfrm>
            <a:off x="838200" y="838200"/>
            <a:ext cx="7620000" cy="4278094"/>
          </a:xfrm>
          <a:prstGeom prst="rect">
            <a:avLst/>
          </a:prstGeom>
          <a:noFill/>
        </p:spPr>
        <p:txBody>
          <a:bodyPr wrap="square" rtlCol="0">
            <a:spAutoFit/>
          </a:bodyPr>
          <a:lstStyle/>
          <a:p>
            <a:r>
              <a:rPr lang="en-US" sz="1600" dirty="0" smtClean="0">
                <a:latin typeface="Verdana"/>
              </a:rPr>
              <a:t>DNA replication (S phase of </a:t>
            </a:r>
            <a:r>
              <a:rPr lang="en-US" sz="1600" dirty="0" err="1" smtClean="0">
                <a:latin typeface="Verdana"/>
              </a:rPr>
              <a:t>interphase</a:t>
            </a:r>
            <a:r>
              <a:rPr lang="en-US" sz="1600" dirty="0" smtClean="0">
                <a:latin typeface="Verdana"/>
              </a:rPr>
              <a:t>) occurs simultaneously at many sites along a chromosome.</a:t>
            </a:r>
          </a:p>
          <a:p>
            <a:pPr marL="533400" indent="-533400"/>
            <a:r>
              <a:rPr lang="en-CA" sz="1600" dirty="0" smtClean="0">
                <a:latin typeface="Verdana"/>
              </a:rPr>
              <a:t>Steps:</a:t>
            </a:r>
            <a:endParaRPr lang="en-US" sz="1600" dirty="0" smtClean="0">
              <a:latin typeface="Verdana"/>
            </a:endParaRPr>
          </a:p>
          <a:p>
            <a:pPr marL="533400" indent="-533400"/>
            <a:r>
              <a:rPr lang="en-CA" sz="1600" dirty="0" smtClean="0">
                <a:latin typeface="Verdana"/>
              </a:rPr>
              <a:t>1.	</a:t>
            </a:r>
            <a:r>
              <a:rPr lang="en-CA" sz="1600" dirty="0" err="1" smtClean="0">
                <a:latin typeface="Verdana"/>
              </a:rPr>
              <a:t>Semiconservative</a:t>
            </a:r>
            <a:r>
              <a:rPr lang="en-CA" sz="1600" dirty="0" smtClean="0">
                <a:latin typeface="Verdana"/>
              </a:rPr>
              <a:t> Replication = “old” strands serve as templates for new DNA strands.</a:t>
            </a:r>
            <a:endParaRPr lang="en-US" sz="1600" dirty="0" smtClean="0">
              <a:latin typeface="Verdana"/>
            </a:endParaRPr>
          </a:p>
          <a:p>
            <a:pPr marL="533400" indent="-533400"/>
            <a:r>
              <a:rPr lang="en-CA" sz="1600" dirty="0" smtClean="0">
                <a:latin typeface="Verdana"/>
              </a:rPr>
              <a:t>2.	</a:t>
            </a:r>
            <a:r>
              <a:rPr lang="en-US" sz="1600" dirty="0" smtClean="0">
                <a:latin typeface="Verdana"/>
              </a:rPr>
              <a:t>DNA </a:t>
            </a:r>
            <a:r>
              <a:rPr lang="en-US" sz="1600" dirty="0" err="1" smtClean="0">
                <a:latin typeface="Verdana"/>
              </a:rPr>
              <a:t>helicase</a:t>
            </a:r>
            <a:r>
              <a:rPr lang="en-US" sz="1600" dirty="0" smtClean="0">
                <a:latin typeface="Verdana"/>
              </a:rPr>
              <a:t> breaks the hydrogen bonds holding the nucleotide base pairs together.</a:t>
            </a:r>
          </a:p>
          <a:p>
            <a:pPr marL="533400" indent="-533400"/>
            <a:r>
              <a:rPr lang="en-CA" sz="1600" dirty="0" smtClean="0">
                <a:latin typeface="Verdana"/>
              </a:rPr>
              <a:t>3.	RNA primers are inserted to act as starting points for DNA synthesis.</a:t>
            </a:r>
            <a:endParaRPr lang="en-US" sz="1600" dirty="0" smtClean="0">
              <a:latin typeface="Verdana"/>
            </a:endParaRPr>
          </a:p>
          <a:p>
            <a:pPr marL="533400" indent="-533400"/>
            <a:r>
              <a:rPr lang="en-CA" sz="1600" dirty="0" smtClean="0">
                <a:latin typeface="Verdana"/>
              </a:rPr>
              <a:t>4.	DNA Polymerase III can “read” the template and continuously adds nucleotides. One strand (leading) is made from a single continuous strand. The other strand (lagging) is made up in small fragments (Okazaki).</a:t>
            </a:r>
            <a:endParaRPr lang="en-US" sz="1600" dirty="0" smtClean="0">
              <a:latin typeface="Verdana"/>
            </a:endParaRPr>
          </a:p>
          <a:p>
            <a:pPr marL="533400" indent="-533400"/>
            <a:r>
              <a:rPr lang="en-CA" sz="1600" dirty="0" smtClean="0">
                <a:latin typeface="Verdana"/>
              </a:rPr>
              <a:t>5.	DNA polymerase I follows polymerase III and replaces primers with DNA nucleotides, leaving small gaps.</a:t>
            </a:r>
            <a:endParaRPr lang="en-US" sz="1600" dirty="0" smtClean="0">
              <a:latin typeface="Verdana"/>
            </a:endParaRPr>
          </a:p>
          <a:p>
            <a:pPr marL="533400" indent="-533400"/>
            <a:r>
              <a:rPr lang="en-CA" sz="1600" dirty="0" smtClean="0">
                <a:latin typeface="Verdana"/>
              </a:rPr>
              <a:t>6.	</a:t>
            </a:r>
            <a:r>
              <a:rPr lang="en-US" sz="1600" dirty="0" err="1" smtClean="0">
                <a:latin typeface="Verdana"/>
              </a:rPr>
              <a:t>Ligase</a:t>
            </a:r>
            <a:r>
              <a:rPr lang="en-US" sz="1600" dirty="0" smtClean="0">
                <a:latin typeface="Verdana"/>
              </a:rPr>
              <a:t> joins the gaps together; synthesis is complete. </a:t>
            </a: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67</a:t>
            </a:fld>
            <a:endParaRPr lang="en-US"/>
          </a:p>
        </p:txBody>
      </p:sp>
      <p:sp>
        <p:nvSpPr>
          <p:cNvPr id="4" name="TextBox 3"/>
          <p:cNvSpPr txBox="1"/>
          <p:nvPr/>
        </p:nvSpPr>
        <p:spPr>
          <a:xfrm>
            <a:off x="609600" y="697468"/>
            <a:ext cx="3276600" cy="369332"/>
          </a:xfrm>
          <a:prstGeom prst="rect">
            <a:avLst/>
          </a:prstGeom>
          <a:noFill/>
        </p:spPr>
        <p:txBody>
          <a:bodyPr wrap="square" rtlCol="0">
            <a:spAutoFit/>
          </a:bodyPr>
          <a:lstStyle/>
          <a:p>
            <a:r>
              <a:rPr lang="en-US" b="1" dirty="0" smtClean="0">
                <a:latin typeface="Verdana"/>
              </a:rPr>
              <a:t>Protein Synthesis</a:t>
            </a:r>
            <a:endParaRPr lang="en-US" dirty="0">
              <a:latin typeface="Verdana"/>
            </a:endParaRPr>
          </a:p>
        </p:txBody>
      </p:sp>
      <p:sp>
        <p:nvSpPr>
          <p:cNvPr id="6" name="TextBox 5"/>
          <p:cNvSpPr txBox="1"/>
          <p:nvPr/>
        </p:nvSpPr>
        <p:spPr>
          <a:xfrm>
            <a:off x="3124200" y="653534"/>
            <a:ext cx="1676400" cy="369332"/>
          </a:xfrm>
          <a:prstGeom prst="rect">
            <a:avLst/>
          </a:prstGeom>
          <a:noFill/>
        </p:spPr>
        <p:txBody>
          <a:bodyPr wrap="square" rtlCol="0">
            <a:spAutoFit/>
          </a:bodyPr>
          <a:lstStyle/>
          <a:p>
            <a:r>
              <a:rPr lang="en-US" dirty="0" smtClean="0">
                <a:solidFill>
                  <a:srgbClr val="FF0000"/>
                </a:solidFill>
                <a:latin typeface="Verdana"/>
              </a:rPr>
              <a:t>Page 21</a:t>
            </a:r>
            <a:endParaRPr lang="en-US" dirty="0">
              <a:solidFill>
                <a:srgbClr val="FF0000"/>
              </a:solidFill>
              <a:latin typeface="Verdana"/>
            </a:endParaRPr>
          </a:p>
        </p:txBody>
      </p:sp>
      <p:grpSp>
        <p:nvGrpSpPr>
          <p:cNvPr id="14" name="Group 13"/>
          <p:cNvGrpSpPr/>
          <p:nvPr/>
        </p:nvGrpSpPr>
        <p:grpSpPr>
          <a:xfrm>
            <a:off x="609600" y="1828800"/>
            <a:ext cx="7924800" cy="923330"/>
            <a:chOff x="609600" y="1828800"/>
            <a:chExt cx="7924800" cy="923330"/>
          </a:xfrm>
        </p:grpSpPr>
        <p:sp>
          <p:nvSpPr>
            <p:cNvPr id="8" name="TextBox 7"/>
            <p:cNvSpPr txBox="1"/>
            <p:nvPr/>
          </p:nvSpPr>
          <p:spPr>
            <a:xfrm>
              <a:off x="609600" y="1828800"/>
              <a:ext cx="2286000" cy="369332"/>
            </a:xfrm>
            <a:prstGeom prst="rect">
              <a:avLst/>
            </a:prstGeom>
            <a:noFill/>
          </p:spPr>
          <p:txBody>
            <a:bodyPr wrap="square" rtlCol="0">
              <a:spAutoFit/>
            </a:bodyPr>
            <a:lstStyle/>
            <a:p>
              <a:r>
                <a:rPr lang="en-US" dirty="0" smtClean="0"/>
                <a:t>Genes (base pair)</a:t>
              </a:r>
              <a:endParaRPr lang="en-US" dirty="0"/>
            </a:p>
          </p:txBody>
        </p:sp>
        <p:sp>
          <p:nvSpPr>
            <p:cNvPr id="9" name="TextBox 8"/>
            <p:cNvSpPr txBox="1"/>
            <p:nvPr/>
          </p:nvSpPr>
          <p:spPr>
            <a:xfrm>
              <a:off x="3657600" y="1828800"/>
              <a:ext cx="1219200" cy="369332"/>
            </a:xfrm>
            <a:prstGeom prst="rect">
              <a:avLst/>
            </a:prstGeom>
            <a:noFill/>
          </p:spPr>
          <p:txBody>
            <a:bodyPr wrap="square" rtlCol="0">
              <a:spAutoFit/>
            </a:bodyPr>
            <a:lstStyle/>
            <a:p>
              <a:r>
                <a:rPr lang="en-US" dirty="0" smtClean="0"/>
                <a:t>mRNA</a:t>
              </a:r>
              <a:endParaRPr lang="en-US" dirty="0"/>
            </a:p>
          </p:txBody>
        </p:sp>
        <p:sp>
          <p:nvSpPr>
            <p:cNvPr id="10" name="TextBox 9"/>
            <p:cNvSpPr txBox="1"/>
            <p:nvPr/>
          </p:nvSpPr>
          <p:spPr>
            <a:xfrm>
              <a:off x="5943600" y="1828800"/>
              <a:ext cx="2590800" cy="923330"/>
            </a:xfrm>
            <a:prstGeom prst="rect">
              <a:avLst/>
            </a:prstGeom>
            <a:noFill/>
          </p:spPr>
          <p:txBody>
            <a:bodyPr wrap="square" rtlCol="0">
              <a:spAutoFit/>
            </a:bodyPr>
            <a:lstStyle/>
            <a:p>
              <a:r>
                <a:rPr lang="en-US" dirty="0" smtClean="0"/>
                <a:t>Amino acids bonded by a peptide bond to form a protein or polypeptide</a:t>
              </a:r>
              <a:endParaRPr lang="en-US" dirty="0"/>
            </a:p>
          </p:txBody>
        </p:sp>
        <p:cxnSp>
          <p:nvCxnSpPr>
            <p:cNvPr id="12" name="Straight Arrow Connector 11"/>
            <p:cNvCxnSpPr/>
            <p:nvPr/>
          </p:nvCxnSpPr>
          <p:spPr>
            <a:xfrm>
              <a:off x="24384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72000" y="2055812"/>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695700" y="4960511"/>
            <a:ext cx="2209800" cy="850484"/>
            <a:chOff x="4724400" y="5053647"/>
            <a:chExt cx="2209800" cy="850484"/>
          </a:xfrm>
        </p:grpSpPr>
        <p:sp>
          <p:nvSpPr>
            <p:cNvPr id="7" name="TextBox 6"/>
            <p:cNvSpPr txBox="1"/>
            <p:nvPr/>
          </p:nvSpPr>
          <p:spPr>
            <a:xfrm>
              <a:off x="4803304" y="5068669"/>
              <a:ext cx="2130896" cy="646331"/>
            </a:xfrm>
            <a:prstGeom prst="rect">
              <a:avLst/>
            </a:prstGeom>
            <a:noFill/>
          </p:spPr>
          <p:txBody>
            <a:bodyPr wrap="square" rtlCol="0">
              <a:spAutoFit/>
            </a:bodyPr>
            <a:lstStyle/>
            <a:p>
              <a:r>
                <a:rPr lang="en-US" dirty="0" smtClean="0"/>
                <a:t>Hint: Transc</a:t>
              </a:r>
              <a:r>
                <a:rPr lang="en-US" b="1" dirty="0" smtClean="0"/>
                <a:t>r</a:t>
              </a:r>
              <a:r>
                <a:rPr lang="en-US" dirty="0" smtClean="0"/>
                <a:t>iption is from DNA to m</a:t>
              </a:r>
              <a:r>
                <a:rPr lang="en-US" b="1" dirty="0" smtClean="0"/>
                <a:t>R</a:t>
              </a:r>
              <a:r>
                <a:rPr lang="en-US" dirty="0" smtClean="0"/>
                <a:t>NA.</a:t>
              </a:r>
              <a:endParaRPr lang="en-US" dirty="0"/>
            </a:p>
          </p:txBody>
        </p:sp>
        <p:sp>
          <p:nvSpPr>
            <p:cNvPr id="15" name="Rectangular Callout 14"/>
            <p:cNvSpPr/>
            <p:nvPr/>
          </p:nvSpPr>
          <p:spPr>
            <a:xfrm>
              <a:off x="4724400" y="5053647"/>
              <a:ext cx="2209800" cy="850484"/>
            </a:xfrm>
            <a:prstGeom prst="wedgeRectCallout">
              <a:avLst>
                <a:gd name="adj1" fmla="val 85325"/>
                <a:gd name="adj2" fmla="val -316648"/>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68</a:t>
            </a:fld>
            <a:endParaRPr lang="en-US"/>
          </a:p>
        </p:txBody>
      </p:sp>
      <p:sp>
        <p:nvSpPr>
          <p:cNvPr id="5" name="TextBox 4"/>
          <p:cNvSpPr txBox="1"/>
          <p:nvPr/>
        </p:nvSpPr>
        <p:spPr>
          <a:xfrm>
            <a:off x="611560" y="908720"/>
            <a:ext cx="7848600" cy="4770537"/>
          </a:xfrm>
          <a:prstGeom prst="rect">
            <a:avLst/>
          </a:prstGeom>
          <a:noFill/>
        </p:spPr>
        <p:txBody>
          <a:bodyPr wrap="square" rtlCol="0">
            <a:spAutoFit/>
          </a:bodyPr>
          <a:lstStyle/>
          <a:p>
            <a:pPr marL="342900" lvl="0" indent="-342900">
              <a:buFont typeface="+mj-lt"/>
              <a:buAutoNum type="arabicPeriod"/>
            </a:pPr>
            <a:r>
              <a:rPr lang="en-US" sz="1600" dirty="0" smtClean="0">
                <a:latin typeface="Verdana"/>
              </a:rPr>
              <a:t>The DNA does not leave the nucleus (master copy, stays protected). A copy is made called messenger RNA (mRNA). It carries the code from the nucleus to the </a:t>
            </a:r>
            <a:r>
              <a:rPr lang="en-US" sz="1600" dirty="0" err="1" smtClean="0">
                <a:latin typeface="Verdana"/>
              </a:rPr>
              <a:t>ribosomes</a:t>
            </a:r>
            <a:r>
              <a:rPr lang="en-US" sz="1600" dirty="0" smtClean="0">
                <a:latin typeface="Verdana"/>
              </a:rPr>
              <a:t> in the cytoplasm where the protein is assembled.</a:t>
            </a:r>
          </a:p>
          <a:p>
            <a:pPr marL="342900" lvl="0" indent="-342900">
              <a:buFont typeface="+mj-lt"/>
              <a:buAutoNum type="arabicPeriod"/>
            </a:pPr>
            <a:r>
              <a:rPr lang="en-US" sz="1600" dirty="0" smtClean="0">
                <a:latin typeface="Verdana"/>
              </a:rPr>
              <a:t>Nucleotides in the mRNA are arranged in a complimentary fashion using the nucleotides on the DNA as a blueprint: DNA: TGGACA becomes mRNA: ACCUGU.</a:t>
            </a:r>
          </a:p>
          <a:p>
            <a:pPr marL="342900" lvl="0" indent="-342900">
              <a:buFont typeface="+mj-lt"/>
              <a:buAutoNum type="arabicPeriod"/>
            </a:pPr>
            <a:r>
              <a:rPr lang="en-US" sz="1600" dirty="0" smtClean="0">
                <a:latin typeface="Verdana"/>
              </a:rPr>
              <a:t>The mRNA attaches itself to the ribosome where it is “read” in a triplet code called a </a:t>
            </a:r>
            <a:r>
              <a:rPr lang="en-US" sz="1600" dirty="0" err="1" smtClean="0">
                <a:latin typeface="Verdana"/>
              </a:rPr>
              <a:t>codon</a:t>
            </a:r>
            <a:r>
              <a:rPr lang="en-US" sz="1600" dirty="0" smtClean="0">
                <a:latin typeface="Verdana"/>
              </a:rPr>
              <a:t>. Most amino acids have more than one </a:t>
            </a:r>
            <a:r>
              <a:rPr lang="en-US" sz="1600" dirty="0" err="1" smtClean="0">
                <a:latin typeface="Verdana"/>
              </a:rPr>
              <a:t>codon</a:t>
            </a:r>
            <a:r>
              <a:rPr lang="en-US" sz="1600" dirty="0" smtClean="0">
                <a:latin typeface="Verdana"/>
              </a:rPr>
              <a:t> (except </a:t>
            </a:r>
            <a:r>
              <a:rPr lang="en-US" sz="1600" dirty="0" err="1" smtClean="0">
                <a:latin typeface="Verdana"/>
              </a:rPr>
              <a:t>methionine</a:t>
            </a:r>
            <a:r>
              <a:rPr lang="en-US" sz="1600" dirty="0" smtClean="0">
                <a:latin typeface="Verdana"/>
              </a:rPr>
              <a:t> and </a:t>
            </a:r>
            <a:r>
              <a:rPr lang="en-CA" sz="1600" dirty="0" smtClean="0">
                <a:latin typeface="Verdana"/>
              </a:rPr>
              <a:t>tryptophan) and there are 3 stop </a:t>
            </a:r>
            <a:r>
              <a:rPr lang="en-CA" sz="1600" dirty="0" err="1" smtClean="0">
                <a:latin typeface="Verdana"/>
              </a:rPr>
              <a:t>codons</a:t>
            </a:r>
            <a:r>
              <a:rPr lang="en-CA" sz="1600" dirty="0" smtClean="0">
                <a:latin typeface="Verdana"/>
              </a:rPr>
              <a:t> that signal the end of protein synthesis. There is also an initiator or start </a:t>
            </a:r>
            <a:r>
              <a:rPr lang="en-CA" sz="1600" dirty="0" err="1" smtClean="0">
                <a:latin typeface="Verdana"/>
              </a:rPr>
              <a:t>codon</a:t>
            </a:r>
            <a:r>
              <a:rPr lang="en-CA" sz="1600" dirty="0" smtClean="0">
                <a:latin typeface="Verdana"/>
              </a:rPr>
              <a:t>.</a:t>
            </a:r>
            <a:endParaRPr lang="en-US" sz="1600" dirty="0" smtClean="0">
              <a:latin typeface="Verdana"/>
            </a:endParaRPr>
          </a:p>
          <a:p>
            <a:pPr marL="342900" lvl="0" indent="-342900">
              <a:buFont typeface="+mj-lt"/>
              <a:buAutoNum type="arabicPeriod"/>
            </a:pPr>
            <a:r>
              <a:rPr lang="en-US" sz="1600" dirty="0" smtClean="0">
                <a:latin typeface="Verdana"/>
              </a:rPr>
              <a:t>Transfer RNA (</a:t>
            </a:r>
            <a:r>
              <a:rPr lang="en-US" sz="1600" dirty="0" err="1" smtClean="0">
                <a:latin typeface="Verdana"/>
              </a:rPr>
              <a:t>tRNA</a:t>
            </a:r>
            <a:r>
              <a:rPr lang="en-US" sz="1600" dirty="0" smtClean="0">
                <a:latin typeface="Verdana"/>
              </a:rPr>
              <a:t>) molecules in the cytoplasm contain an </a:t>
            </a:r>
            <a:r>
              <a:rPr lang="en-US" sz="1600" dirty="0" err="1" smtClean="0">
                <a:latin typeface="Verdana"/>
              </a:rPr>
              <a:t>anticodon</a:t>
            </a:r>
            <a:r>
              <a:rPr lang="en-US" sz="1600" dirty="0" smtClean="0">
                <a:latin typeface="Verdana"/>
              </a:rPr>
              <a:t> that is complementary to the mRNA </a:t>
            </a:r>
            <a:r>
              <a:rPr lang="en-US" sz="1600" dirty="0" err="1" smtClean="0">
                <a:latin typeface="Verdana"/>
              </a:rPr>
              <a:t>codon</a:t>
            </a:r>
            <a:r>
              <a:rPr lang="en-US" sz="1600" dirty="0" smtClean="0">
                <a:latin typeface="Verdana"/>
              </a:rPr>
              <a:t>. The </a:t>
            </a:r>
            <a:r>
              <a:rPr lang="en-US" sz="1600" dirty="0" err="1" smtClean="0">
                <a:latin typeface="Verdana"/>
              </a:rPr>
              <a:t>tRNA</a:t>
            </a:r>
            <a:r>
              <a:rPr lang="en-US" sz="1600" dirty="0" smtClean="0">
                <a:latin typeface="Verdana"/>
              </a:rPr>
              <a:t> picks up amino acids and brings them to the mRNA. The </a:t>
            </a:r>
            <a:r>
              <a:rPr lang="en-US" sz="1600" dirty="0" err="1" smtClean="0">
                <a:latin typeface="Verdana"/>
              </a:rPr>
              <a:t>anticodon</a:t>
            </a:r>
            <a:r>
              <a:rPr lang="en-US" sz="1600" dirty="0" smtClean="0">
                <a:latin typeface="Verdana"/>
              </a:rPr>
              <a:t> and </a:t>
            </a:r>
            <a:r>
              <a:rPr lang="en-US" sz="1600" dirty="0" err="1" smtClean="0">
                <a:latin typeface="Verdana"/>
              </a:rPr>
              <a:t>codon</a:t>
            </a:r>
            <a:r>
              <a:rPr lang="en-US" sz="1600" dirty="0" smtClean="0">
                <a:latin typeface="Verdana"/>
              </a:rPr>
              <a:t> bind causing the amino acid to be released from the </a:t>
            </a:r>
            <a:r>
              <a:rPr lang="en-US" sz="1600" dirty="0" err="1" smtClean="0">
                <a:latin typeface="Verdana"/>
              </a:rPr>
              <a:t>tRNA</a:t>
            </a:r>
            <a:r>
              <a:rPr lang="en-US" sz="1600" dirty="0" smtClean="0">
                <a:latin typeface="Verdana"/>
              </a:rPr>
              <a:t> and to bind to the adjacent amino acid. This process continues until the stop </a:t>
            </a:r>
            <a:r>
              <a:rPr lang="en-US" sz="1600" dirty="0" err="1" smtClean="0">
                <a:latin typeface="Verdana"/>
              </a:rPr>
              <a:t>codon</a:t>
            </a:r>
            <a:r>
              <a:rPr lang="en-US" sz="1600" dirty="0" smtClean="0">
                <a:latin typeface="Verdana"/>
              </a:rPr>
              <a:t> is reached and the completed protein is released.</a:t>
            </a:r>
          </a:p>
          <a:p>
            <a:pPr marL="342900" indent="-342900">
              <a:buFont typeface="+mj-lt"/>
              <a:buAutoNum type="arabicPeriod"/>
            </a:pPr>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69</a:t>
            </a:fld>
            <a:endParaRPr lang="en-US"/>
          </a:p>
        </p:txBody>
      </p:sp>
      <p:grpSp>
        <p:nvGrpSpPr>
          <p:cNvPr id="9" name="Group 8"/>
          <p:cNvGrpSpPr/>
          <p:nvPr/>
        </p:nvGrpSpPr>
        <p:grpSpPr>
          <a:xfrm>
            <a:off x="685800" y="1828800"/>
            <a:ext cx="5638800" cy="1494472"/>
            <a:chOff x="685800" y="990600"/>
            <a:chExt cx="5638800" cy="1494472"/>
          </a:xfrm>
        </p:grpSpPr>
        <p:sp>
          <p:nvSpPr>
            <p:cNvPr id="4" name="TextBox 3"/>
            <p:cNvSpPr txBox="1"/>
            <p:nvPr/>
          </p:nvSpPr>
          <p:spPr>
            <a:xfrm>
              <a:off x="685800" y="990600"/>
              <a:ext cx="5638800" cy="338554"/>
            </a:xfrm>
            <a:prstGeom prst="rect">
              <a:avLst/>
            </a:prstGeom>
            <a:noFill/>
          </p:spPr>
          <p:txBody>
            <a:bodyPr wrap="square" rtlCol="0">
              <a:spAutoFit/>
            </a:bodyPr>
            <a:lstStyle/>
            <a:p>
              <a:r>
                <a:rPr lang="en-US" sz="1600" b="1" dirty="0" smtClean="0">
                  <a:latin typeface="Verdana"/>
                </a:rPr>
                <a:t>Tip</a:t>
              </a:r>
              <a:r>
                <a:rPr lang="en-US" sz="1600" dirty="0" smtClean="0">
                  <a:latin typeface="Verdana"/>
                </a:rPr>
                <a:t> Practice moving from: DNA ↔ mRNA ↔ protein </a:t>
              </a:r>
              <a:endParaRPr lang="en-US" sz="1600" dirty="0">
                <a:latin typeface="Verdana"/>
              </a:endParaRPr>
            </a:p>
          </p:txBody>
        </p:sp>
        <p:cxnSp>
          <p:nvCxnSpPr>
            <p:cNvPr id="7" name="Straight Arrow Connector 6"/>
            <p:cNvCxnSpPr/>
            <p:nvPr/>
          </p:nvCxnSpPr>
          <p:spPr>
            <a:xfrm rot="5400000">
              <a:off x="4017377" y="1655177"/>
              <a:ext cx="652046"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86200" y="2146518"/>
              <a:ext cx="1828800" cy="338554"/>
            </a:xfrm>
            <a:prstGeom prst="rect">
              <a:avLst/>
            </a:prstGeom>
            <a:noFill/>
          </p:spPr>
          <p:txBody>
            <a:bodyPr wrap="square" rtlCol="0">
              <a:spAutoFit/>
            </a:bodyPr>
            <a:lstStyle/>
            <a:p>
              <a:pPr marL="355600" lvl="0" indent="-355600"/>
              <a:r>
                <a:rPr lang="en-US" sz="1600" dirty="0" err="1" smtClean="0">
                  <a:latin typeface="Verdana"/>
                </a:rPr>
                <a:t>tRNA</a:t>
              </a:r>
              <a:endParaRPr lang="en-US" sz="1600" dirty="0">
                <a:latin typeface="Verdana"/>
              </a:endParaRPr>
            </a:p>
          </p:txBody>
        </p:sp>
      </p:grpSp>
      <p:graphicFrame>
        <p:nvGraphicFramePr>
          <p:cNvPr id="10" name="Table 9"/>
          <p:cNvGraphicFramePr>
            <a:graphicFrameLocks noGrp="1"/>
          </p:cNvGraphicFramePr>
          <p:nvPr/>
        </p:nvGraphicFramePr>
        <p:xfrm>
          <a:off x="609600" y="4079240"/>
          <a:ext cx="7848600" cy="1483360"/>
        </p:xfrm>
        <a:graphic>
          <a:graphicData uri="http://schemas.openxmlformats.org/drawingml/2006/table">
            <a:tbl>
              <a:tblPr firstRow="1" bandRow="1">
                <a:tableStyleId>{5940675A-B579-460E-94D1-54222C63F5DA}</a:tableStyleId>
              </a:tblPr>
              <a:tblGrid>
                <a:gridCol w="3657600"/>
                <a:gridCol w="4191000"/>
              </a:tblGrid>
              <a:tr h="370840">
                <a:tc>
                  <a:txBody>
                    <a:bodyPr/>
                    <a:lstStyle/>
                    <a:p>
                      <a:pPr algn="l"/>
                      <a:r>
                        <a:rPr lang="en-US" sz="1400" kern="1200" dirty="0" smtClean="0">
                          <a:solidFill>
                            <a:schemeClr val="tx1"/>
                          </a:solidFill>
                          <a:latin typeface="Verdana"/>
                          <a:ea typeface="+mn-ea"/>
                          <a:cs typeface="Verdana"/>
                        </a:rPr>
                        <a:t>DNA</a:t>
                      </a:r>
                      <a:r>
                        <a:rPr lang="en-US" sz="1400" dirty="0" smtClean="0">
                          <a:latin typeface="Verdana"/>
                          <a:cs typeface="Verdana"/>
                        </a:rPr>
                        <a:t> </a:t>
                      </a:r>
                      <a:endParaRPr lang="en-US" sz="1400" b="1"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smtClean="0">
                          <a:solidFill>
                            <a:schemeClr val="tx1"/>
                          </a:solidFill>
                          <a:latin typeface="Verdana"/>
                          <a:ea typeface="+mn-ea"/>
                          <a:cs typeface="Verdana"/>
                        </a:rPr>
                        <a:t>GAATCTCCA</a:t>
                      </a:r>
                      <a:endParaRPr lang="en-US" sz="1400" b="1"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Verdana"/>
                          <a:ea typeface="+mn-ea"/>
                          <a:cs typeface="Verdana"/>
                        </a:rPr>
                        <a:t>mRNA</a:t>
                      </a:r>
                      <a:r>
                        <a:rPr lang="en-US" sz="1400" dirty="0" smtClean="0">
                          <a:latin typeface="Verdana"/>
                          <a:cs typeface="Verdana"/>
                        </a:rPr>
                        <a:t> </a:t>
                      </a:r>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smtClean="0">
                          <a:solidFill>
                            <a:schemeClr val="tx1"/>
                          </a:solidFill>
                          <a:latin typeface="Verdana"/>
                          <a:ea typeface="+mn-ea"/>
                          <a:cs typeface="Verdana"/>
                        </a:rPr>
                        <a:t>CUUAGAGGU</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Verdana"/>
                          <a:ea typeface="+mn-ea"/>
                          <a:cs typeface="Verdana"/>
                        </a:rPr>
                        <a:t>Amino acid sequence</a:t>
                      </a:r>
                      <a:r>
                        <a:rPr lang="en-US" sz="1400" dirty="0" smtClean="0">
                          <a:latin typeface="Verdana"/>
                          <a:cs typeface="Verdana"/>
                        </a:rPr>
                        <a:t> </a:t>
                      </a:r>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err="1" smtClean="0">
                          <a:solidFill>
                            <a:schemeClr val="tx1"/>
                          </a:solidFill>
                          <a:latin typeface="Verdana"/>
                          <a:ea typeface="+mn-ea"/>
                          <a:cs typeface="Verdana"/>
                        </a:rPr>
                        <a:t>leucine</a:t>
                      </a:r>
                      <a:r>
                        <a:rPr lang="en-US" sz="1400" kern="1200" dirty="0" smtClean="0">
                          <a:solidFill>
                            <a:schemeClr val="tx1"/>
                          </a:solidFill>
                          <a:latin typeface="Verdana"/>
                          <a:ea typeface="+mn-ea"/>
                          <a:cs typeface="Verdana"/>
                        </a:rPr>
                        <a:t>—</a:t>
                      </a:r>
                      <a:r>
                        <a:rPr lang="en-US" sz="1400" kern="1200" dirty="0" err="1" smtClean="0">
                          <a:solidFill>
                            <a:schemeClr val="tx1"/>
                          </a:solidFill>
                          <a:latin typeface="Verdana"/>
                          <a:ea typeface="+mn-ea"/>
                          <a:cs typeface="Verdana"/>
                        </a:rPr>
                        <a:t>arginine</a:t>
                      </a:r>
                      <a:r>
                        <a:rPr lang="en-US" sz="1400" kern="1200" dirty="0" smtClean="0">
                          <a:solidFill>
                            <a:schemeClr val="tx1"/>
                          </a:solidFill>
                          <a:latin typeface="Verdana"/>
                          <a:ea typeface="+mn-ea"/>
                          <a:cs typeface="Verdana"/>
                        </a:rPr>
                        <a:t>—</a:t>
                      </a:r>
                      <a:r>
                        <a:rPr lang="en-US" sz="1400" kern="1200" dirty="0" err="1" smtClean="0">
                          <a:solidFill>
                            <a:schemeClr val="tx1"/>
                          </a:solidFill>
                          <a:latin typeface="Verdana"/>
                          <a:ea typeface="+mn-ea"/>
                          <a:cs typeface="Verdana"/>
                        </a:rPr>
                        <a:t>glycine</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latin typeface="Verdana"/>
                          <a:ea typeface="+mn-ea"/>
                          <a:cs typeface="Verdana"/>
                        </a:rPr>
                        <a:t>tRNA</a:t>
                      </a:r>
                      <a:r>
                        <a:rPr lang="en-US" sz="1400" kern="1200" dirty="0" smtClean="0">
                          <a:solidFill>
                            <a:schemeClr val="tx1"/>
                          </a:solidFill>
                          <a:latin typeface="Verdana"/>
                          <a:ea typeface="+mn-ea"/>
                          <a:cs typeface="Verdana"/>
                        </a:rPr>
                        <a:t> </a:t>
                      </a:r>
                      <a:r>
                        <a:rPr lang="en-US" sz="1400" kern="1200" dirty="0" err="1" smtClean="0">
                          <a:solidFill>
                            <a:schemeClr val="tx1"/>
                          </a:solidFill>
                          <a:latin typeface="Verdana"/>
                          <a:ea typeface="+mn-ea"/>
                          <a:cs typeface="Verdana"/>
                        </a:rPr>
                        <a:t>anticodons</a:t>
                      </a:r>
                      <a:r>
                        <a:rPr lang="en-US" sz="1400" dirty="0" smtClean="0">
                          <a:latin typeface="Verdana"/>
                          <a:cs typeface="Verdana"/>
                        </a:rPr>
                        <a:t> </a:t>
                      </a:r>
                      <a:endParaRPr lang="en-US" sz="1400" b="0" dirty="0">
                        <a:latin typeface="Verdana"/>
                        <a:cs typeface="Verdana"/>
                      </a:endParaRPr>
                    </a:p>
                  </a:txBody>
                  <a:tcPr marL="68580" marR="68580" marT="0" marB="0"/>
                </a:tc>
                <a:tc>
                  <a:txBody>
                    <a:bodyPr/>
                    <a:lstStyle/>
                    <a:p>
                      <a:pPr marL="0" marR="0" algn="l">
                        <a:lnSpc>
                          <a:spcPct val="115000"/>
                        </a:lnSpc>
                        <a:spcBef>
                          <a:spcPts val="0"/>
                        </a:spcBef>
                        <a:spcAft>
                          <a:spcPts val="0"/>
                        </a:spcAft>
                      </a:pPr>
                      <a:r>
                        <a:rPr lang="en-US" sz="1400" kern="1200" dirty="0" smtClean="0">
                          <a:solidFill>
                            <a:schemeClr val="tx1"/>
                          </a:solidFill>
                          <a:latin typeface="Verdana"/>
                          <a:ea typeface="+mn-ea"/>
                          <a:cs typeface="Verdana"/>
                        </a:rPr>
                        <a:t>GAA UCU CCA</a:t>
                      </a:r>
                      <a:r>
                        <a:rPr lang="en-US" sz="1400" dirty="0" smtClean="0">
                          <a:latin typeface="Verdana"/>
                          <a:cs typeface="Verdana"/>
                        </a:rPr>
                        <a:t> </a:t>
                      </a:r>
                      <a:endParaRPr lang="en-US" sz="1400" b="0" dirty="0">
                        <a:latin typeface="Verdana"/>
                        <a:ea typeface="ＭＳ 明朝"/>
                        <a:cs typeface="Verdana"/>
                      </a:endParaRPr>
                    </a:p>
                  </a:txBody>
                  <a:tcPr marL="68580" marR="68580" marT="0" marB="0"/>
                </a:tc>
              </a:tr>
            </a:tbl>
          </a:graphicData>
        </a:graphic>
      </p:graphicFrame>
      <p:sp>
        <p:nvSpPr>
          <p:cNvPr id="11" name="TextBox 10"/>
          <p:cNvSpPr txBox="1"/>
          <p:nvPr/>
        </p:nvSpPr>
        <p:spPr>
          <a:xfrm>
            <a:off x="685800" y="653534"/>
            <a:ext cx="1676400" cy="369332"/>
          </a:xfrm>
          <a:prstGeom prst="rect">
            <a:avLst/>
          </a:prstGeom>
          <a:noFill/>
        </p:spPr>
        <p:txBody>
          <a:bodyPr wrap="square" rtlCol="0">
            <a:spAutoFit/>
          </a:bodyPr>
          <a:lstStyle/>
          <a:p>
            <a:r>
              <a:rPr lang="en-US" dirty="0" smtClean="0">
                <a:solidFill>
                  <a:srgbClr val="FF0000"/>
                </a:solidFill>
                <a:latin typeface="Verdana"/>
              </a:rPr>
              <a:t>Page 21</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25475"/>
            <a:ext cx="3733800" cy="652423"/>
          </a:xfrm>
          <a:prstGeom prst="rect">
            <a:avLst/>
          </a:prstGeom>
        </p:spPr>
        <p:txBody>
          <a:bodyPr/>
          <a:lstStyle/>
          <a:p>
            <a:pPr algn="l"/>
            <a:r>
              <a:rPr lang="en-US" sz="2400" b="1" dirty="0" smtClean="0"/>
              <a:t>Writing the Exam</a:t>
            </a:r>
            <a:endParaRPr lang="en-US" sz="2400" dirty="0"/>
          </a:p>
        </p:txBody>
      </p:sp>
      <p:sp>
        <p:nvSpPr>
          <p:cNvPr id="3" name="Content Placeholder 2"/>
          <p:cNvSpPr>
            <a:spLocks noGrp="1"/>
          </p:cNvSpPr>
          <p:nvPr>
            <p:ph idx="4294967295"/>
          </p:nvPr>
        </p:nvSpPr>
        <p:spPr>
          <a:xfrm>
            <a:off x="457200" y="1951037"/>
            <a:ext cx="8229600" cy="4525963"/>
          </a:xfrm>
          <a:prstGeom prst="rect">
            <a:avLst/>
          </a:prstGeom>
        </p:spPr>
        <p:txBody>
          <a:bodyPr>
            <a:normAutofit fontScale="47500" lnSpcReduction="20000"/>
          </a:bodyPr>
          <a:lstStyle/>
          <a:p>
            <a:r>
              <a:rPr lang="en-US" dirty="0" smtClean="0"/>
              <a:t>Get to the exam early. Don’t allow flat tires, bad roads, etc. to make you late. You will not be given extra time and you will not be allowed to write if you are over an hour late.</a:t>
            </a:r>
          </a:p>
          <a:p>
            <a:pPr>
              <a:buNone/>
            </a:pPr>
            <a:endParaRPr lang="en-US" dirty="0" smtClean="0"/>
          </a:p>
          <a:p>
            <a:r>
              <a:rPr lang="en-US" dirty="0" smtClean="0"/>
              <a:t>You are not allowed to ask questions during the exam. If you are unsure about what a question is asking you may NOT ask for help.</a:t>
            </a:r>
          </a:p>
          <a:p>
            <a:pPr>
              <a:buNone/>
            </a:pPr>
            <a:r>
              <a:rPr lang="en-US" dirty="0" smtClean="0"/>
              <a:t> </a:t>
            </a:r>
          </a:p>
          <a:p>
            <a:r>
              <a:rPr lang="en-US" u="sng" dirty="0" smtClean="0"/>
              <a:t>Underline/highlight key words</a:t>
            </a:r>
            <a:r>
              <a:rPr lang="en-US" dirty="0" smtClean="0"/>
              <a:t> as you read a question. This helps you to focus on keywords as you read and since it’s impossible to memorize everything it will be easier to find the information again when you need it.</a:t>
            </a:r>
          </a:p>
          <a:p>
            <a:pPr>
              <a:buNone/>
            </a:pPr>
            <a:endParaRPr lang="en-US" dirty="0" smtClean="0"/>
          </a:p>
          <a:p>
            <a:r>
              <a:rPr lang="en-US" dirty="0" smtClean="0"/>
              <a:t>You are provided with tear out scrap paper at the back of the exams and a formula/data sheet. Tear them out upon starting the exam. You may write on them.</a:t>
            </a:r>
          </a:p>
          <a:p>
            <a:pPr>
              <a:buNone/>
            </a:pPr>
            <a:endParaRPr lang="en-US" dirty="0" smtClean="0"/>
          </a:p>
          <a:p>
            <a:r>
              <a:rPr lang="en-US" dirty="0" smtClean="0"/>
              <a:t>You may be given a formula, experiment, or concept you have not learned in class. You are expected to use the biology you did learn in class and apply it to this new situation.</a:t>
            </a:r>
          </a:p>
          <a:p>
            <a:pPr>
              <a:buNone/>
            </a:pPr>
            <a:endParaRPr lang="en-US" dirty="0" smtClean="0"/>
          </a:p>
          <a:p>
            <a:r>
              <a:rPr lang="en-US" dirty="0" smtClean="0"/>
              <a:t>Don’t spend too much time on one question; come back to it later if necessary.</a:t>
            </a:r>
            <a:endParaRPr lang="en-US" dirty="0"/>
          </a:p>
        </p:txBody>
      </p:sp>
      <p:sp>
        <p:nvSpPr>
          <p:cNvPr id="5" name="Slide Number Placeholder 4"/>
          <p:cNvSpPr>
            <a:spLocks noGrp="1"/>
          </p:cNvSpPr>
          <p:nvPr>
            <p:ph type="sldNum" sz="quarter" idx="12"/>
          </p:nvPr>
        </p:nvSpPr>
        <p:spPr/>
        <p:txBody>
          <a:bodyPr/>
          <a:lstStyle/>
          <a:p>
            <a:fld id="{D80FEEEB-4CAC-EC4F-B319-97BE1703EA36}" type="slidenum">
              <a:rPr lang="en-US" smtClean="0"/>
              <a:pPr/>
              <a:t>7</a:t>
            </a:fld>
            <a:endParaRPr lang="en-US"/>
          </a:p>
        </p:txBody>
      </p:sp>
      <p:sp>
        <p:nvSpPr>
          <p:cNvPr id="6" name="TextBox 5"/>
          <p:cNvSpPr txBox="1"/>
          <p:nvPr/>
        </p:nvSpPr>
        <p:spPr>
          <a:xfrm>
            <a:off x="4038600" y="697468"/>
            <a:ext cx="1676400" cy="369332"/>
          </a:xfrm>
          <a:prstGeom prst="rect">
            <a:avLst/>
          </a:prstGeom>
          <a:noFill/>
        </p:spPr>
        <p:txBody>
          <a:bodyPr wrap="square" rtlCol="0">
            <a:spAutoFit/>
          </a:bodyPr>
          <a:lstStyle/>
          <a:p>
            <a:r>
              <a:rPr lang="en-US" dirty="0" smtClean="0">
                <a:solidFill>
                  <a:srgbClr val="FF0000"/>
                </a:solidFill>
                <a:latin typeface="Verdana"/>
              </a:rPr>
              <a:t>Page 5</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70</a:t>
            </a:fld>
            <a:endParaRPr lang="en-US"/>
          </a:p>
        </p:txBody>
      </p:sp>
      <p:sp>
        <p:nvSpPr>
          <p:cNvPr id="5" name="TextBox 4"/>
          <p:cNvSpPr txBox="1"/>
          <p:nvPr/>
        </p:nvSpPr>
        <p:spPr>
          <a:xfrm>
            <a:off x="609600" y="1371600"/>
            <a:ext cx="7772400" cy="1815882"/>
          </a:xfrm>
          <a:prstGeom prst="rect">
            <a:avLst/>
          </a:prstGeom>
          <a:noFill/>
        </p:spPr>
        <p:txBody>
          <a:bodyPr wrap="square" rtlCol="0">
            <a:spAutoFit/>
          </a:bodyPr>
          <a:lstStyle/>
          <a:p>
            <a:pPr marL="355600" lvl="0" indent="-355600">
              <a:buFont typeface="Arial"/>
              <a:buChar char="•"/>
            </a:pPr>
            <a:r>
              <a:rPr lang="en-US" sz="1600" dirty="0" smtClean="0">
                <a:latin typeface="Verdana"/>
              </a:rPr>
              <a:t>Errors (copy errors or contact with a mutagen) in the DNA base sequence cause mutations. Only those errors found in gametes can be inherited by the offspring.</a:t>
            </a:r>
          </a:p>
          <a:p>
            <a:pPr marL="355600" indent="-355600"/>
            <a:endParaRPr lang="en-US" sz="1600" dirty="0" smtClean="0">
              <a:latin typeface="Verdana"/>
            </a:endParaRPr>
          </a:p>
          <a:p>
            <a:pPr marL="355600" lvl="0" indent="-355600">
              <a:buFont typeface="Arial"/>
              <a:buChar char="•"/>
            </a:pPr>
            <a:r>
              <a:rPr lang="en-US" sz="1600" dirty="0" smtClean="0">
                <a:latin typeface="Verdana"/>
              </a:rPr>
              <a:t>There are many ways to manipulate and recombine DNA both within a species and between species through recombinant technology.</a:t>
            </a:r>
          </a:p>
          <a:p>
            <a:endParaRPr lang="en-US" sz="1600" dirty="0">
              <a:latin typeface="Verdana"/>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71</a:t>
            </a:fld>
            <a:endParaRPr lang="en-US"/>
          </a:p>
        </p:txBody>
      </p:sp>
      <p:sp>
        <p:nvSpPr>
          <p:cNvPr id="4" name="TextBox 3"/>
          <p:cNvSpPr txBox="1"/>
          <p:nvPr/>
        </p:nvSpPr>
        <p:spPr>
          <a:xfrm>
            <a:off x="609600" y="762000"/>
            <a:ext cx="4800600" cy="338554"/>
          </a:xfrm>
          <a:prstGeom prst="rect">
            <a:avLst/>
          </a:prstGeom>
          <a:noFill/>
        </p:spPr>
        <p:txBody>
          <a:bodyPr wrap="square" rtlCol="0">
            <a:spAutoFit/>
          </a:bodyPr>
          <a:lstStyle/>
          <a:p>
            <a:r>
              <a:rPr lang="en-US" sz="1600" dirty="0" smtClean="0">
                <a:latin typeface="Verdana"/>
              </a:rPr>
              <a:t>Technology and its Uses</a:t>
            </a:r>
            <a:endParaRPr lang="en-US" sz="1600" dirty="0">
              <a:latin typeface="Verdana"/>
            </a:endParaRPr>
          </a:p>
        </p:txBody>
      </p:sp>
      <p:graphicFrame>
        <p:nvGraphicFramePr>
          <p:cNvPr id="5" name="Table 4"/>
          <p:cNvGraphicFramePr>
            <a:graphicFrameLocks noGrp="1"/>
          </p:cNvGraphicFramePr>
          <p:nvPr/>
        </p:nvGraphicFramePr>
        <p:xfrm>
          <a:off x="609600" y="1676399"/>
          <a:ext cx="7772400" cy="3283414"/>
        </p:xfrm>
        <a:graphic>
          <a:graphicData uri="http://schemas.openxmlformats.org/drawingml/2006/table">
            <a:tbl>
              <a:tblPr firstRow="1" bandRow="1">
                <a:tableStyleId>{5940675A-B579-460E-94D1-54222C63F5DA}</a:tableStyleId>
              </a:tblPr>
              <a:tblGrid>
                <a:gridCol w="2332067"/>
                <a:gridCol w="5440333"/>
              </a:tblGrid>
              <a:tr h="421944">
                <a:tc>
                  <a:txBody>
                    <a:bodyPr/>
                    <a:lstStyle/>
                    <a:p>
                      <a:pPr marL="0" marR="0">
                        <a:lnSpc>
                          <a:spcPct val="115000"/>
                        </a:lnSpc>
                        <a:spcBef>
                          <a:spcPts val="0"/>
                        </a:spcBef>
                        <a:spcAft>
                          <a:spcPts val="0"/>
                        </a:spcAft>
                      </a:pPr>
                      <a:r>
                        <a:rPr lang="en-US" sz="1400" dirty="0">
                          <a:latin typeface="Verdana"/>
                          <a:ea typeface="ＭＳ 明朝"/>
                          <a:cs typeface="Verdana"/>
                        </a:rPr>
                        <a:t>DNA sequencing</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Determine nucleotide order in a DNA molecule for use in the study of evolution, disease, drug synthesis fingerprinting, </a:t>
                      </a:r>
                      <a:r>
                        <a:rPr lang="en-US" sz="1400" dirty="0" err="1">
                          <a:latin typeface="Verdana"/>
                          <a:ea typeface="ＭＳ 明朝"/>
                          <a:cs typeface="Verdana"/>
                        </a:rPr>
                        <a:t>GMO’s</a:t>
                      </a:r>
                      <a:r>
                        <a:rPr lang="en-US" sz="1400" dirty="0">
                          <a:latin typeface="Verdana"/>
                          <a:ea typeface="ＭＳ 明朝"/>
                          <a:cs typeface="Verdana"/>
                        </a:rPr>
                        <a:t>, </a:t>
                      </a:r>
                      <a:r>
                        <a:rPr lang="en-US" sz="1400" dirty="0" smtClean="0">
                          <a:latin typeface="Verdana"/>
                          <a:ea typeface="ＭＳ 明朝"/>
                          <a:cs typeface="Verdana"/>
                        </a:rPr>
                        <a:t>etc.</a:t>
                      </a:r>
                      <a:endParaRPr lang="en-US" sz="1400" dirty="0">
                        <a:latin typeface="Verdana"/>
                        <a:ea typeface="ＭＳ 明朝"/>
                        <a:cs typeface="Verdana"/>
                      </a:endParaRPr>
                    </a:p>
                  </a:txBody>
                  <a:tcPr marL="68580" marR="68580" marT="0" marB="0"/>
                </a:tc>
              </a:tr>
              <a:tr h="492457">
                <a:tc>
                  <a:txBody>
                    <a:bodyPr/>
                    <a:lstStyle/>
                    <a:p>
                      <a:pPr marL="0" marR="0">
                        <a:lnSpc>
                          <a:spcPct val="115000"/>
                        </a:lnSpc>
                        <a:spcBef>
                          <a:spcPts val="0"/>
                        </a:spcBef>
                        <a:spcAft>
                          <a:spcPts val="0"/>
                        </a:spcAft>
                      </a:pPr>
                      <a:r>
                        <a:rPr lang="en-US" sz="1400" dirty="0" smtClean="0">
                          <a:latin typeface="Verdana"/>
                          <a:ea typeface="ＭＳ 明朝"/>
                          <a:cs typeface="Verdana"/>
                        </a:rPr>
                        <a:t>PCR—polymerase </a:t>
                      </a:r>
                      <a:r>
                        <a:rPr lang="en-US" sz="1400" dirty="0">
                          <a:latin typeface="Verdana"/>
                          <a:ea typeface="ＭＳ 明朝"/>
                          <a:cs typeface="Verdana"/>
                        </a:rPr>
                        <a:t>chain reaction</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Replicate small sections of DNA or </a:t>
                      </a:r>
                      <a:r>
                        <a:rPr lang="en-US" sz="1400" dirty="0" smtClean="0">
                          <a:latin typeface="Verdana"/>
                          <a:ea typeface="ＭＳ 明朝"/>
                          <a:cs typeface="Verdana"/>
                        </a:rPr>
                        <a:t>RNA.</a:t>
                      </a:r>
                      <a:endParaRPr lang="en-US" sz="1400" dirty="0">
                        <a:latin typeface="Verdana"/>
                        <a:ea typeface="ＭＳ 明朝"/>
                        <a:cs typeface="Verdana"/>
                      </a:endParaRPr>
                    </a:p>
                  </a:txBody>
                  <a:tcPr marL="68580" marR="68580" marT="0" marB="0"/>
                </a:tc>
              </a:tr>
              <a:tr h="421424">
                <a:tc>
                  <a:txBody>
                    <a:bodyPr/>
                    <a:lstStyle/>
                    <a:p>
                      <a:pPr marL="0" marR="0">
                        <a:lnSpc>
                          <a:spcPct val="115000"/>
                        </a:lnSpc>
                        <a:spcBef>
                          <a:spcPts val="0"/>
                        </a:spcBef>
                        <a:spcAft>
                          <a:spcPts val="0"/>
                        </a:spcAft>
                      </a:pPr>
                      <a:r>
                        <a:rPr lang="en-US" sz="1400" dirty="0">
                          <a:latin typeface="Verdana"/>
                          <a:ea typeface="ＭＳ 明朝"/>
                          <a:cs typeface="Verdana"/>
                        </a:rPr>
                        <a:t>Restriction</a:t>
                      </a:r>
                      <a:r>
                        <a:rPr lang="en-US" sz="1400" dirty="0" smtClean="0">
                          <a:latin typeface="Verdana"/>
                          <a:ea typeface="ＭＳ 明朝"/>
                          <a:cs typeface="Verdana"/>
                        </a:rPr>
                        <a:t> enzymes</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Cut DNA at specific base pair sequence (recognition site</a:t>
                      </a:r>
                      <a:r>
                        <a:rPr lang="en-US" sz="1400" dirty="0" smtClean="0">
                          <a:latin typeface="Verdana"/>
                          <a:ea typeface="ＭＳ 明朝"/>
                          <a:cs typeface="Verdana"/>
                        </a:rPr>
                        <a:t>).</a:t>
                      </a:r>
                      <a:endParaRPr lang="en-US" sz="1400" dirty="0">
                        <a:latin typeface="Verdana"/>
                        <a:ea typeface="ＭＳ 明朝"/>
                        <a:cs typeface="Verdana"/>
                      </a:endParaRPr>
                    </a:p>
                  </a:txBody>
                  <a:tcPr marL="68580" marR="68580" marT="0" marB="0"/>
                </a:tc>
              </a:tr>
              <a:tr h="416776">
                <a:tc>
                  <a:txBody>
                    <a:bodyPr/>
                    <a:lstStyle/>
                    <a:p>
                      <a:pPr marL="0" marR="0">
                        <a:lnSpc>
                          <a:spcPct val="115000"/>
                        </a:lnSpc>
                        <a:spcBef>
                          <a:spcPts val="0"/>
                        </a:spcBef>
                        <a:spcAft>
                          <a:spcPts val="0"/>
                        </a:spcAft>
                      </a:pPr>
                      <a:r>
                        <a:rPr lang="en-US" sz="1400">
                          <a:latin typeface="Verdana"/>
                          <a:ea typeface="ＭＳ 明朝"/>
                          <a:cs typeface="Verdana"/>
                        </a:rPr>
                        <a:t>Ligase</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Enzyme that join sections of DNA </a:t>
                      </a:r>
                      <a:r>
                        <a:rPr lang="en-US" sz="1400" dirty="0" smtClean="0">
                          <a:latin typeface="Verdana"/>
                          <a:ea typeface="ＭＳ 明朝"/>
                          <a:cs typeface="Verdana"/>
                        </a:rPr>
                        <a:t>together.</a:t>
                      </a:r>
                      <a:endParaRPr lang="en-US" sz="1400" dirty="0">
                        <a:latin typeface="Verdana"/>
                        <a:ea typeface="ＭＳ 明朝"/>
                        <a:cs typeface="Verdana"/>
                      </a:endParaRPr>
                    </a:p>
                  </a:txBody>
                  <a:tcPr marL="68580" marR="68580" marT="0" marB="0"/>
                </a:tc>
              </a:tr>
              <a:tr h="533400">
                <a:tc>
                  <a:txBody>
                    <a:bodyPr/>
                    <a:lstStyle/>
                    <a:p>
                      <a:pPr marL="0" marR="0">
                        <a:lnSpc>
                          <a:spcPct val="115000"/>
                        </a:lnSpc>
                        <a:spcBef>
                          <a:spcPts val="0"/>
                        </a:spcBef>
                        <a:spcAft>
                          <a:spcPts val="0"/>
                        </a:spcAft>
                      </a:pPr>
                      <a:r>
                        <a:rPr lang="en-US" sz="1400">
                          <a:latin typeface="Verdana"/>
                          <a:ea typeface="ＭＳ 明朝"/>
                          <a:cs typeface="Verdana"/>
                        </a:rPr>
                        <a:t>Recombinant technology</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DNA from</a:t>
                      </a:r>
                      <a:r>
                        <a:rPr lang="en-US" sz="1400" dirty="0" smtClean="0">
                          <a:latin typeface="Verdana"/>
                          <a:ea typeface="ＭＳ 明朝"/>
                          <a:cs typeface="Verdana"/>
                        </a:rPr>
                        <a:t> two </a:t>
                      </a:r>
                      <a:r>
                        <a:rPr lang="en-US" sz="1400" dirty="0">
                          <a:latin typeface="Verdana"/>
                          <a:ea typeface="ＭＳ 明朝"/>
                          <a:cs typeface="Verdana"/>
                        </a:rPr>
                        <a:t>sources are cut with a restriction enzyme and joined together with </a:t>
                      </a:r>
                      <a:r>
                        <a:rPr lang="en-US" sz="1400" dirty="0" err="1" smtClean="0">
                          <a:latin typeface="Verdana"/>
                          <a:ea typeface="ＭＳ 明朝"/>
                          <a:cs typeface="Verdana"/>
                        </a:rPr>
                        <a:t>ligase</a:t>
                      </a:r>
                      <a:r>
                        <a:rPr lang="en-US" sz="1400" dirty="0" smtClean="0">
                          <a:latin typeface="Verdana"/>
                          <a:ea typeface="ＭＳ 明朝"/>
                          <a:cs typeface="Verdana"/>
                        </a:rPr>
                        <a:t>.</a:t>
                      </a:r>
                      <a:endParaRPr lang="en-US" sz="1400" dirty="0">
                        <a:latin typeface="Verdana"/>
                        <a:ea typeface="ＭＳ 明朝"/>
                        <a:cs typeface="Verdana"/>
                      </a:endParaRPr>
                    </a:p>
                  </a:txBody>
                  <a:tcPr marL="68580" marR="68580" marT="0" marB="0"/>
                </a:tc>
              </a:tr>
              <a:tr h="683265">
                <a:tc>
                  <a:txBody>
                    <a:bodyPr/>
                    <a:lstStyle/>
                    <a:p>
                      <a:pPr marL="0" marR="0">
                        <a:lnSpc>
                          <a:spcPct val="115000"/>
                        </a:lnSpc>
                        <a:spcBef>
                          <a:spcPts val="0"/>
                        </a:spcBef>
                        <a:spcAft>
                          <a:spcPts val="0"/>
                        </a:spcAft>
                      </a:pPr>
                      <a:r>
                        <a:rPr lang="en-US" sz="1400" dirty="0">
                          <a:latin typeface="Verdana"/>
                          <a:ea typeface="ＭＳ 明朝"/>
                          <a:cs typeface="Verdana"/>
                        </a:rPr>
                        <a:t>Bacterial</a:t>
                      </a:r>
                      <a:r>
                        <a:rPr lang="en-US" sz="1400" dirty="0" smtClean="0">
                          <a:latin typeface="Verdana"/>
                          <a:ea typeface="ＭＳ 明朝"/>
                          <a:cs typeface="Verdana"/>
                        </a:rPr>
                        <a:t> transformation</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Recombinant technology is used to place a gene of interest into a plasmid to study/produce the </a:t>
                      </a:r>
                      <a:r>
                        <a:rPr lang="en-US" sz="1400" dirty="0" smtClean="0">
                          <a:latin typeface="Verdana"/>
                          <a:ea typeface="ＭＳ 明朝"/>
                          <a:cs typeface="Verdana"/>
                        </a:rPr>
                        <a:t>protein.</a:t>
                      </a:r>
                      <a:endParaRPr lang="en-US" sz="1400" dirty="0">
                        <a:latin typeface="Verdana"/>
                        <a:ea typeface="ＭＳ 明朝"/>
                        <a:cs typeface="Verdana"/>
                      </a:endParaRPr>
                    </a:p>
                  </a:txBody>
                  <a:tcPr marL="68580" marR="68580" marT="0" marB="0"/>
                </a:tc>
              </a:tr>
            </a:tbl>
          </a:graphicData>
        </a:graphic>
      </p:graphicFrame>
      <p:sp>
        <p:nvSpPr>
          <p:cNvPr id="9" name="TextBox 8"/>
          <p:cNvSpPr txBox="1"/>
          <p:nvPr/>
        </p:nvSpPr>
        <p:spPr>
          <a:xfrm>
            <a:off x="3347864" y="731222"/>
            <a:ext cx="1676400" cy="369332"/>
          </a:xfrm>
          <a:prstGeom prst="rect">
            <a:avLst/>
          </a:prstGeom>
          <a:noFill/>
        </p:spPr>
        <p:txBody>
          <a:bodyPr wrap="square" rtlCol="0">
            <a:spAutoFit/>
          </a:bodyPr>
          <a:lstStyle/>
          <a:p>
            <a:r>
              <a:rPr lang="en-US" dirty="0" smtClean="0">
                <a:solidFill>
                  <a:srgbClr val="FF0000"/>
                </a:solidFill>
                <a:latin typeface="Verdana"/>
              </a:rPr>
              <a:t>Page 22</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72</a:t>
            </a:fld>
            <a:endParaRPr lang="en-US"/>
          </a:p>
        </p:txBody>
      </p:sp>
      <p:sp>
        <p:nvSpPr>
          <p:cNvPr id="4" name="TextBox 3"/>
          <p:cNvSpPr txBox="1"/>
          <p:nvPr/>
        </p:nvSpPr>
        <p:spPr>
          <a:xfrm>
            <a:off x="838200" y="958334"/>
            <a:ext cx="5562600" cy="338554"/>
          </a:xfrm>
          <a:prstGeom prst="rect">
            <a:avLst/>
          </a:prstGeom>
          <a:noFill/>
        </p:spPr>
        <p:txBody>
          <a:bodyPr wrap="square" rtlCol="0">
            <a:spAutoFit/>
          </a:bodyPr>
          <a:lstStyle/>
          <a:p>
            <a:pPr marL="342900" indent="-342900"/>
            <a:r>
              <a:rPr lang="en-US" sz="1600" dirty="0" smtClean="0">
                <a:latin typeface="Verdana"/>
              </a:rPr>
              <a:t>25.		Contrast DNA with mRNA.</a:t>
            </a:r>
          </a:p>
        </p:txBody>
      </p:sp>
      <p:graphicFrame>
        <p:nvGraphicFramePr>
          <p:cNvPr id="5" name="Table 4"/>
          <p:cNvGraphicFramePr>
            <a:graphicFrameLocks noGrp="1"/>
          </p:cNvGraphicFramePr>
          <p:nvPr/>
        </p:nvGraphicFramePr>
        <p:xfrm>
          <a:off x="1524000" y="1676400"/>
          <a:ext cx="5867400" cy="1854200"/>
        </p:xfrm>
        <a:graphic>
          <a:graphicData uri="http://schemas.openxmlformats.org/drawingml/2006/table">
            <a:tbl>
              <a:tblPr firstRow="1" bandRow="1">
                <a:tableStyleId>{5940675A-B579-460E-94D1-54222C63F5DA}</a:tableStyleId>
              </a:tblPr>
              <a:tblGrid>
                <a:gridCol w="2743200"/>
                <a:gridCol w="3124200"/>
              </a:tblGrid>
              <a:tr h="370840">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DNA</a:t>
                      </a:r>
                      <a:endParaRPr lang="en-US" sz="140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mRNA</a:t>
                      </a:r>
                      <a:endParaRPr lang="en-US" sz="140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Double stranded</a:t>
                      </a:r>
                      <a:endParaRPr lang="en-US" sz="140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Single stranded</a:t>
                      </a:r>
                      <a:endParaRPr lang="en-US" sz="140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Verdana"/>
                        </a:rPr>
                        <a:t>A bonds with T</a:t>
                      </a:r>
                      <a:endParaRPr lang="en-US" sz="1400" dirty="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solidFill>
                            <a:srgbClr val="FF0000"/>
                          </a:solidFill>
                          <a:latin typeface="Verdana"/>
                          <a:ea typeface="ＭＳ 明朝"/>
                          <a:cs typeface="Verdana"/>
                        </a:rPr>
                        <a:t>A bonds with U</a:t>
                      </a:r>
                      <a:endParaRPr lang="en-US" sz="1400" dirty="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Deoxyribose sugar</a:t>
                      </a:r>
                      <a:endParaRPr lang="en-US" sz="140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Ribose sugar</a:t>
                      </a:r>
                      <a:endParaRPr lang="en-US" sz="140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Found only in nucleus</a:t>
                      </a:r>
                      <a:endParaRPr lang="en-US" sz="140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solidFill>
                            <a:srgbClr val="FF0000"/>
                          </a:solidFill>
                          <a:latin typeface="Verdana"/>
                          <a:ea typeface="ＭＳ 明朝"/>
                          <a:cs typeface="Verdana"/>
                        </a:rPr>
                        <a:t>Found in nucleus and cytoplasm</a:t>
                      </a:r>
                      <a:endParaRPr lang="en-US" sz="1400" dirty="0">
                        <a:solidFill>
                          <a:srgbClr val="FF0000"/>
                        </a:solidFill>
                        <a:latin typeface="Verdana"/>
                        <a:ea typeface="ＭＳ 明朝"/>
                        <a:cs typeface="Verdana"/>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73</a:t>
            </a:fld>
            <a:endParaRPr lang="en-US"/>
          </a:p>
        </p:txBody>
      </p:sp>
      <p:sp>
        <p:nvSpPr>
          <p:cNvPr id="4" name="TextBox 3"/>
          <p:cNvSpPr txBox="1"/>
          <p:nvPr/>
        </p:nvSpPr>
        <p:spPr>
          <a:xfrm>
            <a:off x="762000" y="2514600"/>
            <a:ext cx="8077200" cy="338554"/>
          </a:xfrm>
          <a:prstGeom prst="rect">
            <a:avLst/>
          </a:prstGeom>
          <a:noFill/>
        </p:spPr>
        <p:txBody>
          <a:bodyPr wrap="square" rtlCol="0">
            <a:spAutoFit/>
          </a:bodyPr>
          <a:lstStyle/>
          <a:p>
            <a:r>
              <a:rPr lang="en-US" sz="1600" dirty="0" smtClean="0">
                <a:latin typeface="Verdana"/>
              </a:rPr>
              <a:t>26.	Given the amino acid sequence above, the correct DNA sequence is…</a:t>
            </a:r>
          </a:p>
        </p:txBody>
      </p:sp>
      <p:graphicFrame>
        <p:nvGraphicFramePr>
          <p:cNvPr id="5" name="Table 4"/>
          <p:cNvGraphicFramePr>
            <a:graphicFrameLocks noGrp="1"/>
          </p:cNvGraphicFramePr>
          <p:nvPr/>
        </p:nvGraphicFramePr>
        <p:xfrm>
          <a:off x="1371600" y="3200400"/>
          <a:ext cx="3455390" cy="1483360"/>
        </p:xfrm>
        <a:graphic>
          <a:graphicData uri="http://schemas.openxmlformats.org/drawingml/2006/table">
            <a:tbl>
              <a:tblPr firstRow="1" bandRow="1">
                <a:tableStyleId>{5940675A-B579-460E-94D1-54222C63F5DA}</a:tableStyleId>
              </a:tblPr>
              <a:tblGrid>
                <a:gridCol w="891795"/>
                <a:gridCol w="2563595"/>
              </a:tblGrid>
              <a:tr h="370840">
                <a:tc>
                  <a:txBody>
                    <a:bodyPr/>
                    <a:lstStyle/>
                    <a:p>
                      <a:pPr marL="0" marR="0">
                        <a:lnSpc>
                          <a:spcPct val="115000"/>
                        </a:lnSpc>
                        <a:spcBef>
                          <a:spcPts val="0"/>
                        </a:spcBef>
                        <a:spcAft>
                          <a:spcPts val="0"/>
                        </a:spcAft>
                      </a:pPr>
                      <a:r>
                        <a:rPr lang="en-US" sz="1400" dirty="0">
                          <a:latin typeface="Verdana"/>
                          <a:ea typeface="ＭＳ 明朝"/>
                          <a:cs typeface="Verdana"/>
                        </a:rPr>
                        <a:t>A.</a:t>
                      </a:r>
                    </a:p>
                  </a:txBody>
                  <a:tcPr marL="68580" marR="68580" marT="0" marB="0"/>
                </a:tc>
                <a:tc>
                  <a:txBody>
                    <a:bodyPr/>
                    <a:lstStyle/>
                    <a:p>
                      <a:pPr marL="0" marR="0" algn="ctr">
                        <a:lnSpc>
                          <a:spcPct val="115000"/>
                        </a:lnSpc>
                        <a:spcBef>
                          <a:spcPts val="0"/>
                        </a:spcBef>
                        <a:spcAft>
                          <a:spcPts val="0"/>
                        </a:spcAft>
                      </a:pPr>
                      <a:r>
                        <a:rPr lang="en-US" sz="1400" b="1" dirty="0" smtClean="0">
                          <a:latin typeface="Verdana"/>
                          <a:ea typeface="ＭＳ 明朝"/>
                          <a:cs typeface="Verdana"/>
                        </a:rPr>
                        <a:t>GTA</a:t>
                      </a:r>
                      <a:r>
                        <a:rPr lang="en-US" sz="1400" b="1" baseline="0" dirty="0" smtClean="0">
                          <a:latin typeface="Verdana"/>
                          <a:ea typeface="ＭＳ 明朝"/>
                          <a:cs typeface="Verdana"/>
                        </a:rPr>
                        <a:t> TGC ACC AAA</a:t>
                      </a:r>
                      <a:endParaRPr lang="en-US" sz="1400" b="1"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B.</a:t>
                      </a: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latin typeface="Verdana"/>
                          <a:ea typeface="ＭＳ 明朝"/>
                          <a:cs typeface="Verdana"/>
                        </a:rPr>
                        <a:t>GTT</a:t>
                      </a:r>
                      <a:r>
                        <a:rPr lang="en-US" sz="1400" b="1" baseline="0" dirty="0" smtClean="0">
                          <a:latin typeface="Verdana"/>
                          <a:ea typeface="ＭＳ 明朝"/>
                          <a:cs typeface="Verdana"/>
                        </a:rPr>
                        <a:t> TGC ACC AAA</a:t>
                      </a:r>
                      <a:endParaRPr lang="en-US" sz="1400" b="1" dirty="0" smtClean="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a:latin typeface="Verdana"/>
                          <a:ea typeface="ＭＳ 明朝"/>
                          <a:cs typeface="Verdana"/>
                        </a:rPr>
                        <a:t>C.</a:t>
                      </a: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latin typeface="Verdana"/>
                          <a:ea typeface="ＭＳ 明朝"/>
                          <a:cs typeface="Verdana"/>
                        </a:rPr>
                        <a:t>GTA</a:t>
                      </a:r>
                      <a:r>
                        <a:rPr lang="en-US" sz="1400" b="1" baseline="0" dirty="0" smtClean="0">
                          <a:latin typeface="Verdana"/>
                          <a:ea typeface="ＭＳ 明朝"/>
                          <a:cs typeface="Verdana"/>
                        </a:rPr>
                        <a:t> TGC TCC AAA</a:t>
                      </a:r>
                      <a:endParaRPr lang="en-US" sz="1400" b="1" dirty="0" smtClean="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D.</a:t>
                      </a: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latin typeface="Verdana"/>
                          <a:ea typeface="ＭＳ 明朝"/>
                          <a:cs typeface="Verdana"/>
                        </a:rPr>
                        <a:t>GTT</a:t>
                      </a:r>
                      <a:r>
                        <a:rPr lang="en-US" sz="1400" b="1" baseline="0" dirty="0" smtClean="0">
                          <a:latin typeface="Verdana"/>
                          <a:ea typeface="ＭＳ 明朝"/>
                          <a:cs typeface="Verdana"/>
                        </a:rPr>
                        <a:t> TGA TCC AAA</a:t>
                      </a:r>
                      <a:endParaRPr lang="en-US" sz="1400" b="1" dirty="0" smtClean="0">
                        <a:latin typeface="Verdana"/>
                        <a:ea typeface="ＭＳ 明朝"/>
                        <a:cs typeface="Verdana"/>
                      </a:endParaRPr>
                    </a:p>
                  </a:txBody>
                  <a:tcPr marL="68580" marR="68580" marT="0" marB="0"/>
                </a:tc>
              </a:tr>
            </a:tbl>
          </a:graphicData>
        </a:graphic>
      </p:graphicFrame>
      <p:sp>
        <p:nvSpPr>
          <p:cNvPr id="6" name="TextBox 5"/>
          <p:cNvSpPr txBox="1"/>
          <p:nvPr/>
        </p:nvSpPr>
        <p:spPr>
          <a:xfrm>
            <a:off x="1447800" y="1676400"/>
            <a:ext cx="5562600" cy="338554"/>
          </a:xfrm>
          <a:prstGeom prst="rect">
            <a:avLst/>
          </a:prstGeom>
          <a:noFill/>
          <a:ln>
            <a:solidFill>
              <a:schemeClr val="tx1"/>
            </a:solidFill>
          </a:ln>
        </p:spPr>
        <p:txBody>
          <a:bodyPr wrap="square" rtlCol="0">
            <a:spAutoFit/>
          </a:bodyPr>
          <a:lstStyle/>
          <a:p>
            <a:r>
              <a:rPr lang="en-CA" sz="1600" dirty="0" err="1" smtClean="0">
                <a:latin typeface="Verdana"/>
              </a:rPr>
              <a:t>histidine</a:t>
            </a:r>
            <a:r>
              <a:rPr lang="en-CA" sz="1600" dirty="0" smtClean="0">
                <a:latin typeface="Verdana"/>
              </a:rPr>
              <a:t>—</a:t>
            </a:r>
            <a:r>
              <a:rPr lang="en-CA" sz="1600" dirty="0" err="1" smtClean="0">
                <a:latin typeface="Verdana"/>
              </a:rPr>
              <a:t>threonine</a:t>
            </a:r>
            <a:r>
              <a:rPr lang="en-CA" sz="1600" dirty="0" smtClean="0">
                <a:latin typeface="Verdana"/>
              </a:rPr>
              <a:t>—tryptophan</a:t>
            </a:r>
            <a:r>
              <a:rPr lang="en-US" sz="1600" dirty="0" smtClean="0">
                <a:latin typeface="Verdana"/>
              </a:rPr>
              <a:t>—</a:t>
            </a:r>
            <a:r>
              <a:rPr lang="en-CA" sz="1600" dirty="0" smtClean="0">
                <a:latin typeface="Verdana"/>
              </a:rPr>
              <a:t>phenylalanine</a:t>
            </a:r>
            <a:endParaRPr lang="en-US" sz="1600" dirty="0" smtClean="0">
              <a:latin typeface="Verdana"/>
            </a:endParaRPr>
          </a:p>
        </p:txBody>
      </p:sp>
      <p:sp>
        <p:nvSpPr>
          <p:cNvPr id="7" name="TextBox 6"/>
          <p:cNvSpPr txBox="1"/>
          <p:nvPr/>
        </p:nvSpPr>
        <p:spPr>
          <a:xfrm>
            <a:off x="1447800" y="762000"/>
            <a:ext cx="7010400" cy="584776"/>
          </a:xfrm>
          <a:prstGeom prst="rect">
            <a:avLst/>
          </a:prstGeom>
          <a:noFill/>
        </p:spPr>
        <p:txBody>
          <a:bodyPr wrap="square" rtlCol="0">
            <a:spAutoFit/>
          </a:bodyPr>
          <a:lstStyle/>
          <a:p>
            <a:r>
              <a:rPr lang="en-US" sz="1600" i="1" dirty="0" smtClean="0">
                <a:latin typeface="Verdana"/>
              </a:rPr>
              <a:t>Use the following information to answer the next question.</a:t>
            </a:r>
            <a:endParaRPr lang="en-US" sz="1600" dirty="0" smtClean="0">
              <a:latin typeface="Verdana"/>
            </a:endParaRPr>
          </a:p>
          <a:p>
            <a:endParaRPr lang="en-US" sz="1600" dirty="0">
              <a:latin typeface="Verdana"/>
            </a:endParaRPr>
          </a:p>
        </p:txBody>
      </p:sp>
      <p:sp>
        <p:nvSpPr>
          <p:cNvPr id="8" name="Oval 7"/>
          <p:cNvSpPr/>
          <p:nvPr/>
        </p:nvSpPr>
        <p:spPr>
          <a:xfrm>
            <a:off x="1358900" y="3263900"/>
            <a:ext cx="254000" cy="2159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74</a:t>
            </a:fld>
            <a:endParaRPr lang="en-US"/>
          </a:p>
        </p:txBody>
      </p:sp>
      <p:sp>
        <p:nvSpPr>
          <p:cNvPr id="4" name="TextBox 3"/>
          <p:cNvSpPr txBox="1"/>
          <p:nvPr/>
        </p:nvSpPr>
        <p:spPr>
          <a:xfrm>
            <a:off x="1447800" y="1447800"/>
            <a:ext cx="5562600" cy="830997"/>
          </a:xfrm>
          <a:prstGeom prst="rect">
            <a:avLst/>
          </a:prstGeom>
          <a:noFill/>
          <a:ln>
            <a:solidFill>
              <a:schemeClr val="tx1"/>
            </a:solidFill>
          </a:ln>
        </p:spPr>
        <p:txBody>
          <a:bodyPr wrap="square" rtlCol="0">
            <a:spAutoFit/>
          </a:bodyPr>
          <a:lstStyle/>
          <a:p>
            <a:r>
              <a:rPr lang="en-US" sz="1600" b="1" dirty="0" smtClean="0">
                <a:latin typeface="Verdana"/>
              </a:rPr>
              <a:t>Original DNA strand: 	TAGGGCAGAATC</a:t>
            </a:r>
            <a:endParaRPr lang="en-US" sz="1600" dirty="0" smtClean="0">
              <a:latin typeface="Verdana"/>
            </a:endParaRPr>
          </a:p>
          <a:p>
            <a:r>
              <a:rPr lang="en-US" sz="1600" dirty="0" smtClean="0">
                <a:latin typeface="Verdana"/>
              </a:rPr>
              <a:t>	Mutated strand 1:	TAGGGAAGAATC</a:t>
            </a:r>
          </a:p>
          <a:p>
            <a:r>
              <a:rPr lang="en-US" sz="1600" dirty="0" smtClean="0">
                <a:latin typeface="Verdana"/>
              </a:rPr>
              <a:t>	Mutated strand 2:	TAGGGCATTATC</a:t>
            </a:r>
            <a:endParaRPr lang="en-US" sz="1600" dirty="0">
              <a:latin typeface="Verdana"/>
            </a:endParaRPr>
          </a:p>
        </p:txBody>
      </p:sp>
      <p:sp>
        <p:nvSpPr>
          <p:cNvPr id="5" name="TextBox 4"/>
          <p:cNvSpPr txBox="1"/>
          <p:nvPr/>
        </p:nvSpPr>
        <p:spPr>
          <a:xfrm>
            <a:off x="1447800" y="762000"/>
            <a:ext cx="7010400" cy="338554"/>
          </a:xfrm>
          <a:prstGeom prst="rect">
            <a:avLst/>
          </a:prstGeom>
          <a:noFill/>
        </p:spPr>
        <p:txBody>
          <a:bodyPr wrap="square" rtlCol="0">
            <a:spAutoFit/>
          </a:bodyPr>
          <a:lstStyle/>
          <a:p>
            <a:r>
              <a:rPr lang="en-US" sz="1600" i="1" dirty="0" smtClean="0">
                <a:latin typeface="Verdana"/>
              </a:rPr>
              <a:t>Use the following information to answer the next question.</a:t>
            </a:r>
            <a:endParaRPr lang="en-US" sz="1600" dirty="0" smtClean="0">
              <a:latin typeface="Verdana"/>
            </a:endParaRPr>
          </a:p>
        </p:txBody>
      </p:sp>
      <p:sp>
        <p:nvSpPr>
          <p:cNvPr id="6" name="TextBox 5"/>
          <p:cNvSpPr txBox="1"/>
          <p:nvPr/>
        </p:nvSpPr>
        <p:spPr>
          <a:xfrm>
            <a:off x="457200" y="2667000"/>
            <a:ext cx="7150100" cy="338554"/>
          </a:xfrm>
          <a:prstGeom prst="rect">
            <a:avLst/>
          </a:prstGeom>
          <a:noFill/>
        </p:spPr>
        <p:txBody>
          <a:bodyPr wrap="square" rtlCol="0">
            <a:spAutoFit/>
          </a:bodyPr>
          <a:lstStyle/>
          <a:p>
            <a:pPr marL="541338" indent="-541338"/>
            <a:r>
              <a:rPr lang="en-US" sz="1600" dirty="0" smtClean="0">
                <a:latin typeface="Verdana"/>
              </a:rPr>
              <a:t>27.	Which mutated strand may be more harmful and why?</a:t>
            </a:r>
          </a:p>
        </p:txBody>
      </p:sp>
      <p:graphicFrame>
        <p:nvGraphicFramePr>
          <p:cNvPr id="7" name="Table 6"/>
          <p:cNvGraphicFramePr>
            <a:graphicFrameLocks noGrp="1"/>
          </p:cNvGraphicFramePr>
          <p:nvPr/>
        </p:nvGraphicFramePr>
        <p:xfrm>
          <a:off x="1143000" y="3124200"/>
          <a:ext cx="5867400" cy="1112520"/>
        </p:xfrm>
        <a:graphic>
          <a:graphicData uri="http://schemas.openxmlformats.org/drawingml/2006/table">
            <a:tbl>
              <a:tblPr firstRow="1" bandRow="1">
                <a:tableStyleId>{5940675A-B579-460E-94D1-54222C63F5DA}</a:tableStyleId>
              </a:tblPr>
              <a:tblGrid>
                <a:gridCol w="1790054"/>
                <a:gridCol w="2038673"/>
                <a:gridCol w="2038673"/>
              </a:tblGrid>
              <a:tr h="370840">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Original </a:t>
                      </a: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TAG/GGC/AGA/ATC</a:t>
                      </a:r>
                    </a:p>
                  </a:txBody>
                  <a:tcPr marL="68580" marR="68580" marT="0" marB="0"/>
                </a:tc>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AUG/CCG/UCU/UAG</a:t>
                      </a:r>
                      <a:endParaRPr lang="en-US" sz="140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Mutated 1</a:t>
                      </a:r>
                      <a:endParaRPr lang="en-US" sz="140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Verdana"/>
                          <a:ea typeface="ＭＳ 明朝"/>
                          <a:cs typeface="Verdana"/>
                        </a:rPr>
                        <a:t>TAG/</a:t>
                      </a:r>
                      <a:r>
                        <a:rPr lang="en-US" sz="1400" b="1" dirty="0">
                          <a:solidFill>
                            <a:srgbClr val="FF0000"/>
                          </a:solidFill>
                          <a:latin typeface="Verdana"/>
                          <a:ea typeface="ＭＳ 明朝"/>
                          <a:cs typeface="Verdana"/>
                        </a:rPr>
                        <a:t>GGA</a:t>
                      </a:r>
                      <a:r>
                        <a:rPr lang="en-US" sz="1400" dirty="0">
                          <a:solidFill>
                            <a:srgbClr val="FF0000"/>
                          </a:solidFill>
                          <a:latin typeface="Verdana"/>
                          <a:ea typeface="ＭＳ 明朝"/>
                          <a:cs typeface="Verdana"/>
                        </a:rPr>
                        <a:t>/AGA/ATC</a:t>
                      </a:r>
                    </a:p>
                  </a:txBody>
                  <a:tcPr marL="68580" marR="68580" marT="0" marB="0"/>
                </a:tc>
                <a:tc>
                  <a:txBody>
                    <a:bodyPr/>
                    <a:lstStyle/>
                    <a:p>
                      <a:pPr marL="0" marR="0">
                        <a:lnSpc>
                          <a:spcPct val="115000"/>
                        </a:lnSpc>
                        <a:spcBef>
                          <a:spcPts val="0"/>
                        </a:spcBef>
                        <a:spcAft>
                          <a:spcPts val="0"/>
                        </a:spcAft>
                      </a:pPr>
                      <a:r>
                        <a:rPr lang="en-CA" sz="1400">
                          <a:solidFill>
                            <a:srgbClr val="FF0000"/>
                          </a:solidFill>
                          <a:latin typeface="Verdana"/>
                          <a:ea typeface="ＭＳ 明朝"/>
                          <a:cs typeface="Verdana"/>
                        </a:rPr>
                        <a:t>AUG/CCU/UCU/UAG</a:t>
                      </a:r>
                      <a:endParaRPr lang="en-US" sz="1400">
                        <a:solidFill>
                          <a:srgbClr val="FF0000"/>
                        </a:solidFill>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a:solidFill>
                            <a:srgbClr val="FF0000"/>
                          </a:solidFill>
                          <a:latin typeface="Verdana"/>
                          <a:ea typeface="ＭＳ 明朝"/>
                          <a:cs typeface="Verdana"/>
                        </a:rPr>
                        <a:t>Mutated 2</a:t>
                      </a:r>
                      <a:endParaRPr lang="en-US" sz="1400" dirty="0">
                        <a:solidFill>
                          <a:srgbClr val="FF0000"/>
                        </a:solidFill>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a:solidFill>
                            <a:srgbClr val="FF0000"/>
                          </a:solidFill>
                          <a:latin typeface="Verdana"/>
                          <a:ea typeface="ＭＳ 明朝"/>
                          <a:cs typeface="Verdana"/>
                        </a:rPr>
                        <a:t>TAG/GGC/</a:t>
                      </a:r>
                      <a:r>
                        <a:rPr lang="en-US" sz="1400" b="1">
                          <a:solidFill>
                            <a:srgbClr val="FF0000"/>
                          </a:solidFill>
                          <a:latin typeface="Verdana"/>
                          <a:ea typeface="ＭＳ 明朝"/>
                          <a:cs typeface="Verdana"/>
                        </a:rPr>
                        <a:t>ATT</a:t>
                      </a:r>
                      <a:r>
                        <a:rPr lang="en-US" sz="1400">
                          <a:solidFill>
                            <a:srgbClr val="FF0000"/>
                          </a:solidFill>
                          <a:latin typeface="Verdana"/>
                          <a:ea typeface="ＭＳ 明朝"/>
                          <a:cs typeface="Verdana"/>
                        </a:rPr>
                        <a:t>/ATC</a:t>
                      </a:r>
                    </a:p>
                  </a:txBody>
                  <a:tcPr marL="68580" marR="68580" marT="0" marB="0"/>
                </a:tc>
                <a:tc>
                  <a:txBody>
                    <a:bodyPr/>
                    <a:lstStyle/>
                    <a:p>
                      <a:pPr marL="0" marR="0">
                        <a:lnSpc>
                          <a:spcPct val="115000"/>
                        </a:lnSpc>
                        <a:spcBef>
                          <a:spcPts val="0"/>
                        </a:spcBef>
                        <a:spcAft>
                          <a:spcPts val="0"/>
                        </a:spcAft>
                      </a:pPr>
                      <a:r>
                        <a:rPr lang="en-CA" sz="1400" dirty="0">
                          <a:solidFill>
                            <a:srgbClr val="FF0000"/>
                          </a:solidFill>
                          <a:latin typeface="Verdana"/>
                          <a:ea typeface="ＭＳ 明朝"/>
                          <a:cs typeface="Verdana"/>
                        </a:rPr>
                        <a:t>AUG/CCG/UAA/UAG</a:t>
                      </a:r>
                      <a:endParaRPr lang="en-US" sz="1400" dirty="0">
                        <a:solidFill>
                          <a:srgbClr val="FF0000"/>
                        </a:solidFill>
                        <a:latin typeface="Verdana"/>
                        <a:ea typeface="ＭＳ 明朝"/>
                        <a:cs typeface="Verdana"/>
                      </a:endParaRPr>
                    </a:p>
                  </a:txBody>
                  <a:tcPr marL="68580" marR="68580" marT="0" marB="0"/>
                </a:tc>
              </a:tr>
            </a:tbl>
          </a:graphicData>
        </a:graphic>
      </p:graphicFrame>
      <p:sp>
        <p:nvSpPr>
          <p:cNvPr id="8" name="TextBox 7"/>
          <p:cNvSpPr txBox="1"/>
          <p:nvPr/>
        </p:nvSpPr>
        <p:spPr>
          <a:xfrm>
            <a:off x="990600" y="4581128"/>
            <a:ext cx="7696200" cy="1569660"/>
          </a:xfrm>
          <a:prstGeom prst="rect">
            <a:avLst/>
          </a:prstGeom>
          <a:noFill/>
        </p:spPr>
        <p:txBody>
          <a:bodyPr wrap="square" rtlCol="0">
            <a:spAutoFit/>
          </a:bodyPr>
          <a:lstStyle/>
          <a:p>
            <a:r>
              <a:rPr lang="en-CA" sz="1600" dirty="0" smtClean="0">
                <a:solidFill>
                  <a:srgbClr val="FF0000"/>
                </a:solidFill>
                <a:latin typeface="Verdana"/>
              </a:rPr>
              <a:t>Both mutations are point mutations, but strand 1 is a silent mutation because both second </a:t>
            </a:r>
            <a:r>
              <a:rPr lang="en-CA" sz="1600" dirty="0" err="1" smtClean="0">
                <a:solidFill>
                  <a:srgbClr val="FF0000"/>
                </a:solidFill>
                <a:latin typeface="Verdana"/>
              </a:rPr>
              <a:t>codons</a:t>
            </a:r>
            <a:r>
              <a:rPr lang="en-CA" sz="1600" dirty="0" smtClean="0">
                <a:solidFill>
                  <a:srgbClr val="FF0000"/>
                </a:solidFill>
                <a:latin typeface="Verdana"/>
              </a:rPr>
              <a:t> code for the same amino acid </a:t>
            </a:r>
            <a:r>
              <a:rPr lang="en-CA" sz="1600" dirty="0" err="1" smtClean="0">
                <a:solidFill>
                  <a:srgbClr val="FF0000"/>
                </a:solidFill>
                <a:latin typeface="Verdana"/>
              </a:rPr>
              <a:t>proline</a:t>
            </a:r>
            <a:r>
              <a:rPr lang="en-CA" sz="1600" dirty="0" smtClean="0">
                <a:solidFill>
                  <a:srgbClr val="FF0000"/>
                </a:solidFill>
                <a:latin typeface="Verdana"/>
              </a:rPr>
              <a:t> so the protein sequence remains unchanged. Strand 2 is harmful in that the third </a:t>
            </a:r>
            <a:r>
              <a:rPr lang="en-CA" sz="1600" dirty="0" err="1" smtClean="0">
                <a:solidFill>
                  <a:srgbClr val="FF0000"/>
                </a:solidFill>
                <a:latin typeface="Verdana"/>
              </a:rPr>
              <a:t>codon</a:t>
            </a:r>
            <a:r>
              <a:rPr lang="en-CA" sz="1600" dirty="0" smtClean="0">
                <a:solidFill>
                  <a:srgbClr val="FF0000"/>
                </a:solidFill>
                <a:latin typeface="Verdana"/>
              </a:rPr>
              <a:t> changes from serine to a stop </a:t>
            </a:r>
            <a:r>
              <a:rPr lang="en-CA" sz="1600" dirty="0" err="1" smtClean="0">
                <a:solidFill>
                  <a:srgbClr val="FF0000"/>
                </a:solidFill>
                <a:latin typeface="Verdana"/>
              </a:rPr>
              <a:t>codon</a:t>
            </a:r>
            <a:r>
              <a:rPr lang="en-CA" sz="1600" dirty="0" smtClean="0">
                <a:solidFill>
                  <a:srgbClr val="FF0000"/>
                </a:solidFill>
                <a:latin typeface="Verdana"/>
              </a:rPr>
              <a:t> causing the sequence to end prematurely, thereby changing the protein.</a:t>
            </a:r>
            <a:endParaRPr lang="en-US" sz="1600" dirty="0" smtClean="0">
              <a:solidFill>
                <a:srgbClr val="FF0000"/>
              </a:solidFill>
              <a:latin typeface="Verdana"/>
            </a:endParaRPr>
          </a:p>
          <a:p>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75</a:t>
            </a:fld>
            <a:endParaRPr lang="en-US"/>
          </a:p>
        </p:txBody>
      </p:sp>
      <p:sp>
        <p:nvSpPr>
          <p:cNvPr id="4" name="TextBox 3"/>
          <p:cNvSpPr txBox="1"/>
          <p:nvPr/>
        </p:nvSpPr>
        <p:spPr>
          <a:xfrm>
            <a:off x="304800" y="914400"/>
            <a:ext cx="7861300" cy="584776"/>
          </a:xfrm>
          <a:prstGeom prst="rect">
            <a:avLst/>
          </a:prstGeom>
          <a:noFill/>
        </p:spPr>
        <p:txBody>
          <a:bodyPr wrap="square" rtlCol="0">
            <a:spAutoFit/>
          </a:bodyPr>
          <a:lstStyle/>
          <a:p>
            <a:pPr marL="533400" indent="-533400"/>
            <a:r>
              <a:rPr lang="en-US" sz="1600" dirty="0" smtClean="0">
                <a:latin typeface="Verdana"/>
              </a:rPr>
              <a:t>28. 	Briefly describe the processes involved between DNA, RNA and amino acids in the creation of a protein.</a:t>
            </a:r>
          </a:p>
        </p:txBody>
      </p:sp>
      <p:sp>
        <p:nvSpPr>
          <p:cNvPr id="5" name="TextBox 4"/>
          <p:cNvSpPr txBox="1"/>
          <p:nvPr/>
        </p:nvSpPr>
        <p:spPr>
          <a:xfrm>
            <a:off x="762000" y="2286000"/>
            <a:ext cx="7239000" cy="2308324"/>
          </a:xfrm>
          <a:prstGeom prst="rect">
            <a:avLst/>
          </a:prstGeom>
          <a:noFill/>
        </p:spPr>
        <p:txBody>
          <a:bodyPr wrap="square" rtlCol="0">
            <a:spAutoFit/>
          </a:bodyPr>
          <a:lstStyle/>
          <a:p>
            <a:r>
              <a:rPr lang="en-CA" sz="1600" dirty="0" smtClean="0">
                <a:solidFill>
                  <a:srgbClr val="FF0000"/>
                </a:solidFill>
                <a:latin typeface="Verdana"/>
              </a:rPr>
              <a:t>Translation: occurs in the nucleus, a complimentary strand of mRNA is made of the base sequences in the section of DNA coding for the protein. An “A” in DNA is replaced with a “U” in the mRNA.</a:t>
            </a:r>
          </a:p>
          <a:p>
            <a:endParaRPr lang="en-US" sz="1600" dirty="0" smtClean="0">
              <a:solidFill>
                <a:srgbClr val="FF0000"/>
              </a:solidFill>
              <a:latin typeface="Verdana"/>
            </a:endParaRPr>
          </a:p>
          <a:p>
            <a:r>
              <a:rPr lang="en-CA" sz="1600" dirty="0" smtClean="0">
                <a:solidFill>
                  <a:srgbClr val="FF0000"/>
                </a:solidFill>
                <a:latin typeface="Verdana"/>
              </a:rPr>
              <a:t>Transcription: occurs in the cytoplasm, the mRNA attaches to a ribosome where each 3 bases (</a:t>
            </a:r>
            <a:r>
              <a:rPr lang="en-CA" sz="1600" dirty="0" err="1" smtClean="0">
                <a:solidFill>
                  <a:srgbClr val="FF0000"/>
                </a:solidFill>
                <a:latin typeface="Verdana"/>
              </a:rPr>
              <a:t>codon</a:t>
            </a:r>
            <a:r>
              <a:rPr lang="en-CA" sz="1600" dirty="0" smtClean="0">
                <a:solidFill>
                  <a:srgbClr val="FF0000"/>
                </a:solidFill>
                <a:latin typeface="Verdana"/>
              </a:rPr>
              <a:t>) are read and a </a:t>
            </a:r>
            <a:r>
              <a:rPr lang="en-CA" sz="1600" dirty="0" err="1" smtClean="0">
                <a:solidFill>
                  <a:srgbClr val="FF0000"/>
                </a:solidFill>
                <a:latin typeface="Verdana"/>
              </a:rPr>
              <a:t>tRNA</a:t>
            </a:r>
            <a:r>
              <a:rPr lang="en-CA" sz="1600" dirty="0" smtClean="0">
                <a:solidFill>
                  <a:srgbClr val="FF0000"/>
                </a:solidFill>
                <a:latin typeface="Verdana"/>
              </a:rPr>
              <a:t> molecule with its matching </a:t>
            </a:r>
            <a:r>
              <a:rPr lang="en-CA" sz="1600" dirty="0" err="1" smtClean="0">
                <a:solidFill>
                  <a:srgbClr val="FF0000"/>
                </a:solidFill>
                <a:latin typeface="Verdana"/>
              </a:rPr>
              <a:t>anticodon</a:t>
            </a:r>
            <a:r>
              <a:rPr lang="en-CA" sz="1600" dirty="0" smtClean="0">
                <a:solidFill>
                  <a:srgbClr val="FF0000"/>
                </a:solidFill>
                <a:latin typeface="Verdana"/>
              </a:rPr>
              <a:t> ferries the correct amino acid to the ribosome. A peptide bond is formed between the amino acids until the end of the mRNA sequence is reached (stop </a:t>
            </a:r>
            <a:r>
              <a:rPr lang="en-CA" sz="1600" dirty="0" err="1" smtClean="0">
                <a:solidFill>
                  <a:srgbClr val="FF0000"/>
                </a:solidFill>
                <a:latin typeface="Verdana"/>
              </a:rPr>
              <a:t>codon</a:t>
            </a:r>
            <a:r>
              <a:rPr lang="en-CA" sz="1600" dirty="0" smtClean="0">
                <a:solidFill>
                  <a:srgbClr val="FF0000"/>
                </a:solidFill>
                <a:latin typeface="Verdana"/>
              </a:rPr>
              <a:t>).</a:t>
            </a:r>
            <a:endParaRPr lang="en-US" sz="1600" dirty="0" smtClean="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76</a:t>
            </a:fld>
            <a:endParaRPr lang="en-US"/>
          </a:p>
        </p:txBody>
      </p:sp>
      <p:sp>
        <p:nvSpPr>
          <p:cNvPr id="4" name="TextBox 3"/>
          <p:cNvSpPr txBox="1"/>
          <p:nvPr/>
        </p:nvSpPr>
        <p:spPr>
          <a:xfrm>
            <a:off x="685800" y="609600"/>
            <a:ext cx="7620000" cy="4524316"/>
          </a:xfrm>
          <a:prstGeom prst="rect">
            <a:avLst/>
          </a:prstGeom>
          <a:noFill/>
        </p:spPr>
        <p:txBody>
          <a:bodyPr wrap="square" rtlCol="0">
            <a:spAutoFit/>
          </a:bodyPr>
          <a:lstStyle/>
          <a:p>
            <a:r>
              <a:rPr lang="en-US" sz="1600" b="1" dirty="0" err="1" smtClean="0">
                <a:latin typeface="Verdana"/>
              </a:rPr>
              <a:t>Mendelian</a:t>
            </a:r>
            <a:r>
              <a:rPr lang="en-US" sz="1600" b="1" dirty="0" smtClean="0">
                <a:latin typeface="Verdana"/>
              </a:rPr>
              <a:t> &amp; Human Genetics</a:t>
            </a:r>
            <a:endParaRPr lang="en-US" sz="1600" dirty="0" smtClean="0">
              <a:latin typeface="Verdana"/>
            </a:endParaRPr>
          </a:p>
          <a:p>
            <a:r>
              <a:rPr lang="en-US" sz="1600" dirty="0" smtClean="0">
                <a:latin typeface="Verdana"/>
              </a:rPr>
              <a:t> </a:t>
            </a:r>
          </a:p>
          <a:p>
            <a:r>
              <a:rPr lang="en-US" sz="1600" b="1" dirty="0" smtClean="0">
                <a:latin typeface="Verdana"/>
              </a:rPr>
              <a:t>Major Points</a:t>
            </a:r>
            <a:endParaRPr lang="en-US" sz="1600" dirty="0" smtClean="0">
              <a:latin typeface="Verdana"/>
            </a:endParaRPr>
          </a:p>
          <a:p>
            <a:r>
              <a:rPr lang="en-US" sz="1600" dirty="0" smtClean="0">
                <a:latin typeface="Verdana"/>
              </a:rPr>
              <a:t> </a:t>
            </a:r>
          </a:p>
          <a:p>
            <a:pPr marL="355600" indent="-355600">
              <a:buFont typeface="Arial"/>
              <a:buChar char="•"/>
            </a:pPr>
            <a:r>
              <a:rPr lang="en-US" sz="1600" dirty="0" smtClean="0">
                <a:latin typeface="Verdana"/>
              </a:rPr>
              <a:t>Alleles: Possible forms of a gene that can be expressed. Two common types are listed below.</a:t>
            </a:r>
          </a:p>
          <a:p>
            <a:pPr marL="355600" indent="-355600"/>
            <a:endParaRPr lang="en-US" sz="1600" dirty="0" smtClean="0">
              <a:latin typeface="Verdana"/>
            </a:endParaRPr>
          </a:p>
          <a:p>
            <a:pPr marL="355600" lvl="0" indent="-355600">
              <a:buFont typeface="Arial"/>
              <a:buChar char="•"/>
            </a:pPr>
            <a:r>
              <a:rPr lang="en-US" sz="1600" b="1" dirty="0" smtClean="0">
                <a:latin typeface="Verdana"/>
              </a:rPr>
              <a:t>Dominant</a:t>
            </a:r>
            <a:r>
              <a:rPr lang="en-US" sz="1600" dirty="0" smtClean="0">
                <a:latin typeface="Verdana"/>
              </a:rPr>
              <a:t>: symbol = capital letter. Need only one copy of the allele in order to express (observe or measure) the trait.</a:t>
            </a:r>
          </a:p>
          <a:p>
            <a:pPr marL="355600" lvl="0" indent="-355600">
              <a:buFont typeface="Arial"/>
              <a:buChar char="•"/>
            </a:pPr>
            <a:r>
              <a:rPr lang="en-US" sz="1600" b="1" dirty="0" smtClean="0">
                <a:latin typeface="Verdana"/>
              </a:rPr>
              <a:t>Recessive</a:t>
            </a:r>
            <a:r>
              <a:rPr lang="en-US" sz="1600" dirty="0" smtClean="0">
                <a:latin typeface="Verdana"/>
              </a:rPr>
              <a:t>: symbol = lower case letter. Need two copies of the allele in order to express the trait.</a:t>
            </a:r>
          </a:p>
          <a:p>
            <a:pPr marL="355600" indent="-355600"/>
            <a:endParaRPr lang="en-US" sz="1600" dirty="0" smtClean="0">
              <a:latin typeface="Verdana"/>
            </a:endParaRPr>
          </a:p>
          <a:p>
            <a:pPr marL="355600" lvl="0" indent="-355600">
              <a:buFont typeface="Arial"/>
              <a:buChar char="•"/>
            </a:pPr>
            <a:r>
              <a:rPr lang="en-US" sz="1600" dirty="0" smtClean="0">
                <a:latin typeface="Verdana"/>
              </a:rPr>
              <a:t>Homozygous: alleles for a trait are identical—AA or </a:t>
            </a:r>
            <a:r>
              <a:rPr lang="en-US" sz="1600" dirty="0" err="1" smtClean="0">
                <a:latin typeface="Verdana"/>
              </a:rPr>
              <a:t>aa</a:t>
            </a:r>
            <a:r>
              <a:rPr lang="en-US" sz="1600" dirty="0" smtClean="0">
                <a:latin typeface="Verdana"/>
              </a:rPr>
              <a:t>.</a:t>
            </a:r>
          </a:p>
          <a:p>
            <a:pPr marL="355600" lvl="0" indent="-355600">
              <a:buFont typeface="Arial"/>
              <a:buChar char="•"/>
            </a:pPr>
            <a:r>
              <a:rPr lang="en-US" sz="1600" dirty="0" smtClean="0">
                <a:latin typeface="Verdana"/>
              </a:rPr>
              <a:t>Heterozygous: hybrid: alleles for a trait are not the same—</a:t>
            </a:r>
            <a:r>
              <a:rPr lang="en-US" sz="1600" dirty="0" err="1" smtClean="0">
                <a:latin typeface="Verdana"/>
              </a:rPr>
              <a:t>Aa</a:t>
            </a:r>
            <a:r>
              <a:rPr lang="en-US" sz="1600" dirty="0" smtClean="0">
                <a:latin typeface="Verdana"/>
              </a:rPr>
              <a:t>.</a:t>
            </a:r>
          </a:p>
          <a:p>
            <a:pPr marL="355600" lvl="0" indent="-355600">
              <a:buFont typeface="Arial"/>
              <a:buChar char="•"/>
            </a:pPr>
            <a:r>
              <a:rPr lang="en-US" sz="1600" dirty="0" smtClean="0">
                <a:latin typeface="Verdana"/>
              </a:rPr>
              <a:t>Genotype: The type of alleles an organism has for a trait or traits.</a:t>
            </a:r>
          </a:p>
          <a:p>
            <a:pPr marL="355600" lvl="0" indent="-355600">
              <a:buFont typeface="Arial"/>
              <a:buChar char="•"/>
            </a:pPr>
            <a:r>
              <a:rPr lang="en-US" sz="1600" dirty="0" smtClean="0">
                <a:latin typeface="Verdana"/>
              </a:rPr>
              <a:t>Phenotype: The observable traits or characteristics due to the alleles present in an organism.</a:t>
            </a:r>
          </a:p>
          <a:p>
            <a:endParaRPr lang="en-US" sz="1600" dirty="0">
              <a:latin typeface="Verdana"/>
            </a:endParaRPr>
          </a:p>
        </p:txBody>
      </p:sp>
      <p:sp>
        <p:nvSpPr>
          <p:cNvPr id="5" name="TextBox 4"/>
          <p:cNvSpPr txBox="1"/>
          <p:nvPr/>
        </p:nvSpPr>
        <p:spPr>
          <a:xfrm>
            <a:off x="685800" y="4800600"/>
            <a:ext cx="8305800" cy="1077218"/>
          </a:xfrm>
          <a:prstGeom prst="rect">
            <a:avLst/>
          </a:prstGeom>
          <a:noFill/>
        </p:spPr>
        <p:txBody>
          <a:bodyPr wrap="square" rtlCol="0">
            <a:spAutoFit/>
          </a:bodyPr>
          <a:lstStyle/>
          <a:p>
            <a:r>
              <a:rPr lang="en-CA" sz="1600" dirty="0" smtClean="0">
                <a:latin typeface="Verdana"/>
              </a:rPr>
              <a:t>Example: Tongue Rolling = trait		Alleles: R, </a:t>
            </a:r>
            <a:r>
              <a:rPr lang="en-CA" sz="1600" dirty="0" err="1" smtClean="0">
                <a:latin typeface="Verdana"/>
              </a:rPr>
              <a:t>r</a:t>
            </a:r>
            <a:endParaRPr lang="en-US" sz="1600" dirty="0" smtClean="0">
              <a:latin typeface="Verdana"/>
            </a:endParaRPr>
          </a:p>
          <a:p>
            <a:r>
              <a:rPr lang="en-CA" sz="1600" dirty="0" smtClean="0">
                <a:latin typeface="Verdana"/>
              </a:rPr>
              <a:t>Dominant phenotype: ability to roll the tongue; genotype: R—(</a:t>
            </a:r>
            <a:r>
              <a:rPr lang="en-CA" sz="1600" dirty="0" err="1" smtClean="0">
                <a:latin typeface="Verdana"/>
              </a:rPr>
              <a:t>Rr</a:t>
            </a:r>
            <a:r>
              <a:rPr lang="en-CA" sz="1600" dirty="0" smtClean="0">
                <a:latin typeface="Verdana"/>
              </a:rPr>
              <a:t> or RR)</a:t>
            </a:r>
            <a:endParaRPr lang="en-US" sz="1600" dirty="0" smtClean="0">
              <a:latin typeface="Verdana"/>
            </a:endParaRPr>
          </a:p>
          <a:p>
            <a:r>
              <a:rPr lang="en-CA" sz="1600" dirty="0" smtClean="0">
                <a:latin typeface="Verdana"/>
              </a:rPr>
              <a:t>Recessive phenotype: cannot roll the tongue; genotype: </a:t>
            </a:r>
            <a:r>
              <a:rPr lang="en-CA" sz="1600" dirty="0" err="1" smtClean="0">
                <a:latin typeface="Verdana"/>
              </a:rPr>
              <a:t>rr</a:t>
            </a:r>
            <a:endParaRPr lang="en-US" sz="1600" dirty="0" smtClean="0">
              <a:latin typeface="Verdana"/>
            </a:endParaRPr>
          </a:p>
          <a:p>
            <a:endParaRPr lang="en-US" sz="1600" dirty="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77</a:t>
            </a:fld>
            <a:endParaRPr lang="en-US"/>
          </a:p>
        </p:txBody>
      </p:sp>
      <p:sp>
        <p:nvSpPr>
          <p:cNvPr id="4" name="TextBox 3"/>
          <p:cNvSpPr txBox="1"/>
          <p:nvPr/>
        </p:nvSpPr>
        <p:spPr>
          <a:xfrm>
            <a:off x="609600" y="1066800"/>
            <a:ext cx="8229600" cy="1077218"/>
          </a:xfrm>
          <a:prstGeom prst="rect">
            <a:avLst/>
          </a:prstGeom>
          <a:noFill/>
        </p:spPr>
        <p:txBody>
          <a:bodyPr wrap="square" rtlCol="0">
            <a:spAutoFit/>
          </a:bodyPr>
          <a:lstStyle/>
          <a:p>
            <a:pPr lvl="0"/>
            <a:r>
              <a:rPr lang="en-US" sz="1600" dirty="0" smtClean="0">
                <a:latin typeface="Verdana"/>
              </a:rPr>
              <a:t>The </a:t>
            </a:r>
            <a:r>
              <a:rPr lang="en-US" sz="1600" dirty="0" err="1" smtClean="0">
                <a:latin typeface="Verdana"/>
              </a:rPr>
              <a:t>Punnett</a:t>
            </a:r>
            <a:r>
              <a:rPr lang="en-US" sz="1600" dirty="0" smtClean="0">
                <a:latin typeface="Verdana"/>
              </a:rPr>
              <a:t> square can be used to determine the inheritance of single traits. It shows all possible outcomes of an offspring, not the amount of offspring per generation. Each inner space represents one probable outcome that is independent to all other probable outcomes.</a:t>
            </a:r>
          </a:p>
        </p:txBody>
      </p:sp>
      <p:sp>
        <p:nvSpPr>
          <p:cNvPr id="5" name="TextBox 4"/>
          <p:cNvSpPr txBox="1"/>
          <p:nvPr/>
        </p:nvSpPr>
        <p:spPr>
          <a:xfrm>
            <a:off x="914400" y="2590800"/>
            <a:ext cx="7086600" cy="338554"/>
          </a:xfrm>
          <a:prstGeom prst="rect">
            <a:avLst/>
          </a:prstGeom>
          <a:noFill/>
        </p:spPr>
        <p:txBody>
          <a:bodyPr wrap="square" rtlCol="0">
            <a:spAutoFit/>
          </a:bodyPr>
          <a:lstStyle/>
          <a:p>
            <a:r>
              <a:rPr lang="en-CA" sz="1600" dirty="0" smtClean="0">
                <a:latin typeface="Verdana"/>
              </a:rPr>
              <a:t>Single Trait Cross or a Monohybrid Cross</a:t>
            </a:r>
            <a:endParaRPr lang="en-US" sz="1600" dirty="0" smtClean="0">
              <a:latin typeface="Verdana"/>
            </a:endParaRPr>
          </a:p>
        </p:txBody>
      </p:sp>
      <p:grpSp>
        <p:nvGrpSpPr>
          <p:cNvPr id="179202" name="Group 2"/>
          <p:cNvGrpSpPr>
            <a:grpSpLocks/>
          </p:cNvGrpSpPr>
          <p:nvPr/>
        </p:nvGrpSpPr>
        <p:grpSpPr bwMode="auto">
          <a:xfrm>
            <a:off x="2495844" y="3648529"/>
            <a:ext cx="2749550" cy="2286000"/>
            <a:chOff x="3670" y="4730"/>
            <a:chExt cx="3350" cy="2520"/>
          </a:xfrm>
        </p:grpSpPr>
        <p:grpSp>
          <p:nvGrpSpPr>
            <p:cNvPr id="179203" name="Group 3"/>
            <p:cNvGrpSpPr>
              <a:grpSpLocks/>
            </p:cNvGrpSpPr>
            <p:nvPr/>
          </p:nvGrpSpPr>
          <p:grpSpPr bwMode="auto">
            <a:xfrm>
              <a:off x="3780" y="4830"/>
              <a:ext cx="3240" cy="2420"/>
              <a:chOff x="3780" y="4830"/>
              <a:chExt cx="3240" cy="2420"/>
            </a:xfrm>
          </p:grpSpPr>
          <p:grpSp>
            <p:nvGrpSpPr>
              <p:cNvPr id="179204" name="Group 4"/>
              <p:cNvGrpSpPr>
                <a:grpSpLocks/>
              </p:cNvGrpSpPr>
              <p:nvPr/>
            </p:nvGrpSpPr>
            <p:grpSpPr bwMode="auto">
              <a:xfrm>
                <a:off x="3780" y="4830"/>
                <a:ext cx="3066" cy="2420"/>
                <a:chOff x="3780" y="4830"/>
                <a:chExt cx="3066" cy="2420"/>
              </a:xfrm>
            </p:grpSpPr>
            <p:sp>
              <p:nvSpPr>
                <p:cNvPr id="179205" name="Line 5"/>
                <p:cNvSpPr>
                  <a:spLocks noChangeShapeType="1"/>
                </p:cNvSpPr>
                <p:nvPr/>
              </p:nvSpPr>
              <p:spPr bwMode="auto">
                <a:xfrm flipH="1" flipV="1">
                  <a:off x="3780" y="4830"/>
                  <a:ext cx="1050" cy="79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79206" name="Line 6"/>
                <p:cNvSpPr>
                  <a:spLocks noChangeShapeType="1"/>
                </p:cNvSpPr>
                <p:nvPr/>
              </p:nvSpPr>
              <p:spPr bwMode="auto">
                <a:xfrm>
                  <a:off x="3780" y="724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79207" name="Line 7"/>
                <p:cNvSpPr>
                  <a:spLocks noChangeShapeType="1"/>
                </p:cNvSpPr>
                <p:nvPr/>
              </p:nvSpPr>
              <p:spPr bwMode="auto">
                <a:xfrm flipV="1">
                  <a:off x="684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79208" name="Line 8"/>
                <p:cNvSpPr>
                  <a:spLocks noChangeShapeType="1"/>
                </p:cNvSpPr>
                <p:nvPr/>
              </p:nvSpPr>
              <p:spPr bwMode="auto">
                <a:xfrm flipV="1">
                  <a:off x="586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79209" name="Line 9"/>
                <p:cNvSpPr>
                  <a:spLocks noChangeShapeType="1"/>
                </p:cNvSpPr>
                <p:nvPr/>
              </p:nvSpPr>
              <p:spPr bwMode="auto">
                <a:xfrm flipV="1">
                  <a:off x="483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79210" name="Line 10"/>
                <p:cNvSpPr>
                  <a:spLocks noChangeShapeType="1"/>
                </p:cNvSpPr>
                <p:nvPr/>
              </p:nvSpPr>
              <p:spPr bwMode="auto">
                <a:xfrm>
                  <a:off x="3780" y="640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79211" name="Line 11"/>
                <p:cNvSpPr>
                  <a:spLocks noChangeShapeType="1"/>
                </p:cNvSpPr>
                <p:nvPr/>
              </p:nvSpPr>
              <p:spPr bwMode="auto">
                <a:xfrm>
                  <a:off x="3780" y="562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grpSp>
          <p:sp>
            <p:nvSpPr>
              <p:cNvPr id="179212" name="Text Box 12"/>
              <p:cNvSpPr txBox="1">
                <a:spLocks noChangeArrowheads="1"/>
              </p:cNvSpPr>
              <p:nvPr/>
            </p:nvSpPr>
            <p:spPr bwMode="auto">
              <a:xfrm>
                <a:off x="5040" y="4910"/>
                <a:ext cx="54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pitchFamily="-84" charset="0"/>
                  </a:rPr>
                  <a:t>R</a:t>
                </a:r>
              </a:p>
            </p:txBody>
          </p:sp>
          <p:sp>
            <p:nvSpPr>
              <p:cNvPr id="179213" name="Text Box 13"/>
              <p:cNvSpPr txBox="1">
                <a:spLocks noChangeArrowheads="1"/>
              </p:cNvSpPr>
              <p:nvPr/>
            </p:nvSpPr>
            <p:spPr bwMode="auto">
              <a:xfrm>
                <a:off x="5020" y="58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pitchFamily="-84" charset="0"/>
                  </a:rPr>
                  <a:t>RR</a:t>
                </a:r>
              </a:p>
            </p:txBody>
          </p:sp>
          <p:sp>
            <p:nvSpPr>
              <p:cNvPr id="179214" name="Text Box 14"/>
              <p:cNvSpPr txBox="1">
                <a:spLocks noChangeArrowheads="1"/>
              </p:cNvSpPr>
              <p:nvPr/>
            </p:nvSpPr>
            <p:spPr bwMode="auto">
              <a:xfrm>
                <a:off x="504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Verdana"/>
                    <a:ea typeface="Times New Roman" pitchFamily="-84" charset="0"/>
                  </a:rPr>
                  <a:t>Rr</a:t>
                </a:r>
                <a:endParaRPr kumimoji="0" lang="en-US" sz="1400" b="0" i="0" u="none" strike="noStrike" cap="none" normalizeH="0" baseline="0" dirty="0">
                  <a:ln>
                    <a:noFill/>
                  </a:ln>
                  <a:solidFill>
                    <a:schemeClr val="tx1"/>
                  </a:solidFill>
                  <a:effectLst/>
                  <a:latin typeface="Verdana"/>
                  <a:ea typeface="Times New Roman" pitchFamily="-84" charset="0"/>
                </a:endParaRPr>
              </a:p>
            </p:txBody>
          </p:sp>
          <p:sp>
            <p:nvSpPr>
              <p:cNvPr id="179215" name="Text Box 15"/>
              <p:cNvSpPr txBox="1">
                <a:spLocks noChangeArrowheads="1"/>
              </p:cNvSpPr>
              <p:nvPr/>
            </p:nvSpPr>
            <p:spPr bwMode="auto">
              <a:xfrm>
                <a:off x="612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Verdana"/>
                    <a:ea typeface="Times New Roman" pitchFamily="-84" charset="0"/>
                  </a:rPr>
                  <a:t>rr</a:t>
                </a:r>
                <a:endParaRPr kumimoji="0" lang="en-US" sz="1400" b="0" i="0" u="none" strike="noStrike" cap="none" normalizeH="0" baseline="0" dirty="0">
                  <a:ln>
                    <a:noFill/>
                  </a:ln>
                  <a:solidFill>
                    <a:schemeClr val="tx1"/>
                  </a:solidFill>
                  <a:effectLst/>
                  <a:latin typeface="Verdana"/>
                  <a:ea typeface="Times New Roman" pitchFamily="-84" charset="0"/>
                </a:endParaRPr>
              </a:p>
            </p:txBody>
          </p:sp>
          <p:sp>
            <p:nvSpPr>
              <p:cNvPr id="179216" name="Text Box 16"/>
              <p:cNvSpPr txBox="1">
                <a:spLocks noChangeArrowheads="1"/>
              </p:cNvSpPr>
              <p:nvPr/>
            </p:nvSpPr>
            <p:spPr bwMode="auto">
              <a:xfrm>
                <a:off x="6050" y="58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Verdana"/>
                    <a:ea typeface="Times New Roman" pitchFamily="-84" charset="0"/>
                  </a:rPr>
                  <a:t>Rr</a:t>
                </a:r>
                <a:endParaRPr kumimoji="0" lang="en-US" sz="1400" b="0" i="0" u="none" strike="noStrike" cap="none" normalizeH="0" baseline="0" dirty="0">
                  <a:ln>
                    <a:noFill/>
                  </a:ln>
                  <a:solidFill>
                    <a:schemeClr val="tx1"/>
                  </a:solidFill>
                  <a:effectLst/>
                  <a:latin typeface="Verdana"/>
                  <a:ea typeface="Times New Roman" pitchFamily="-84" charset="0"/>
                </a:endParaRPr>
              </a:p>
            </p:txBody>
          </p:sp>
          <p:sp>
            <p:nvSpPr>
              <p:cNvPr id="179217" name="Text Box 17"/>
              <p:cNvSpPr txBox="1">
                <a:spLocks noChangeArrowheads="1"/>
              </p:cNvSpPr>
              <p:nvPr/>
            </p:nvSpPr>
            <p:spPr bwMode="auto">
              <a:xfrm>
                <a:off x="6120" y="49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rPr>
                  <a:t>r</a:t>
                </a:r>
                <a:endParaRPr kumimoji="0" lang="en-US" sz="1400" b="0" i="0" u="none" strike="noStrike" cap="none" normalizeH="0" baseline="0" dirty="0">
                  <a:ln>
                    <a:noFill/>
                  </a:ln>
                  <a:solidFill>
                    <a:schemeClr val="tx1"/>
                  </a:solidFill>
                  <a:effectLst/>
                  <a:latin typeface="Verdana"/>
                  <a:ea typeface="Times New Roman" pitchFamily="-84" charset="0"/>
                </a:endParaRPr>
              </a:p>
            </p:txBody>
          </p:sp>
          <p:sp>
            <p:nvSpPr>
              <p:cNvPr id="179218" name="Text Box 18"/>
              <p:cNvSpPr txBox="1">
                <a:spLocks noChangeArrowheads="1"/>
              </p:cNvSpPr>
              <p:nvPr/>
            </p:nvSpPr>
            <p:spPr bwMode="auto">
              <a:xfrm>
                <a:off x="414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Verdana"/>
                    <a:ea typeface="Times New Roman" pitchFamily="-84" charset="0"/>
                  </a:rPr>
                  <a:t>r</a:t>
                </a:r>
                <a:endParaRPr kumimoji="0" lang="en-US" sz="1400" b="0" i="0" u="none" strike="noStrike" cap="none" normalizeH="0" baseline="0" dirty="0">
                  <a:ln>
                    <a:noFill/>
                  </a:ln>
                  <a:solidFill>
                    <a:schemeClr val="tx1"/>
                  </a:solidFill>
                  <a:effectLst/>
                  <a:latin typeface="Verdana"/>
                  <a:ea typeface="Times New Roman" pitchFamily="-84" charset="0"/>
                </a:endParaRPr>
              </a:p>
            </p:txBody>
          </p:sp>
          <p:sp>
            <p:nvSpPr>
              <p:cNvPr id="179219" name="Text Box 19"/>
              <p:cNvSpPr txBox="1">
                <a:spLocks noChangeArrowheads="1"/>
              </p:cNvSpPr>
              <p:nvPr/>
            </p:nvSpPr>
            <p:spPr bwMode="auto">
              <a:xfrm>
                <a:off x="4140" y="5810"/>
                <a:ext cx="54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a:ea typeface="Times New Roman" pitchFamily="-84" charset="0"/>
                  </a:rPr>
                  <a:t>R</a:t>
                </a:r>
              </a:p>
            </p:txBody>
          </p:sp>
        </p:grpSp>
        <p:sp>
          <p:nvSpPr>
            <p:cNvPr id="179220" name="Text Box 20"/>
            <p:cNvSpPr txBox="1">
              <a:spLocks noChangeArrowheads="1"/>
            </p:cNvSpPr>
            <p:nvPr/>
          </p:nvSpPr>
          <p:spPr bwMode="auto">
            <a:xfrm>
              <a:off x="4030" y="4730"/>
              <a:ext cx="1080" cy="62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gametes</a:t>
              </a:r>
            </a:p>
          </p:txBody>
        </p:sp>
        <p:sp>
          <p:nvSpPr>
            <p:cNvPr id="179221" name="Text Box 21"/>
            <p:cNvSpPr txBox="1">
              <a:spLocks noChangeArrowheads="1"/>
            </p:cNvSpPr>
            <p:nvPr/>
          </p:nvSpPr>
          <p:spPr bwMode="auto">
            <a:xfrm>
              <a:off x="3670" y="5220"/>
              <a:ext cx="1080" cy="62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gametes</a:t>
              </a:r>
            </a:p>
          </p:txBody>
        </p:sp>
      </p:grpSp>
      <p:sp>
        <p:nvSpPr>
          <p:cNvPr id="26" name="TextBox 25"/>
          <p:cNvSpPr txBox="1"/>
          <p:nvPr/>
        </p:nvSpPr>
        <p:spPr>
          <a:xfrm>
            <a:off x="1251746" y="3168134"/>
            <a:ext cx="5943600" cy="338554"/>
          </a:xfrm>
          <a:prstGeom prst="rect">
            <a:avLst/>
          </a:prstGeom>
          <a:noFill/>
        </p:spPr>
        <p:txBody>
          <a:bodyPr wrap="square" rtlCol="0">
            <a:spAutoFit/>
          </a:bodyPr>
          <a:lstStyle/>
          <a:p>
            <a:r>
              <a:rPr lang="en-CA" sz="1600" dirty="0" err="1" smtClean="0">
                <a:latin typeface="Verdana"/>
              </a:rPr>
              <a:t>Rr</a:t>
            </a:r>
            <a:r>
              <a:rPr lang="en-CA" sz="1600" dirty="0" smtClean="0">
                <a:latin typeface="Verdana"/>
              </a:rPr>
              <a:t> × </a:t>
            </a:r>
            <a:r>
              <a:rPr lang="en-CA" sz="1600" dirty="0" err="1" smtClean="0">
                <a:latin typeface="Verdana"/>
              </a:rPr>
              <a:t>Rr</a:t>
            </a:r>
            <a:r>
              <a:rPr lang="en-CA" sz="1600" dirty="0" smtClean="0">
                <a:latin typeface="Verdana"/>
              </a:rPr>
              <a:t>		P</a:t>
            </a:r>
            <a:r>
              <a:rPr lang="en-CA" sz="1600" baseline="-25000" dirty="0" smtClean="0">
                <a:latin typeface="Verdana"/>
              </a:rPr>
              <a:t>1</a:t>
            </a:r>
            <a:r>
              <a:rPr lang="en-CA" sz="1600" dirty="0" smtClean="0">
                <a:latin typeface="Verdana"/>
              </a:rPr>
              <a:t> = first parental generation</a:t>
            </a:r>
            <a:endParaRPr lang="en-US" sz="1600" dirty="0" smtClean="0">
              <a:latin typeface="Verdana"/>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78</a:t>
            </a:fld>
            <a:endParaRPr lang="en-US"/>
          </a:p>
        </p:txBody>
      </p:sp>
      <p:sp>
        <p:nvSpPr>
          <p:cNvPr id="4" name="TextBox 3"/>
          <p:cNvSpPr txBox="1"/>
          <p:nvPr/>
        </p:nvSpPr>
        <p:spPr>
          <a:xfrm>
            <a:off x="457200" y="836712"/>
            <a:ext cx="7924800" cy="1077218"/>
          </a:xfrm>
          <a:prstGeom prst="rect">
            <a:avLst/>
          </a:prstGeom>
          <a:noFill/>
        </p:spPr>
        <p:txBody>
          <a:bodyPr wrap="square" rtlCol="0">
            <a:spAutoFit/>
          </a:bodyPr>
          <a:lstStyle/>
          <a:p>
            <a:pPr marL="533400" indent="-533400"/>
            <a:r>
              <a:rPr lang="en-CA" sz="1600" dirty="0" smtClean="0">
                <a:latin typeface="Verdana"/>
              </a:rPr>
              <a:t>29.	Calculate the probability of the first child born having the ability to roll the tongue and the second child born not being able to roll the tongue.</a:t>
            </a:r>
            <a:endParaRPr lang="en-US" sz="1600" dirty="0" smtClean="0">
              <a:latin typeface="Verdana"/>
            </a:endParaRPr>
          </a:p>
          <a:p>
            <a:endParaRPr lang="en-US" sz="1600" dirty="0">
              <a:latin typeface="Verdana"/>
            </a:endParaRPr>
          </a:p>
        </p:txBody>
      </p:sp>
      <p:sp>
        <p:nvSpPr>
          <p:cNvPr id="5" name="TextBox 4"/>
          <p:cNvSpPr txBox="1"/>
          <p:nvPr/>
        </p:nvSpPr>
        <p:spPr>
          <a:xfrm>
            <a:off x="1219200" y="4800600"/>
            <a:ext cx="7162800" cy="1077218"/>
          </a:xfrm>
          <a:prstGeom prst="rect">
            <a:avLst/>
          </a:prstGeom>
          <a:noFill/>
        </p:spPr>
        <p:txBody>
          <a:bodyPr wrap="square" rtlCol="0">
            <a:spAutoFit/>
          </a:bodyPr>
          <a:lstStyle/>
          <a:p>
            <a:pPr lvl="0"/>
            <a:r>
              <a:rPr lang="en-US" sz="1600" dirty="0" smtClean="0">
                <a:latin typeface="Verdana"/>
              </a:rPr>
              <a:t>Test Cross: Used to determine the genotype of a dominant trait by crossing the organism with a homozygous recessive and looking at the offspring phenotypes to infer parental genotype.</a:t>
            </a:r>
          </a:p>
          <a:p>
            <a:endParaRPr lang="en-US" sz="1600" dirty="0">
              <a:latin typeface="Verdana"/>
            </a:endParaRPr>
          </a:p>
        </p:txBody>
      </p:sp>
      <p:sp>
        <p:nvSpPr>
          <p:cNvPr id="6" name="TextBox 5"/>
          <p:cNvSpPr txBox="1"/>
          <p:nvPr/>
        </p:nvSpPr>
        <p:spPr>
          <a:xfrm>
            <a:off x="1981200" y="2209800"/>
            <a:ext cx="5257800" cy="369332"/>
          </a:xfrm>
          <a:prstGeom prst="rect">
            <a:avLst/>
          </a:prstGeom>
          <a:noFill/>
        </p:spPr>
        <p:txBody>
          <a:bodyPr wrap="square" rtlCol="0">
            <a:spAutoFit/>
          </a:bodyPr>
          <a:lstStyle/>
          <a:p>
            <a:r>
              <a:rPr lang="en-CA" dirty="0" smtClean="0">
                <a:solidFill>
                  <a:srgbClr val="FF0000"/>
                </a:solidFill>
                <a:latin typeface="Verdana"/>
              </a:rPr>
              <a:t>3/4 × 1/4 = 3/16 = 0.19</a:t>
            </a:r>
            <a:endParaRPr lang="en-US" dirty="0">
              <a:solidFill>
                <a:srgbClr val="FF0000"/>
              </a:solidFill>
              <a:latin typeface="Verdana"/>
            </a:endParaRPr>
          </a:p>
        </p:txBody>
      </p:sp>
      <p:sp>
        <p:nvSpPr>
          <p:cNvPr id="7" name="TextBox 6"/>
          <p:cNvSpPr txBox="1"/>
          <p:nvPr/>
        </p:nvSpPr>
        <p:spPr>
          <a:xfrm>
            <a:off x="457200" y="361890"/>
            <a:ext cx="1676400" cy="369332"/>
          </a:xfrm>
          <a:prstGeom prst="rect">
            <a:avLst/>
          </a:prstGeom>
          <a:noFill/>
        </p:spPr>
        <p:txBody>
          <a:bodyPr wrap="square" rtlCol="0">
            <a:spAutoFit/>
          </a:bodyPr>
          <a:lstStyle/>
          <a:p>
            <a:r>
              <a:rPr lang="en-US" dirty="0" smtClean="0">
                <a:solidFill>
                  <a:srgbClr val="FF0000"/>
                </a:solidFill>
                <a:latin typeface="Verdana"/>
              </a:rPr>
              <a:t>Page 24</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79</a:t>
            </a:fld>
            <a:endParaRPr lang="en-US"/>
          </a:p>
        </p:txBody>
      </p:sp>
      <p:sp>
        <p:nvSpPr>
          <p:cNvPr id="4" name="TextBox 3"/>
          <p:cNvSpPr txBox="1"/>
          <p:nvPr/>
        </p:nvSpPr>
        <p:spPr>
          <a:xfrm>
            <a:off x="611560" y="685800"/>
            <a:ext cx="7848600" cy="1077218"/>
          </a:xfrm>
          <a:prstGeom prst="rect">
            <a:avLst/>
          </a:prstGeom>
          <a:noFill/>
        </p:spPr>
        <p:txBody>
          <a:bodyPr wrap="square" rtlCol="0">
            <a:spAutoFit/>
          </a:bodyPr>
          <a:lstStyle/>
          <a:p>
            <a:pPr marL="533400" indent="-533400">
              <a:buAutoNum type="arabicPeriod" startAt="30"/>
            </a:pPr>
            <a:r>
              <a:rPr lang="en-US" sz="1600" dirty="0" smtClean="0">
                <a:latin typeface="Verdana"/>
              </a:rPr>
              <a:t>Tall stem in a plant = T 	Short stem = </a:t>
            </a:r>
            <a:r>
              <a:rPr lang="en-US" sz="1600" dirty="0" err="1" smtClean="0">
                <a:latin typeface="Verdana"/>
              </a:rPr>
              <a:t>t</a:t>
            </a:r>
            <a:endParaRPr lang="en-US" sz="1600" dirty="0" smtClean="0">
              <a:latin typeface="Verdana"/>
            </a:endParaRPr>
          </a:p>
          <a:p>
            <a:pPr marL="533400" indent="-533400"/>
            <a:endParaRPr lang="en-US" sz="1600" dirty="0" smtClean="0">
              <a:latin typeface="Verdana"/>
            </a:endParaRPr>
          </a:p>
          <a:p>
            <a:pPr marL="622300"/>
            <a:r>
              <a:rPr lang="en-US" sz="1600" dirty="0" smtClean="0">
                <a:latin typeface="Verdana"/>
              </a:rPr>
              <a:t>A plant has tall stems. Illustrate, using a test cross, how the probable genotype of the tall stemmed plant can be determined.</a:t>
            </a:r>
          </a:p>
        </p:txBody>
      </p:sp>
      <p:grpSp>
        <p:nvGrpSpPr>
          <p:cNvPr id="41" name="Group 40"/>
          <p:cNvGrpSpPr/>
          <p:nvPr/>
        </p:nvGrpSpPr>
        <p:grpSpPr>
          <a:xfrm>
            <a:off x="838200" y="2482334"/>
            <a:ext cx="3990917" cy="2013466"/>
            <a:chOff x="838200" y="2482334"/>
            <a:chExt cx="3990917" cy="2013466"/>
          </a:xfrm>
        </p:grpSpPr>
        <p:grpSp>
          <p:nvGrpSpPr>
            <p:cNvPr id="109570" name="Group 2"/>
            <p:cNvGrpSpPr>
              <a:grpSpLocks/>
            </p:cNvGrpSpPr>
            <p:nvPr/>
          </p:nvGrpSpPr>
          <p:grpSpPr bwMode="auto">
            <a:xfrm>
              <a:off x="1543050" y="3133725"/>
              <a:ext cx="1714500" cy="1362075"/>
              <a:chOff x="3780" y="4830"/>
              <a:chExt cx="3240" cy="2420"/>
            </a:xfrm>
          </p:grpSpPr>
          <p:grpSp>
            <p:nvGrpSpPr>
              <p:cNvPr id="109571" name="Group 3"/>
              <p:cNvGrpSpPr>
                <a:grpSpLocks/>
              </p:cNvGrpSpPr>
              <p:nvPr/>
            </p:nvGrpSpPr>
            <p:grpSpPr bwMode="auto">
              <a:xfrm>
                <a:off x="3780" y="4830"/>
                <a:ext cx="3066" cy="2420"/>
                <a:chOff x="3780" y="4830"/>
                <a:chExt cx="3066" cy="2420"/>
              </a:xfrm>
            </p:grpSpPr>
            <p:sp>
              <p:nvSpPr>
                <p:cNvPr id="109572" name="Line 4"/>
                <p:cNvSpPr>
                  <a:spLocks noChangeShapeType="1"/>
                </p:cNvSpPr>
                <p:nvPr/>
              </p:nvSpPr>
              <p:spPr bwMode="auto">
                <a:xfrm flipH="1" flipV="1">
                  <a:off x="3780" y="4830"/>
                  <a:ext cx="1050" cy="79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73" name="Line 5"/>
                <p:cNvSpPr>
                  <a:spLocks noChangeShapeType="1"/>
                </p:cNvSpPr>
                <p:nvPr/>
              </p:nvSpPr>
              <p:spPr bwMode="auto">
                <a:xfrm>
                  <a:off x="3780" y="724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74" name="Line 6"/>
                <p:cNvSpPr>
                  <a:spLocks noChangeShapeType="1"/>
                </p:cNvSpPr>
                <p:nvPr/>
              </p:nvSpPr>
              <p:spPr bwMode="auto">
                <a:xfrm flipV="1">
                  <a:off x="684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75" name="Line 7"/>
                <p:cNvSpPr>
                  <a:spLocks noChangeShapeType="1"/>
                </p:cNvSpPr>
                <p:nvPr/>
              </p:nvSpPr>
              <p:spPr bwMode="auto">
                <a:xfrm flipV="1">
                  <a:off x="586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76" name="Line 8"/>
                <p:cNvSpPr>
                  <a:spLocks noChangeShapeType="1"/>
                </p:cNvSpPr>
                <p:nvPr/>
              </p:nvSpPr>
              <p:spPr bwMode="auto">
                <a:xfrm flipV="1">
                  <a:off x="483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77" name="Line 9"/>
                <p:cNvSpPr>
                  <a:spLocks noChangeShapeType="1"/>
                </p:cNvSpPr>
                <p:nvPr/>
              </p:nvSpPr>
              <p:spPr bwMode="auto">
                <a:xfrm>
                  <a:off x="3780" y="640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78" name="Line 10"/>
                <p:cNvSpPr>
                  <a:spLocks noChangeShapeType="1"/>
                </p:cNvSpPr>
                <p:nvPr/>
              </p:nvSpPr>
              <p:spPr bwMode="auto">
                <a:xfrm>
                  <a:off x="3780" y="562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grpSp>
          <p:sp>
            <p:nvSpPr>
              <p:cNvPr id="109579" name="Text Box 11"/>
              <p:cNvSpPr txBox="1">
                <a:spLocks noChangeArrowheads="1"/>
              </p:cNvSpPr>
              <p:nvPr/>
            </p:nvSpPr>
            <p:spPr bwMode="auto">
              <a:xfrm>
                <a:off x="5040" y="4910"/>
                <a:ext cx="54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a:t>
                </a:r>
              </a:p>
            </p:txBody>
          </p:sp>
          <p:sp>
            <p:nvSpPr>
              <p:cNvPr id="109580" name="Text Box 12"/>
              <p:cNvSpPr txBox="1">
                <a:spLocks noChangeArrowheads="1"/>
              </p:cNvSpPr>
              <p:nvPr/>
            </p:nvSpPr>
            <p:spPr bwMode="auto">
              <a:xfrm>
                <a:off x="5020" y="58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TT</a:t>
                </a:r>
              </a:p>
            </p:txBody>
          </p:sp>
          <p:sp>
            <p:nvSpPr>
              <p:cNvPr id="109581" name="Text Box 13"/>
              <p:cNvSpPr txBox="1">
                <a:spLocks noChangeArrowheads="1"/>
              </p:cNvSpPr>
              <p:nvPr/>
            </p:nvSpPr>
            <p:spPr bwMode="auto">
              <a:xfrm>
                <a:off x="504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582" name="Text Box 14"/>
              <p:cNvSpPr txBox="1">
                <a:spLocks noChangeArrowheads="1"/>
              </p:cNvSpPr>
              <p:nvPr/>
            </p:nvSpPr>
            <p:spPr bwMode="auto">
              <a:xfrm>
                <a:off x="612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583" name="Text Box 15"/>
              <p:cNvSpPr txBox="1">
                <a:spLocks noChangeArrowheads="1"/>
              </p:cNvSpPr>
              <p:nvPr/>
            </p:nvSpPr>
            <p:spPr bwMode="auto">
              <a:xfrm>
                <a:off x="6050" y="58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TT</a:t>
                </a:r>
              </a:p>
            </p:txBody>
          </p:sp>
          <p:sp>
            <p:nvSpPr>
              <p:cNvPr id="109584" name="Text Box 16"/>
              <p:cNvSpPr txBox="1">
                <a:spLocks noChangeArrowheads="1"/>
              </p:cNvSpPr>
              <p:nvPr/>
            </p:nvSpPr>
            <p:spPr bwMode="auto">
              <a:xfrm>
                <a:off x="6120" y="49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a:t>
                </a:r>
              </a:p>
            </p:txBody>
          </p:sp>
          <p:sp>
            <p:nvSpPr>
              <p:cNvPr id="109585" name="Text Box 17"/>
              <p:cNvSpPr txBox="1">
                <a:spLocks noChangeArrowheads="1"/>
              </p:cNvSpPr>
              <p:nvPr/>
            </p:nvSpPr>
            <p:spPr bwMode="auto">
              <a:xfrm>
                <a:off x="414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rPr>
                  <a:t>t</a:t>
                </a:r>
                <a:endParaRPr kumimoji="0" lang="en-US" sz="1200" b="0" i="0" u="none" strike="noStrike" cap="none" normalizeH="0" baseline="0" dirty="0">
                  <a:ln>
                    <a:noFill/>
                  </a:ln>
                  <a:solidFill>
                    <a:schemeClr val="tx1"/>
                  </a:solidFill>
                  <a:effectLst/>
                  <a:latin typeface="Verdana"/>
                  <a:ea typeface="Times New Roman" pitchFamily="-84" charset="0"/>
                </a:endParaRPr>
              </a:p>
            </p:txBody>
          </p:sp>
          <p:sp>
            <p:nvSpPr>
              <p:cNvPr id="109586" name="Text Box 18"/>
              <p:cNvSpPr txBox="1">
                <a:spLocks noChangeArrowheads="1"/>
              </p:cNvSpPr>
              <p:nvPr/>
            </p:nvSpPr>
            <p:spPr bwMode="auto">
              <a:xfrm>
                <a:off x="4140" y="5810"/>
                <a:ext cx="54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rPr>
                  <a:t>t</a:t>
                </a:r>
                <a:endParaRPr kumimoji="0" lang="en-US" sz="1200" b="0" i="0" u="none" strike="noStrike" cap="none" normalizeH="0" baseline="0" dirty="0">
                  <a:ln>
                    <a:noFill/>
                  </a:ln>
                  <a:solidFill>
                    <a:schemeClr val="tx1"/>
                  </a:solidFill>
                  <a:effectLst/>
                  <a:latin typeface="Verdana"/>
                  <a:ea typeface="Times New Roman" pitchFamily="-84" charset="0"/>
                </a:endParaRPr>
              </a:p>
            </p:txBody>
          </p:sp>
        </p:grpSp>
        <p:sp>
          <p:nvSpPr>
            <p:cNvPr id="39" name="TextBox 38"/>
            <p:cNvSpPr txBox="1"/>
            <p:nvPr/>
          </p:nvSpPr>
          <p:spPr>
            <a:xfrm>
              <a:off x="838200" y="2482334"/>
              <a:ext cx="3990917" cy="338554"/>
            </a:xfrm>
            <a:prstGeom prst="rect">
              <a:avLst/>
            </a:prstGeom>
            <a:noFill/>
          </p:spPr>
          <p:txBody>
            <a:bodyPr wrap="square" rtlCol="0">
              <a:spAutoFit/>
            </a:bodyPr>
            <a:lstStyle/>
            <a:p>
              <a:r>
                <a:rPr lang="en-US" sz="1600" dirty="0" smtClean="0">
                  <a:solidFill>
                    <a:srgbClr val="FF0000"/>
                  </a:solidFill>
                  <a:latin typeface="Verdana"/>
                </a:rPr>
                <a:t>Outcome 1: If tall stemmed is TT </a:t>
              </a:r>
              <a:endParaRPr lang="en-US" sz="1600" dirty="0">
                <a:solidFill>
                  <a:srgbClr val="FF0000"/>
                </a:solidFill>
                <a:latin typeface="Verdana"/>
              </a:endParaRPr>
            </a:p>
          </p:txBody>
        </p:sp>
      </p:grpSp>
      <p:grpSp>
        <p:nvGrpSpPr>
          <p:cNvPr id="42" name="Group 41"/>
          <p:cNvGrpSpPr/>
          <p:nvPr/>
        </p:nvGrpSpPr>
        <p:grpSpPr>
          <a:xfrm>
            <a:off x="5550958" y="2482334"/>
            <a:ext cx="3276600" cy="2035940"/>
            <a:chOff x="5550958" y="2482334"/>
            <a:chExt cx="3276600" cy="2035940"/>
          </a:xfrm>
        </p:grpSpPr>
        <p:grpSp>
          <p:nvGrpSpPr>
            <p:cNvPr id="109587" name="Group 19"/>
            <p:cNvGrpSpPr>
              <a:grpSpLocks/>
            </p:cNvGrpSpPr>
            <p:nvPr/>
          </p:nvGrpSpPr>
          <p:grpSpPr bwMode="auto">
            <a:xfrm>
              <a:off x="6019800" y="3219699"/>
              <a:ext cx="1619250" cy="1298575"/>
              <a:chOff x="3780" y="4830"/>
              <a:chExt cx="3240" cy="2420"/>
            </a:xfrm>
          </p:grpSpPr>
          <p:grpSp>
            <p:nvGrpSpPr>
              <p:cNvPr id="109588" name="Group 20"/>
              <p:cNvGrpSpPr>
                <a:grpSpLocks/>
              </p:cNvGrpSpPr>
              <p:nvPr/>
            </p:nvGrpSpPr>
            <p:grpSpPr bwMode="auto">
              <a:xfrm>
                <a:off x="3780" y="4830"/>
                <a:ext cx="3066" cy="2420"/>
                <a:chOff x="3780" y="4830"/>
                <a:chExt cx="3066" cy="2420"/>
              </a:xfrm>
            </p:grpSpPr>
            <p:sp>
              <p:nvSpPr>
                <p:cNvPr id="109589" name="Line 21"/>
                <p:cNvSpPr>
                  <a:spLocks noChangeShapeType="1"/>
                </p:cNvSpPr>
                <p:nvPr/>
              </p:nvSpPr>
              <p:spPr bwMode="auto">
                <a:xfrm flipH="1" flipV="1">
                  <a:off x="3780" y="4830"/>
                  <a:ext cx="1050" cy="79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90" name="Line 22"/>
                <p:cNvSpPr>
                  <a:spLocks noChangeShapeType="1"/>
                </p:cNvSpPr>
                <p:nvPr/>
              </p:nvSpPr>
              <p:spPr bwMode="auto">
                <a:xfrm>
                  <a:off x="3780" y="724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91" name="Line 23"/>
                <p:cNvSpPr>
                  <a:spLocks noChangeShapeType="1"/>
                </p:cNvSpPr>
                <p:nvPr/>
              </p:nvSpPr>
              <p:spPr bwMode="auto">
                <a:xfrm flipV="1">
                  <a:off x="684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92" name="Line 24"/>
                <p:cNvSpPr>
                  <a:spLocks noChangeShapeType="1"/>
                </p:cNvSpPr>
                <p:nvPr/>
              </p:nvSpPr>
              <p:spPr bwMode="auto">
                <a:xfrm flipV="1">
                  <a:off x="586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93" name="Line 25"/>
                <p:cNvSpPr>
                  <a:spLocks noChangeShapeType="1"/>
                </p:cNvSpPr>
                <p:nvPr/>
              </p:nvSpPr>
              <p:spPr bwMode="auto">
                <a:xfrm flipV="1">
                  <a:off x="4830" y="4830"/>
                  <a:ext cx="6" cy="242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94" name="Line 26"/>
                <p:cNvSpPr>
                  <a:spLocks noChangeShapeType="1"/>
                </p:cNvSpPr>
                <p:nvPr/>
              </p:nvSpPr>
              <p:spPr bwMode="auto">
                <a:xfrm>
                  <a:off x="3780" y="640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109595" name="Line 27"/>
                <p:cNvSpPr>
                  <a:spLocks noChangeShapeType="1"/>
                </p:cNvSpPr>
                <p:nvPr/>
              </p:nvSpPr>
              <p:spPr bwMode="auto">
                <a:xfrm>
                  <a:off x="3780" y="5620"/>
                  <a:ext cx="3060" cy="0"/>
                </a:xfrm>
                <a:prstGeom prst="line">
                  <a:avLst/>
                </a:prstGeom>
                <a:no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grpSp>
          <p:sp>
            <p:nvSpPr>
              <p:cNvPr id="109596" name="Text Box 28"/>
              <p:cNvSpPr txBox="1">
                <a:spLocks noChangeArrowheads="1"/>
              </p:cNvSpPr>
              <p:nvPr/>
            </p:nvSpPr>
            <p:spPr bwMode="auto">
              <a:xfrm>
                <a:off x="5040" y="4910"/>
                <a:ext cx="54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Verdana"/>
                    <a:ea typeface="Times New Roman" pitchFamily="-84" charset="0"/>
                  </a:rPr>
                  <a:t>T</a:t>
                </a:r>
              </a:p>
            </p:txBody>
          </p:sp>
          <p:sp>
            <p:nvSpPr>
              <p:cNvPr id="109597" name="Text Box 29"/>
              <p:cNvSpPr txBox="1">
                <a:spLocks noChangeArrowheads="1"/>
              </p:cNvSpPr>
              <p:nvPr/>
            </p:nvSpPr>
            <p:spPr bwMode="auto">
              <a:xfrm>
                <a:off x="5020" y="58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598" name="Text Box 30"/>
              <p:cNvSpPr txBox="1">
                <a:spLocks noChangeArrowheads="1"/>
              </p:cNvSpPr>
              <p:nvPr/>
            </p:nvSpPr>
            <p:spPr bwMode="auto">
              <a:xfrm>
                <a:off x="504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599" name="Text Box 31"/>
              <p:cNvSpPr txBox="1">
                <a:spLocks noChangeArrowheads="1"/>
              </p:cNvSpPr>
              <p:nvPr/>
            </p:nvSpPr>
            <p:spPr bwMode="auto">
              <a:xfrm>
                <a:off x="612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600" name="Text Box 32"/>
              <p:cNvSpPr txBox="1">
                <a:spLocks noChangeArrowheads="1"/>
              </p:cNvSpPr>
              <p:nvPr/>
            </p:nvSpPr>
            <p:spPr bwMode="auto">
              <a:xfrm>
                <a:off x="6050" y="58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601" name="Text Box 33"/>
              <p:cNvSpPr txBox="1">
                <a:spLocks noChangeArrowheads="1"/>
              </p:cNvSpPr>
              <p:nvPr/>
            </p:nvSpPr>
            <p:spPr bwMode="auto">
              <a:xfrm>
                <a:off x="6120" y="491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Verdana"/>
                    <a:ea typeface="Times New Roman" pitchFamily="-84" charset="0"/>
                  </a:rPr>
                  <a:t>t</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109602" name="Text Box 34"/>
              <p:cNvSpPr txBox="1">
                <a:spLocks noChangeArrowheads="1"/>
              </p:cNvSpPr>
              <p:nvPr/>
            </p:nvSpPr>
            <p:spPr bwMode="auto">
              <a:xfrm>
                <a:off x="4140" y="6530"/>
                <a:ext cx="90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rPr>
                  <a:t>t</a:t>
                </a:r>
                <a:endParaRPr kumimoji="0" lang="en-US" sz="1200" b="0" i="0" u="none" strike="noStrike" cap="none" normalizeH="0" baseline="0" dirty="0">
                  <a:ln>
                    <a:noFill/>
                  </a:ln>
                  <a:solidFill>
                    <a:schemeClr val="tx1"/>
                  </a:solidFill>
                  <a:effectLst/>
                  <a:latin typeface="Verdana"/>
                  <a:ea typeface="Times New Roman" pitchFamily="-84" charset="0"/>
                </a:endParaRPr>
              </a:p>
            </p:txBody>
          </p:sp>
          <p:sp>
            <p:nvSpPr>
              <p:cNvPr id="109603" name="Text Box 35"/>
              <p:cNvSpPr txBox="1">
                <a:spLocks noChangeArrowheads="1"/>
              </p:cNvSpPr>
              <p:nvPr/>
            </p:nvSpPr>
            <p:spPr bwMode="auto">
              <a:xfrm>
                <a:off x="4140" y="5810"/>
                <a:ext cx="54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Verdana"/>
                    <a:ea typeface="Times New Roman" pitchFamily="-84" charset="0"/>
                  </a:rPr>
                  <a:t>t</a:t>
                </a:r>
                <a:endParaRPr kumimoji="0" lang="en-US" sz="1200" b="0" i="0" u="none" strike="noStrike" cap="none" normalizeH="0" baseline="0" dirty="0">
                  <a:ln>
                    <a:noFill/>
                  </a:ln>
                  <a:solidFill>
                    <a:schemeClr val="tx1"/>
                  </a:solidFill>
                  <a:effectLst/>
                  <a:latin typeface="Verdana"/>
                  <a:ea typeface="Times New Roman" pitchFamily="-84" charset="0"/>
                </a:endParaRPr>
              </a:p>
            </p:txBody>
          </p:sp>
        </p:grpSp>
        <p:sp>
          <p:nvSpPr>
            <p:cNvPr id="40" name="TextBox 39"/>
            <p:cNvSpPr txBox="1"/>
            <p:nvPr/>
          </p:nvSpPr>
          <p:spPr>
            <a:xfrm>
              <a:off x="5550958" y="2482334"/>
              <a:ext cx="3276600" cy="584776"/>
            </a:xfrm>
            <a:prstGeom prst="rect">
              <a:avLst/>
            </a:prstGeom>
            <a:noFill/>
          </p:spPr>
          <p:txBody>
            <a:bodyPr wrap="square" rtlCol="0">
              <a:spAutoFit/>
            </a:bodyPr>
            <a:lstStyle/>
            <a:p>
              <a:r>
                <a:rPr lang="en-US" sz="1600" dirty="0" smtClean="0">
                  <a:solidFill>
                    <a:srgbClr val="FF0000"/>
                  </a:solidFill>
                  <a:latin typeface="Verdana"/>
                </a:rPr>
                <a:t>Outcome 2: If tall stemmed is </a:t>
              </a:r>
              <a:r>
                <a:rPr lang="en-US" sz="1600" dirty="0" err="1" smtClean="0">
                  <a:solidFill>
                    <a:srgbClr val="FF0000"/>
                  </a:solidFill>
                  <a:latin typeface="Verdana"/>
                </a:rPr>
                <a:t>Tt</a:t>
              </a:r>
              <a:r>
                <a:rPr lang="en-US" sz="1600" dirty="0" smtClean="0">
                  <a:solidFill>
                    <a:srgbClr val="FF0000"/>
                  </a:solidFill>
                  <a:latin typeface="Verdana"/>
                </a:rPr>
                <a:t> </a:t>
              </a:r>
              <a:endParaRPr lang="en-US" sz="1600" dirty="0">
                <a:solidFill>
                  <a:srgbClr val="FF0000"/>
                </a:solidFill>
                <a:latin typeface="Verdana"/>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900" decel="100000" fill="hold"/>
                                        <p:tgtEl>
                                          <p:spTgt spid="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900" decel="100000" fill="hold"/>
                                        <p:tgtEl>
                                          <p:spTgt spid="4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25475"/>
            <a:ext cx="8229600" cy="1143000"/>
          </a:xfrm>
          <a:prstGeom prst="rect">
            <a:avLst/>
          </a:prstGeom>
        </p:spPr>
        <p:txBody>
          <a:bodyPr/>
          <a:lstStyle/>
          <a:p>
            <a:pPr algn="l"/>
            <a:r>
              <a:rPr lang="en-US" b="1" dirty="0" smtClean="0"/>
              <a:t>Warning!</a:t>
            </a:r>
            <a:endParaRPr lang="en-US" dirty="0"/>
          </a:p>
        </p:txBody>
      </p:sp>
      <p:sp>
        <p:nvSpPr>
          <p:cNvPr id="3" name="Content Placeholder 2"/>
          <p:cNvSpPr>
            <a:spLocks noGrp="1"/>
          </p:cNvSpPr>
          <p:nvPr>
            <p:ph idx="4294967295"/>
          </p:nvPr>
        </p:nvSpPr>
        <p:spPr>
          <a:xfrm>
            <a:off x="457200" y="1951037"/>
            <a:ext cx="7543800" cy="944563"/>
          </a:xfrm>
          <a:prstGeom prst="rect">
            <a:avLst/>
          </a:prstGeom>
        </p:spPr>
        <p:txBody>
          <a:bodyPr>
            <a:normAutofit fontScale="92500" lnSpcReduction="20000"/>
          </a:bodyPr>
          <a:lstStyle/>
          <a:p>
            <a:pPr marL="0" indent="0">
              <a:buNone/>
            </a:pPr>
            <a:r>
              <a:rPr lang="en-US" sz="2400" dirty="0" smtClean="0"/>
              <a:t>Bring appropriate ID or you will not be allowed to write the exam.  Unless you are in a really small school….  Like here…</a:t>
            </a:r>
          </a:p>
        </p:txBody>
      </p:sp>
      <p:sp>
        <p:nvSpPr>
          <p:cNvPr id="5" name="Slide Number Placeholder 4"/>
          <p:cNvSpPr>
            <a:spLocks noGrp="1"/>
          </p:cNvSpPr>
          <p:nvPr>
            <p:ph type="sldNum" sz="quarter" idx="12"/>
          </p:nvPr>
        </p:nvSpPr>
        <p:spPr/>
        <p:txBody>
          <a:bodyPr/>
          <a:lstStyle/>
          <a:p>
            <a:fld id="{D80FEEEB-4CAC-EC4F-B319-97BE1703EA36}" type="slidenum">
              <a:rPr lang="en-US" smtClean="0"/>
              <a:pPr/>
              <a:t>8</a:t>
            </a:fld>
            <a:endParaRPr lang="en-US"/>
          </a:p>
        </p:txBody>
      </p:sp>
      <p:grpSp>
        <p:nvGrpSpPr>
          <p:cNvPr id="12" name="Group 11"/>
          <p:cNvGrpSpPr/>
          <p:nvPr/>
        </p:nvGrpSpPr>
        <p:grpSpPr>
          <a:xfrm>
            <a:off x="4953000" y="3352800"/>
            <a:ext cx="3200400" cy="1828800"/>
            <a:chOff x="800100" y="3352800"/>
            <a:chExt cx="3200400" cy="1828800"/>
          </a:xfrm>
        </p:grpSpPr>
        <p:sp>
          <p:nvSpPr>
            <p:cNvPr id="6" name="Rectangle 5"/>
            <p:cNvSpPr/>
            <p:nvPr/>
          </p:nvSpPr>
          <p:spPr>
            <a:xfrm>
              <a:off x="800100" y="3352800"/>
              <a:ext cx="3200400" cy="1828800"/>
            </a:xfrm>
            <a:prstGeom prst="rect">
              <a:avLst/>
            </a:prstGeom>
            <a:blipFill rotWithShape="1">
              <a:blip r:embed="rId3">
                <a:alphaModFix amt="61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pic>
          <p:nvPicPr>
            <p:cNvPr id="8" name="Picture 7" descr="sp.jpg"/>
            <p:cNvPicPr>
              <a:picLocks noChangeAspect="1"/>
            </p:cNvPicPr>
            <p:nvPr/>
          </p:nvPicPr>
          <p:blipFill>
            <a:blip r:embed="rId4"/>
            <a:srcRect l="5556" r="38889" b="16667"/>
            <a:stretch>
              <a:fillRect/>
            </a:stretch>
          </p:blipFill>
          <p:spPr>
            <a:xfrm>
              <a:off x="3048000" y="3352800"/>
              <a:ext cx="952500" cy="952500"/>
            </a:xfrm>
            <a:prstGeom prst="rect">
              <a:avLst/>
            </a:prstGeom>
          </p:spPr>
        </p:pic>
        <p:sp>
          <p:nvSpPr>
            <p:cNvPr id="9" name="TextBox 8"/>
            <p:cNvSpPr txBox="1"/>
            <p:nvPr/>
          </p:nvSpPr>
          <p:spPr>
            <a:xfrm>
              <a:off x="952500" y="3593068"/>
              <a:ext cx="1600200" cy="369332"/>
            </a:xfrm>
            <a:prstGeom prst="rect">
              <a:avLst/>
            </a:prstGeom>
            <a:noFill/>
          </p:spPr>
          <p:txBody>
            <a:bodyPr wrap="square" rtlCol="0">
              <a:spAutoFit/>
            </a:bodyPr>
            <a:lstStyle/>
            <a:p>
              <a:r>
                <a:rPr lang="en-US" dirty="0" smtClean="0">
                  <a:latin typeface="Verdana"/>
                </a:rPr>
                <a:t>Official ID</a:t>
              </a:r>
              <a:endParaRPr lang="en-US" dirty="0">
                <a:latin typeface="Verdana"/>
              </a:endParaRPr>
            </a:p>
          </p:txBody>
        </p:sp>
        <p:sp>
          <p:nvSpPr>
            <p:cNvPr id="10" name="TextBox 9"/>
            <p:cNvSpPr txBox="1"/>
            <p:nvPr/>
          </p:nvSpPr>
          <p:spPr>
            <a:xfrm>
              <a:off x="952500" y="4495800"/>
              <a:ext cx="1828800" cy="307777"/>
            </a:xfrm>
            <a:prstGeom prst="rect">
              <a:avLst/>
            </a:prstGeom>
            <a:noFill/>
          </p:spPr>
          <p:txBody>
            <a:bodyPr wrap="square" rtlCol="0">
              <a:spAutoFit/>
            </a:bodyPr>
            <a:lstStyle/>
            <a:p>
              <a:r>
                <a:rPr lang="en-US" sz="1400" dirty="0" smtClean="0">
                  <a:latin typeface="Verdana"/>
                  <a:cs typeface="Verdana"/>
                </a:rPr>
                <a:t>P. Parker</a:t>
              </a:r>
              <a:endParaRPr lang="en-US" sz="1400" dirty="0">
                <a:latin typeface="Verdana"/>
                <a:cs typeface="Verdana"/>
              </a:endParaRPr>
            </a:p>
          </p:txBody>
        </p:sp>
      </p:gr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80</a:t>
            </a:fld>
            <a:endParaRPr lang="en-US"/>
          </a:p>
        </p:txBody>
      </p:sp>
      <p:sp>
        <p:nvSpPr>
          <p:cNvPr id="4" name="TextBox 3"/>
          <p:cNvSpPr txBox="1"/>
          <p:nvPr/>
        </p:nvSpPr>
        <p:spPr>
          <a:xfrm>
            <a:off x="609600" y="914400"/>
            <a:ext cx="6324600" cy="923330"/>
          </a:xfrm>
          <a:prstGeom prst="rect">
            <a:avLst/>
          </a:prstGeom>
          <a:noFill/>
        </p:spPr>
        <p:txBody>
          <a:bodyPr wrap="square" rtlCol="0">
            <a:spAutoFit/>
          </a:bodyPr>
          <a:lstStyle/>
          <a:p>
            <a:r>
              <a:rPr lang="en-CA" b="1" dirty="0" smtClean="0">
                <a:latin typeface="Verdana"/>
              </a:rPr>
              <a:t>Other patterns of inheritance:</a:t>
            </a:r>
            <a:endParaRPr lang="en-US" dirty="0" smtClean="0">
              <a:latin typeface="Verdana"/>
            </a:endParaRPr>
          </a:p>
          <a:p>
            <a:r>
              <a:rPr lang="en-CA" b="1" dirty="0" smtClean="0">
                <a:latin typeface="Verdana"/>
              </a:rPr>
              <a:t> </a:t>
            </a:r>
            <a:endParaRPr lang="en-US" dirty="0" smtClean="0">
              <a:latin typeface="Verdana"/>
            </a:endParaRPr>
          </a:p>
          <a:p>
            <a:r>
              <a:rPr lang="en-CA" b="1" dirty="0" smtClean="0">
                <a:latin typeface="Verdana"/>
              </a:rPr>
              <a:t>Major Points</a:t>
            </a:r>
            <a:endParaRPr lang="en-US" dirty="0" smtClean="0">
              <a:latin typeface="Verdana"/>
            </a:endParaRPr>
          </a:p>
        </p:txBody>
      </p:sp>
      <p:graphicFrame>
        <p:nvGraphicFramePr>
          <p:cNvPr id="5" name="Table 4"/>
          <p:cNvGraphicFramePr>
            <a:graphicFrameLocks noGrp="1"/>
          </p:cNvGraphicFramePr>
          <p:nvPr/>
        </p:nvGraphicFramePr>
        <p:xfrm>
          <a:off x="838200" y="2209800"/>
          <a:ext cx="7619998" cy="3189732"/>
        </p:xfrm>
        <a:graphic>
          <a:graphicData uri="http://schemas.openxmlformats.org/drawingml/2006/table">
            <a:tbl>
              <a:tblPr firstRow="1" bandRow="1">
                <a:tableStyleId>{5940675A-B579-460E-94D1-54222C63F5DA}</a:tableStyleId>
              </a:tblPr>
              <a:tblGrid>
                <a:gridCol w="1828800"/>
                <a:gridCol w="2590800"/>
                <a:gridCol w="3200398"/>
              </a:tblGrid>
              <a:tr h="981456">
                <a:tc>
                  <a:txBody>
                    <a:bodyPr/>
                    <a:lstStyle/>
                    <a:p>
                      <a:pPr marL="0" marR="0">
                        <a:lnSpc>
                          <a:spcPct val="115000"/>
                        </a:lnSpc>
                        <a:spcBef>
                          <a:spcPts val="0"/>
                        </a:spcBef>
                        <a:spcAft>
                          <a:spcPts val="0"/>
                        </a:spcAft>
                      </a:pPr>
                      <a:r>
                        <a:rPr lang="en-CA" sz="1400" dirty="0">
                          <a:latin typeface="Verdana"/>
                          <a:ea typeface="ＭＳ 明朝"/>
                          <a:cs typeface="Verdana"/>
                        </a:rPr>
                        <a:t>Incomplete dominance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Two alleles together (hybrid) create an intermediate (blended) phenotype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Flower Colour: BB = blue,</a:t>
                      </a:r>
                      <a:endParaRPr lang="en-US" sz="1400" dirty="0" smtClean="0">
                        <a:latin typeface="Verdana"/>
                        <a:ea typeface="ＭＳ 明朝"/>
                        <a:cs typeface="Verdana"/>
                      </a:endParaRPr>
                    </a:p>
                    <a:p>
                      <a:pPr marL="0" marR="0">
                        <a:lnSpc>
                          <a:spcPct val="115000"/>
                        </a:lnSpc>
                        <a:spcBef>
                          <a:spcPts val="0"/>
                        </a:spcBef>
                        <a:spcAft>
                          <a:spcPts val="0"/>
                        </a:spcAft>
                      </a:pPr>
                      <a:r>
                        <a:rPr lang="en-CA" sz="1400" dirty="0" smtClean="0">
                          <a:latin typeface="Verdana"/>
                          <a:ea typeface="ＭＳ 明朝"/>
                          <a:cs typeface="Verdana"/>
                        </a:rPr>
                        <a:t>RR </a:t>
                      </a:r>
                      <a:r>
                        <a:rPr lang="en-CA" sz="1400" dirty="0">
                          <a:latin typeface="Verdana"/>
                          <a:ea typeface="ＭＳ 明朝"/>
                          <a:cs typeface="Verdana"/>
                        </a:rPr>
                        <a:t>= red, BR = purple</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a:latin typeface="Verdana"/>
                          <a:ea typeface="ＭＳ 明朝"/>
                          <a:cs typeface="Verdana"/>
                        </a:rPr>
                        <a:t>Codominance</a:t>
                      </a:r>
                      <a:endParaRPr lang="en-US" sz="140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Two alleles are equally dominant and the hybrid produces both phenotypes</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Cat Fur Colour: BB = black, </a:t>
                      </a:r>
                      <a:endParaRPr lang="en-US" sz="1400" dirty="0">
                        <a:latin typeface="Verdana"/>
                        <a:ea typeface="ＭＳ 明朝"/>
                        <a:cs typeface="Verdana"/>
                      </a:endParaRPr>
                    </a:p>
                    <a:p>
                      <a:pPr marL="0" marR="0">
                        <a:lnSpc>
                          <a:spcPct val="115000"/>
                        </a:lnSpc>
                        <a:spcBef>
                          <a:spcPts val="0"/>
                        </a:spcBef>
                        <a:spcAft>
                          <a:spcPts val="0"/>
                        </a:spcAft>
                      </a:pPr>
                      <a:r>
                        <a:rPr lang="en-CA" sz="1400" dirty="0">
                          <a:latin typeface="Verdana"/>
                          <a:ea typeface="ＭＳ 明朝"/>
                          <a:cs typeface="Verdana"/>
                        </a:rPr>
                        <a:t>TT = tan, BT = patches of black and tan fur</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CA" sz="1400" dirty="0" smtClean="0">
                          <a:latin typeface="Verdana"/>
                          <a:ea typeface="ＭＳ 明朝"/>
                          <a:cs typeface="Verdana"/>
                        </a:rPr>
                        <a:t>Sex</a:t>
                      </a:r>
                      <a:r>
                        <a:rPr lang="en-US" sz="1400" dirty="0" smtClean="0">
                          <a:latin typeface="Verdana"/>
                          <a:ea typeface="ＭＳ 明朝"/>
                          <a:cs typeface="Verdana"/>
                        </a:rPr>
                        <a:t>-</a:t>
                      </a:r>
                      <a:r>
                        <a:rPr lang="en-CA" sz="1400" dirty="0" smtClean="0">
                          <a:latin typeface="Verdana"/>
                          <a:ea typeface="ＭＳ 明朝"/>
                          <a:cs typeface="Verdana"/>
                        </a:rPr>
                        <a:t>linked</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a:latin typeface="Verdana"/>
                          <a:ea typeface="ＭＳ 明朝"/>
                          <a:cs typeface="Verdana"/>
                        </a:rPr>
                        <a:t>Alleles are found on the sex chromosome (usually the X)</a:t>
                      </a:r>
                      <a:endParaRPr lang="en-US" sz="140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Traits are seen more often in males (have only one X chromosome.</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Multiple alleles </a:t>
                      </a: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Several alleles are involved and often show dominance in a hierarchy </a:t>
                      </a:r>
                    </a:p>
                  </a:txBody>
                  <a:tcPr marL="68580" marR="68580" marT="0" marB="0"/>
                </a:tc>
                <a:tc>
                  <a:txBody>
                    <a:bodyPr/>
                    <a:lstStyle/>
                    <a:p>
                      <a:pPr marL="0" marR="0">
                        <a:lnSpc>
                          <a:spcPct val="115000"/>
                        </a:lnSpc>
                        <a:spcBef>
                          <a:spcPts val="0"/>
                        </a:spcBef>
                        <a:spcAft>
                          <a:spcPts val="0"/>
                        </a:spcAft>
                      </a:pPr>
                      <a:r>
                        <a:rPr lang="en-CA" sz="1400" dirty="0">
                          <a:latin typeface="Verdana"/>
                          <a:ea typeface="ＭＳ 明朝"/>
                          <a:cs typeface="Verdana"/>
                        </a:rPr>
                        <a:t>Eye Colour: </a:t>
                      </a:r>
                      <a:r>
                        <a:rPr lang="en-CA" sz="1400" dirty="0" err="1">
                          <a:latin typeface="Verdana"/>
                          <a:ea typeface="ＭＳ 明朝"/>
                          <a:cs typeface="Verdana"/>
                        </a:rPr>
                        <a:t>C</a:t>
                      </a:r>
                      <a:r>
                        <a:rPr lang="en-CA" sz="1400" baseline="30000" dirty="0" err="1">
                          <a:latin typeface="Verdana"/>
                          <a:ea typeface="ＭＳ 明朝"/>
                          <a:cs typeface="Verdana"/>
                        </a:rPr>
                        <a:t>br</a:t>
                      </a:r>
                      <a:r>
                        <a:rPr lang="en-CA" sz="1400" dirty="0">
                          <a:latin typeface="Verdana"/>
                          <a:ea typeface="ＭＳ 明朝"/>
                          <a:cs typeface="Verdana"/>
                        </a:rPr>
                        <a:t> = brown, C</a:t>
                      </a:r>
                      <a:r>
                        <a:rPr lang="en-CA" sz="1400" baseline="30000" dirty="0">
                          <a:latin typeface="Verdana"/>
                          <a:ea typeface="ＭＳ 明朝"/>
                          <a:cs typeface="Verdana"/>
                        </a:rPr>
                        <a:t>g</a:t>
                      </a:r>
                      <a:r>
                        <a:rPr lang="en-CA" sz="1400" dirty="0">
                          <a:latin typeface="Verdana"/>
                          <a:ea typeface="ＭＳ 明朝"/>
                          <a:cs typeface="Verdana"/>
                        </a:rPr>
                        <a:t> = green and </a:t>
                      </a:r>
                      <a:r>
                        <a:rPr lang="en-CA" sz="1400" dirty="0" err="1">
                          <a:latin typeface="Verdana"/>
                          <a:ea typeface="ＭＳ 明朝"/>
                          <a:cs typeface="Verdana"/>
                        </a:rPr>
                        <a:t>C</a:t>
                      </a:r>
                      <a:r>
                        <a:rPr lang="en-CA" sz="1400" baseline="30000" dirty="0" err="1">
                          <a:latin typeface="Verdana"/>
                          <a:ea typeface="ＭＳ 明朝"/>
                          <a:cs typeface="Verdana"/>
                        </a:rPr>
                        <a:t>bl</a:t>
                      </a:r>
                      <a:r>
                        <a:rPr lang="en-CA" sz="1400" dirty="0">
                          <a:latin typeface="Verdana"/>
                          <a:ea typeface="ＭＳ 明朝"/>
                          <a:cs typeface="Verdana"/>
                        </a:rPr>
                        <a:t> = blue. Order of dominance: </a:t>
                      </a:r>
                      <a:r>
                        <a:rPr lang="en-CA" sz="1400" dirty="0" err="1">
                          <a:latin typeface="Verdana"/>
                          <a:ea typeface="ＭＳ 明朝"/>
                          <a:cs typeface="Verdana"/>
                        </a:rPr>
                        <a:t>C</a:t>
                      </a:r>
                      <a:r>
                        <a:rPr lang="en-CA" sz="1400" baseline="30000" dirty="0" err="1">
                          <a:latin typeface="Verdana"/>
                          <a:ea typeface="ＭＳ 明朝"/>
                          <a:cs typeface="Verdana"/>
                        </a:rPr>
                        <a:t>br</a:t>
                      </a:r>
                      <a:r>
                        <a:rPr lang="en-CA" sz="1400" dirty="0">
                          <a:latin typeface="Verdana"/>
                          <a:ea typeface="ＭＳ 明朝"/>
                          <a:cs typeface="Verdana"/>
                        </a:rPr>
                        <a:t> &lt; C</a:t>
                      </a:r>
                      <a:r>
                        <a:rPr lang="en-CA" sz="1400" baseline="30000" dirty="0">
                          <a:latin typeface="Verdana"/>
                          <a:ea typeface="ＭＳ 明朝"/>
                          <a:cs typeface="Verdana"/>
                        </a:rPr>
                        <a:t>g</a:t>
                      </a:r>
                      <a:r>
                        <a:rPr lang="en-CA" sz="1400" dirty="0">
                          <a:latin typeface="Verdana"/>
                          <a:ea typeface="ＭＳ 明朝"/>
                          <a:cs typeface="Verdana"/>
                        </a:rPr>
                        <a:t> &lt; </a:t>
                      </a:r>
                      <a:r>
                        <a:rPr lang="en-CA" sz="1400" dirty="0" err="1">
                          <a:latin typeface="Verdana"/>
                          <a:ea typeface="ＭＳ 明朝"/>
                          <a:cs typeface="Verdana"/>
                        </a:rPr>
                        <a:t>C</a:t>
                      </a:r>
                      <a:r>
                        <a:rPr lang="en-CA" sz="1400" baseline="30000" dirty="0" err="1">
                          <a:latin typeface="Verdana"/>
                          <a:ea typeface="ＭＳ 明朝"/>
                          <a:cs typeface="Verdana"/>
                        </a:rPr>
                        <a:t>bl</a:t>
                      </a:r>
                      <a:endParaRPr lang="en-US" sz="1400" dirty="0">
                        <a:latin typeface="Verdana"/>
                        <a:ea typeface="ＭＳ 明朝"/>
                        <a:cs typeface="Verdana"/>
                      </a:endParaRPr>
                    </a:p>
                  </a:txBody>
                  <a:tcPr marL="68580" marR="68580" marT="0" marB="0"/>
                </a:tc>
              </a:tr>
            </a:tbl>
          </a:graphicData>
        </a:graphic>
      </p:graphicFrame>
      <p:sp>
        <p:nvSpPr>
          <p:cNvPr id="6" name="TextBox 5"/>
          <p:cNvSpPr txBox="1"/>
          <p:nvPr/>
        </p:nvSpPr>
        <p:spPr>
          <a:xfrm>
            <a:off x="685800" y="361890"/>
            <a:ext cx="1676400" cy="369332"/>
          </a:xfrm>
          <a:prstGeom prst="rect">
            <a:avLst/>
          </a:prstGeom>
          <a:noFill/>
        </p:spPr>
        <p:txBody>
          <a:bodyPr wrap="square" rtlCol="0">
            <a:spAutoFit/>
          </a:bodyPr>
          <a:lstStyle/>
          <a:p>
            <a:r>
              <a:rPr lang="en-US" dirty="0" smtClean="0">
                <a:solidFill>
                  <a:srgbClr val="FF0000"/>
                </a:solidFill>
                <a:latin typeface="Verdana"/>
              </a:rPr>
              <a:t>Page 24</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81</a:t>
            </a:fld>
            <a:endParaRPr lang="en-US"/>
          </a:p>
        </p:txBody>
      </p:sp>
      <p:sp>
        <p:nvSpPr>
          <p:cNvPr id="4" name="TextBox 3"/>
          <p:cNvSpPr txBox="1"/>
          <p:nvPr/>
        </p:nvSpPr>
        <p:spPr>
          <a:xfrm>
            <a:off x="381000" y="750332"/>
            <a:ext cx="5029200" cy="338554"/>
          </a:xfrm>
          <a:prstGeom prst="rect">
            <a:avLst/>
          </a:prstGeom>
          <a:noFill/>
        </p:spPr>
        <p:txBody>
          <a:bodyPr wrap="square" rtlCol="0">
            <a:spAutoFit/>
          </a:bodyPr>
          <a:lstStyle/>
          <a:p>
            <a:r>
              <a:rPr lang="en-CA" sz="1600" dirty="0" err="1" smtClean="0">
                <a:latin typeface="Verdana"/>
              </a:rPr>
              <a:t>Dihybrid</a:t>
            </a:r>
            <a:r>
              <a:rPr lang="en-CA" sz="1600" dirty="0" smtClean="0">
                <a:latin typeface="Verdana"/>
              </a:rPr>
              <a:t> Cross—when two traits are inherited.</a:t>
            </a:r>
            <a:r>
              <a:rPr lang="en-US" sz="1600" dirty="0" smtClean="0">
                <a:latin typeface="Verdana"/>
              </a:rPr>
              <a:t> </a:t>
            </a:r>
            <a:endParaRPr lang="en-US" sz="1600" dirty="0">
              <a:latin typeface="Verdana"/>
            </a:endParaRPr>
          </a:p>
        </p:txBody>
      </p:sp>
      <p:sp>
        <p:nvSpPr>
          <p:cNvPr id="5" name="TextBox 4"/>
          <p:cNvSpPr txBox="1"/>
          <p:nvPr/>
        </p:nvSpPr>
        <p:spPr>
          <a:xfrm>
            <a:off x="685800" y="1447800"/>
            <a:ext cx="7543800" cy="830997"/>
          </a:xfrm>
          <a:prstGeom prst="rect">
            <a:avLst/>
          </a:prstGeom>
          <a:noFill/>
        </p:spPr>
        <p:txBody>
          <a:bodyPr wrap="square" rtlCol="0">
            <a:spAutoFit/>
          </a:bodyPr>
          <a:lstStyle/>
          <a:p>
            <a:pPr marL="355600" lvl="0" indent="-355600">
              <a:buFont typeface="Arial"/>
              <a:buChar char="•"/>
            </a:pPr>
            <a:r>
              <a:rPr lang="en-US" sz="1600" dirty="0" smtClean="0">
                <a:latin typeface="Verdana"/>
              </a:rPr>
              <a:t>Law of Independent Assortment</a:t>
            </a:r>
            <a:r>
              <a:rPr lang="en-US" sz="1600" b="1" dirty="0" smtClean="0">
                <a:latin typeface="Verdana"/>
              </a:rPr>
              <a:t>—</a:t>
            </a:r>
            <a:r>
              <a:rPr lang="en-US" sz="1600" dirty="0" smtClean="0">
                <a:latin typeface="Verdana"/>
              </a:rPr>
              <a:t>genes on different chromosomes separate into gametes independently from one another.</a:t>
            </a:r>
          </a:p>
          <a:p>
            <a:endParaRPr lang="en-US" sz="1600" dirty="0">
              <a:latin typeface="Verdana"/>
            </a:endParaRPr>
          </a:p>
        </p:txBody>
      </p:sp>
      <p:sp>
        <p:nvSpPr>
          <p:cNvPr id="6" name="TextBox 5"/>
          <p:cNvSpPr txBox="1"/>
          <p:nvPr/>
        </p:nvSpPr>
        <p:spPr>
          <a:xfrm>
            <a:off x="1143000" y="2819400"/>
            <a:ext cx="8001000" cy="830997"/>
          </a:xfrm>
          <a:prstGeom prst="rect">
            <a:avLst/>
          </a:prstGeom>
          <a:noFill/>
        </p:spPr>
        <p:txBody>
          <a:bodyPr wrap="square" rtlCol="0">
            <a:spAutoFit/>
          </a:bodyPr>
          <a:lstStyle/>
          <a:p>
            <a:r>
              <a:rPr lang="en-CA" sz="1600" dirty="0" smtClean="0">
                <a:latin typeface="Verdana"/>
              </a:rPr>
              <a:t>For dogs:	Coat Colour:	B = brown coat, </a:t>
            </a:r>
            <a:r>
              <a:rPr lang="en-CA" sz="1600" dirty="0" err="1" smtClean="0">
                <a:latin typeface="Verdana"/>
              </a:rPr>
              <a:t>b</a:t>
            </a:r>
            <a:r>
              <a:rPr lang="en-CA" sz="1600" dirty="0" smtClean="0">
                <a:latin typeface="Verdana"/>
              </a:rPr>
              <a:t> = white coat</a:t>
            </a:r>
            <a:endParaRPr lang="en-US" sz="1600" dirty="0" smtClean="0">
              <a:latin typeface="Verdana"/>
            </a:endParaRPr>
          </a:p>
          <a:p>
            <a:r>
              <a:rPr lang="en-CA" sz="1600" dirty="0" smtClean="0">
                <a:latin typeface="Verdana"/>
              </a:rPr>
              <a:t>Hair type:	W = smooth hair, </a:t>
            </a:r>
            <a:r>
              <a:rPr lang="en-CA" sz="1600" dirty="0" err="1" smtClean="0">
                <a:latin typeface="Verdana"/>
              </a:rPr>
              <a:t>w</a:t>
            </a:r>
            <a:r>
              <a:rPr lang="en-CA" sz="1600" dirty="0" smtClean="0">
                <a:latin typeface="Verdana"/>
              </a:rPr>
              <a:t> = wire hair</a:t>
            </a:r>
            <a:endParaRPr lang="en-US" sz="1600" dirty="0" smtClean="0">
              <a:latin typeface="Verdana"/>
            </a:endParaRPr>
          </a:p>
          <a:p>
            <a:endParaRPr lang="en-US" sz="1600" dirty="0">
              <a:latin typeface="Verdana"/>
            </a:endParaRPr>
          </a:p>
        </p:txBody>
      </p:sp>
      <p:sp>
        <p:nvSpPr>
          <p:cNvPr id="7" name="TextBox 6"/>
          <p:cNvSpPr txBox="1"/>
          <p:nvPr/>
        </p:nvSpPr>
        <p:spPr>
          <a:xfrm>
            <a:off x="685800" y="3867834"/>
            <a:ext cx="7543800" cy="830997"/>
          </a:xfrm>
          <a:prstGeom prst="rect">
            <a:avLst/>
          </a:prstGeom>
          <a:noFill/>
        </p:spPr>
        <p:txBody>
          <a:bodyPr wrap="square" rtlCol="0">
            <a:spAutoFit/>
          </a:bodyPr>
          <a:lstStyle/>
          <a:p>
            <a:r>
              <a:rPr lang="en-CA" sz="1600" dirty="0" smtClean="0">
                <a:latin typeface="Verdana"/>
              </a:rPr>
              <a:t>A cross between a homozygous brown, smooth coat and a white wire coat.</a:t>
            </a:r>
            <a:endParaRPr lang="en-US" sz="1600" dirty="0" smtClean="0">
              <a:latin typeface="Verdana"/>
            </a:endParaRPr>
          </a:p>
          <a:p>
            <a:endParaRPr lang="en-US" sz="1600" dirty="0">
              <a:latin typeface="Verdana"/>
            </a:endParaRPr>
          </a:p>
        </p:txBody>
      </p:sp>
      <p:sp>
        <p:nvSpPr>
          <p:cNvPr id="8" name="TextBox 7"/>
          <p:cNvSpPr txBox="1"/>
          <p:nvPr/>
        </p:nvSpPr>
        <p:spPr>
          <a:xfrm>
            <a:off x="1676400" y="4514165"/>
            <a:ext cx="6781800" cy="1323439"/>
          </a:xfrm>
          <a:prstGeom prst="rect">
            <a:avLst/>
          </a:prstGeom>
          <a:noFill/>
        </p:spPr>
        <p:txBody>
          <a:bodyPr wrap="square" rtlCol="0">
            <a:spAutoFit/>
          </a:bodyPr>
          <a:lstStyle/>
          <a:p>
            <a:r>
              <a:rPr lang="en-CA" sz="1600" dirty="0" smtClean="0">
                <a:latin typeface="Verdana"/>
              </a:rPr>
              <a:t>BBWW × </a:t>
            </a:r>
            <a:r>
              <a:rPr lang="en-CA" sz="1600" dirty="0" err="1" smtClean="0">
                <a:latin typeface="Verdana"/>
              </a:rPr>
              <a:t>bbww</a:t>
            </a:r>
            <a:r>
              <a:rPr lang="en-CA" sz="1600" dirty="0" smtClean="0">
                <a:latin typeface="Verdana"/>
              </a:rPr>
              <a:t>	P</a:t>
            </a:r>
            <a:r>
              <a:rPr lang="en-CA" sz="1600" baseline="-25000" dirty="0" smtClean="0">
                <a:latin typeface="Verdana"/>
              </a:rPr>
              <a:t>1</a:t>
            </a:r>
            <a:endParaRPr lang="en-US" sz="1600" dirty="0" smtClean="0">
              <a:latin typeface="Verdana"/>
            </a:endParaRPr>
          </a:p>
          <a:p>
            <a:r>
              <a:rPr lang="en-CA" sz="1600" dirty="0" smtClean="0">
                <a:latin typeface="Verdana"/>
              </a:rPr>
              <a:t>possible gametes	BW, </a:t>
            </a:r>
            <a:r>
              <a:rPr lang="en-CA" sz="1600" dirty="0" err="1" smtClean="0">
                <a:latin typeface="Verdana"/>
              </a:rPr>
              <a:t>bw</a:t>
            </a:r>
            <a:endParaRPr lang="en-US" sz="1600" dirty="0" smtClean="0">
              <a:latin typeface="Verdana"/>
            </a:endParaRPr>
          </a:p>
          <a:p>
            <a:r>
              <a:rPr lang="en-CA" sz="1600" dirty="0" smtClean="0">
                <a:latin typeface="Verdana"/>
              </a:rPr>
              <a:t>	F</a:t>
            </a:r>
            <a:r>
              <a:rPr lang="en-CA" sz="1600" baseline="-25000" dirty="0" smtClean="0">
                <a:latin typeface="Verdana"/>
              </a:rPr>
              <a:t>1</a:t>
            </a:r>
            <a:r>
              <a:rPr lang="en-CA" sz="1600" dirty="0" smtClean="0">
                <a:latin typeface="Verdana"/>
              </a:rPr>
              <a:t> generation genotype = </a:t>
            </a:r>
            <a:r>
              <a:rPr lang="en-CA" sz="1600" dirty="0" err="1" smtClean="0">
                <a:latin typeface="Verdana"/>
              </a:rPr>
              <a:t>BbWw</a:t>
            </a:r>
            <a:r>
              <a:rPr lang="en-CA" sz="1600" dirty="0" smtClean="0">
                <a:latin typeface="Verdana"/>
              </a:rPr>
              <a:t> (all brown, smooth coat)</a:t>
            </a:r>
            <a:endParaRPr lang="en-US" sz="1600" dirty="0" smtClean="0">
              <a:latin typeface="Verdana"/>
            </a:endParaRPr>
          </a:p>
          <a:p>
            <a:r>
              <a:rPr lang="en-CA" sz="1600" dirty="0" smtClean="0">
                <a:latin typeface="Verdana"/>
              </a:rPr>
              <a:t>	P</a:t>
            </a:r>
            <a:r>
              <a:rPr lang="en-CA" sz="1600" baseline="-25000" dirty="0" smtClean="0">
                <a:latin typeface="Verdana"/>
              </a:rPr>
              <a:t>2</a:t>
            </a:r>
            <a:r>
              <a:rPr lang="en-CA" sz="1600" dirty="0" smtClean="0">
                <a:latin typeface="Verdana"/>
              </a:rPr>
              <a:t> generation = cross 2 F1 organisms = </a:t>
            </a:r>
            <a:r>
              <a:rPr lang="en-CA" sz="1600" dirty="0" err="1" smtClean="0">
                <a:latin typeface="Verdana"/>
              </a:rPr>
              <a:t>BbWw</a:t>
            </a:r>
            <a:r>
              <a:rPr lang="en-CA" sz="1600" dirty="0" smtClean="0">
                <a:latin typeface="Verdana"/>
              </a:rPr>
              <a:t> × </a:t>
            </a:r>
            <a:r>
              <a:rPr lang="en-CA" sz="1600" dirty="0" err="1" smtClean="0">
                <a:latin typeface="Verdana"/>
              </a:rPr>
              <a:t>BbWw</a:t>
            </a:r>
            <a:endParaRPr lang="en-US" sz="1600" dirty="0" smtClean="0">
              <a:latin typeface="Verdana"/>
            </a:endParaRPr>
          </a:p>
          <a:p>
            <a:endParaRPr lang="en-US" sz="1600" dirty="0">
              <a:latin typeface="Verdana"/>
            </a:endParaRPr>
          </a:p>
        </p:txBody>
      </p:sp>
      <p:sp>
        <p:nvSpPr>
          <p:cNvPr id="9" name="TextBox 8"/>
          <p:cNvSpPr txBox="1"/>
          <p:nvPr/>
        </p:nvSpPr>
        <p:spPr>
          <a:xfrm>
            <a:off x="5410200" y="719554"/>
            <a:ext cx="1676400" cy="369332"/>
          </a:xfrm>
          <a:prstGeom prst="rect">
            <a:avLst/>
          </a:prstGeom>
          <a:noFill/>
        </p:spPr>
        <p:txBody>
          <a:bodyPr wrap="square" rtlCol="0">
            <a:spAutoFit/>
          </a:bodyPr>
          <a:lstStyle/>
          <a:p>
            <a:r>
              <a:rPr lang="en-US" dirty="0" smtClean="0">
                <a:solidFill>
                  <a:srgbClr val="FF0000"/>
                </a:solidFill>
                <a:latin typeface="Verdana"/>
              </a:rPr>
              <a:t>Page 25</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82</a:t>
            </a:fld>
            <a:endParaRPr lang="en-US" dirty="0"/>
          </a:p>
        </p:txBody>
      </p:sp>
      <p:grpSp>
        <p:nvGrpSpPr>
          <p:cNvPr id="44" name="Group 43"/>
          <p:cNvGrpSpPr/>
          <p:nvPr/>
        </p:nvGrpSpPr>
        <p:grpSpPr>
          <a:xfrm>
            <a:off x="3216274" y="3046512"/>
            <a:ext cx="4414840" cy="338554"/>
            <a:chOff x="3216274" y="3928646"/>
            <a:chExt cx="4414840" cy="338554"/>
          </a:xfrm>
        </p:grpSpPr>
        <p:sp>
          <p:nvSpPr>
            <p:cNvPr id="37" name="TextBox 36"/>
            <p:cNvSpPr txBox="1"/>
            <p:nvPr/>
          </p:nvSpPr>
          <p:spPr>
            <a:xfrm>
              <a:off x="3216274" y="3928646"/>
              <a:ext cx="974726" cy="338554"/>
            </a:xfrm>
            <a:prstGeom prst="rect">
              <a:avLst/>
            </a:prstGeom>
            <a:noFill/>
          </p:spPr>
          <p:txBody>
            <a:bodyPr wrap="square" rtlCol="0">
              <a:spAutoFit/>
            </a:bodyPr>
            <a:lstStyle/>
            <a:p>
              <a:r>
                <a:rPr lang="en-US" sz="1600" dirty="0" smtClean="0">
                  <a:latin typeface="Verdana"/>
                  <a:cs typeface="Verdana"/>
                </a:rPr>
                <a:t>BBWW</a:t>
              </a:r>
              <a:endParaRPr lang="en-US" sz="1600" dirty="0">
                <a:latin typeface="Verdana"/>
                <a:cs typeface="Verdana"/>
              </a:endParaRPr>
            </a:p>
          </p:txBody>
        </p:sp>
        <p:sp>
          <p:nvSpPr>
            <p:cNvPr id="41" name="TextBox 40"/>
            <p:cNvSpPr txBox="1"/>
            <p:nvPr/>
          </p:nvSpPr>
          <p:spPr>
            <a:xfrm>
              <a:off x="4398962"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42" name="TextBox 41"/>
            <p:cNvSpPr txBox="1"/>
            <p:nvPr/>
          </p:nvSpPr>
          <p:spPr>
            <a:xfrm>
              <a:off x="5473700"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43" name="TextBox 42"/>
            <p:cNvSpPr txBox="1"/>
            <p:nvPr/>
          </p:nvSpPr>
          <p:spPr>
            <a:xfrm>
              <a:off x="6656388"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grpSp>
      <p:grpSp>
        <p:nvGrpSpPr>
          <p:cNvPr id="45" name="Group 44"/>
          <p:cNvGrpSpPr/>
          <p:nvPr/>
        </p:nvGrpSpPr>
        <p:grpSpPr>
          <a:xfrm>
            <a:off x="3200400" y="3732312"/>
            <a:ext cx="4414840" cy="338554"/>
            <a:chOff x="3216274" y="3928646"/>
            <a:chExt cx="4414840" cy="338554"/>
          </a:xfrm>
        </p:grpSpPr>
        <p:sp>
          <p:nvSpPr>
            <p:cNvPr id="46" name="TextBox 45"/>
            <p:cNvSpPr txBox="1"/>
            <p:nvPr/>
          </p:nvSpPr>
          <p:spPr>
            <a:xfrm>
              <a:off x="3216274"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47" name="TextBox 46"/>
            <p:cNvSpPr txBox="1"/>
            <p:nvPr/>
          </p:nvSpPr>
          <p:spPr>
            <a:xfrm>
              <a:off x="4398962"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48" name="TextBox 47"/>
            <p:cNvSpPr txBox="1"/>
            <p:nvPr/>
          </p:nvSpPr>
          <p:spPr>
            <a:xfrm>
              <a:off x="5473700"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49" name="TextBox 48"/>
            <p:cNvSpPr txBox="1"/>
            <p:nvPr/>
          </p:nvSpPr>
          <p:spPr>
            <a:xfrm>
              <a:off x="6656388"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grpSp>
      <p:grpSp>
        <p:nvGrpSpPr>
          <p:cNvPr id="50" name="Group 49"/>
          <p:cNvGrpSpPr/>
          <p:nvPr/>
        </p:nvGrpSpPr>
        <p:grpSpPr>
          <a:xfrm>
            <a:off x="3200400" y="4341912"/>
            <a:ext cx="4414840" cy="338554"/>
            <a:chOff x="3216274" y="3928646"/>
            <a:chExt cx="4414840" cy="338554"/>
          </a:xfrm>
        </p:grpSpPr>
        <p:sp>
          <p:nvSpPr>
            <p:cNvPr id="51" name="TextBox 50"/>
            <p:cNvSpPr txBox="1"/>
            <p:nvPr/>
          </p:nvSpPr>
          <p:spPr>
            <a:xfrm>
              <a:off x="3216274"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52" name="TextBox 51"/>
            <p:cNvSpPr txBox="1"/>
            <p:nvPr/>
          </p:nvSpPr>
          <p:spPr>
            <a:xfrm>
              <a:off x="4398962"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53" name="TextBox 52"/>
            <p:cNvSpPr txBox="1"/>
            <p:nvPr/>
          </p:nvSpPr>
          <p:spPr>
            <a:xfrm>
              <a:off x="5473700"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54" name="TextBox 53"/>
            <p:cNvSpPr txBox="1"/>
            <p:nvPr/>
          </p:nvSpPr>
          <p:spPr>
            <a:xfrm>
              <a:off x="6656388"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grpSp>
      <p:grpSp>
        <p:nvGrpSpPr>
          <p:cNvPr id="70" name="Group 69"/>
          <p:cNvGrpSpPr/>
          <p:nvPr/>
        </p:nvGrpSpPr>
        <p:grpSpPr>
          <a:xfrm>
            <a:off x="3200400" y="4875312"/>
            <a:ext cx="4414840" cy="338554"/>
            <a:chOff x="3216274" y="3928646"/>
            <a:chExt cx="4414840" cy="338554"/>
          </a:xfrm>
        </p:grpSpPr>
        <p:sp>
          <p:nvSpPr>
            <p:cNvPr id="71" name="TextBox 70"/>
            <p:cNvSpPr txBox="1"/>
            <p:nvPr/>
          </p:nvSpPr>
          <p:spPr>
            <a:xfrm>
              <a:off x="3216274"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72" name="TextBox 71"/>
            <p:cNvSpPr txBox="1"/>
            <p:nvPr/>
          </p:nvSpPr>
          <p:spPr>
            <a:xfrm>
              <a:off x="4398962"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73" name="TextBox 72"/>
            <p:cNvSpPr txBox="1"/>
            <p:nvPr/>
          </p:nvSpPr>
          <p:spPr>
            <a:xfrm>
              <a:off x="5473700"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sp>
          <p:nvSpPr>
            <p:cNvPr id="74" name="TextBox 73"/>
            <p:cNvSpPr txBox="1"/>
            <p:nvPr/>
          </p:nvSpPr>
          <p:spPr>
            <a:xfrm>
              <a:off x="6656388" y="3928646"/>
              <a:ext cx="974726" cy="338554"/>
            </a:xfrm>
            <a:prstGeom prst="rect">
              <a:avLst/>
            </a:prstGeom>
            <a:noFill/>
          </p:spPr>
          <p:txBody>
            <a:bodyPr wrap="square" rtlCol="0">
              <a:spAutoFit/>
            </a:bodyPr>
            <a:lstStyle/>
            <a:p>
              <a:r>
                <a:rPr lang="en-US" sz="1600" dirty="0" err="1" smtClean="0">
                  <a:latin typeface="Verdana"/>
                  <a:cs typeface="Verdana"/>
                </a:rPr>
                <a:t>bbww</a:t>
              </a:r>
              <a:endParaRPr lang="en-US" sz="1600" dirty="0">
                <a:latin typeface="Verdana"/>
                <a:cs typeface="Verdana"/>
              </a:endParaRPr>
            </a:p>
          </p:txBody>
        </p:sp>
      </p:grpSp>
      <p:grpSp>
        <p:nvGrpSpPr>
          <p:cNvPr id="81" name="Group 80"/>
          <p:cNvGrpSpPr/>
          <p:nvPr/>
        </p:nvGrpSpPr>
        <p:grpSpPr>
          <a:xfrm>
            <a:off x="915989" y="1600200"/>
            <a:ext cx="6715125" cy="3842266"/>
            <a:chOff x="915989" y="1600200"/>
            <a:chExt cx="6715125" cy="3842266"/>
          </a:xfrm>
        </p:grpSpPr>
        <p:grpSp>
          <p:nvGrpSpPr>
            <p:cNvPr id="59" name="Group 58"/>
            <p:cNvGrpSpPr/>
            <p:nvPr/>
          </p:nvGrpSpPr>
          <p:grpSpPr>
            <a:xfrm>
              <a:off x="3276600" y="2404646"/>
              <a:ext cx="4344988" cy="338554"/>
              <a:chOff x="3276600" y="3183473"/>
              <a:chExt cx="4344988" cy="338554"/>
            </a:xfrm>
          </p:grpSpPr>
          <p:sp>
            <p:nvSpPr>
              <p:cNvPr id="33" name="TextBox 32"/>
              <p:cNvSpPr txBox="1"/>
              <p:nvPr/>
            </p:nvSpPr>
            <p:spPr>
              <a:xfrm>
                <a:off x="3276600" y="3183473"/>
                <a:ext cx="838200" cy="338554"/>
              </a:xfrm>
              <a:prstGeom prst="rect">
                <a:avLst/>
              </a:prstGeom>
              <a:noFill/>
            </p:spPr>
            <p:txBody>
              <a:bodyPr wrap="square" rtlCol="0">
                <a:spAutoFit/>
              </a:bodyPr>
              <a:lstStyle/>
              <a:p>
                <a:r>
                  <a:rPr lang="en-US" sz="1600" b="1" dirty="0" smtClean="0">
                    <a:latin typeface="Verdana"/>
                    <a:cs typeface="Verdana"/>
                  </a:rPr>
                  <a:t>BW</a:t>
                </a:r>
                <a:endParaRPr lang="en-US" sz="1600" b="1" dirty="0">
                  <a:latin typeface="Verdana"/>
                  <a:cs typeface="Verdana"/>
                </a:endParaRPr>
              </a:p>
            </p:txBody>
          </p:sp>
          <p:sp>
            <p:nvSpPr>
              <p:cNvPr id="34" name="TextBox 33"/>
              <p:cNvSpPr txBox="1"/>
              <p:nvPr/>
            </p:nvSpPr>
            <p:spPr>
              <a:xfrm>
                <a:off x="4535488" y="3183473"/>
                <a:ext cx="838200" cy="338554"/>
              </a:xfrm>
              <a:prstGeom prst="rect">
                <a:avLst/>
              </a:prstGeom>
              <a:noFill/>
            </p:spPr>
            <p:txBody>
              <a:bodyPr wrap="square" rtlCol="0">
                <a:spAutoFit/>
              </a:bodyPr>
              <a:lstStyle/>
              <a:p>
                <a:r>
                  <a:rPr lang="en-US" sz="1600" b="1" dirty="0" err="1" smtClean="0">
                    <a:latin typeface="Verdana"/>
                    <a:cs typeface="Verdana"/>
                  </a:rPr>
                  <a:t>Bw</a:t>
                </a:r>
                <a:endParaRPr lang="en-US" sz="1600" b="1" dirty="0">
                  <a:latin typeface="Verdana"/>
                  <a:cs typeface="Verdana"/>
                </a:endParaRPr>
              </a:p>
            </p:txBody>
          </p:sp>
          <p:sp>
            <p:nvSpPr>
              <p:cNvPr id="35" name="TextBox 34"/>
              <p:cNvSpPr txBox="1"/>
              <p:nvPr/>
            </p:nvSpPr>
            <p:spPr>
              <a:xfrm>
                <a:off x="5524500" y="3183473"/>
                <a:ext cx="838200" cy="338554"/>
              </a:xfrm>
              <a:prstGeom prst="rect">
                <a:avLst/>
              </a:prstGeom>
              <a:noFill/>
            </p:spPr>
            <p:txBody>
              <a:bodyPr wrap="square" rtlCol="0">
                <a:spAutoFit/>
              </a:bodyPr>
              <a:lstStyle/>
              <a:p>
                <a:r>
                  <a:rPr lang="en-US" sz="1600" b="1" dirty="0" err="1" smtClean="0">
                    <a:latin typeface="Verdana"/>
                    <a:cs typeface="Verdana"/>
                  </a:rPr>
                  <a:t>bW</a:t>
                </a:r>
                <a:endParaRPr lang="en-US" sz="1600" b="1" dirty="0">
                  <a:latin typeface="Verdana"/>
                  <a:cs typeface="Verdana"/>
                </a:endParaRPr>
              </a:p>
            </p:txBody>
          </p:sp>
          <p:sp>
            <p:nvSpPr>
              <p:cNvPr id="36" name="TextBox 35"/>
              <p:cNvSpPr txBox="1"/>
              <p:nvPr/>
            </p:nvSpPr>
            <p:spPr>
              <a:xfrm>
                <a:off x="6783388" y="3183473"/>
                <a:ext cx="838200" cy="338554"/>
              </a:xfrm>
              <a:prstGeom prst="rect">
                <a:avLst/>
              </a:prstGeom>
              <a:noFill/>
            </p:spPr>
            <p:txBody>
              <a:bodyPr wrap="square" rtlCol="0">
                <a:spAutoFit/>
              </a:bodyPr>
              <a:lstStyle/>
              <a:p>
                <a:r>
                  <a:rPr lang="en-US" sz="1600" b="1" dirty="0" err="1" smtClean="0">
                    <a:latin typeface="Verdana"/>
                    <a:cs typeface="Verdana"/>
                  </a:rPr>
                  <a:t>bw</a:t>
                </a:r>
                <a:endParaRPr lang="en-US" sz="1600" b="1" dirty="0">
                  <a:latin typeface="Verdana"/>
                  <a:cs typeface="Verdana"/>
                </a:endParaRPr>
              </a:p>
            </p:txBody>
          </p:sp>
        </p:grpSp>
        <p:sp>
          <p:nvSpPr>
            <p:cNvPr id="55" name="TextBox 54"/>
            <p:cNvSpPr txBox="1"/>
            <p:nvPr/>
          </p:nvSpPr>
          <p:spPr>
            <a:xfrm>
              <a:off x="1981200" y="2927866"/>
              <a:ext cx="838200" cy="338554"/>
            </a:xfrm>
            <a:prstGeom prst="rect">
              <a:avLst/>
            </a:prstGeom>
            <a:noFill/>
          </p:spPr>
          <p:txBody>
            <a:bodyPr wrap="square" rtlCol="0">
              <a:spAutoFit/>
            </a:bodyPr>
            <a:lstStyle/>
            <a:p>
              <a:r>
                <a:rPr lang="en-US" sz="1600" b="1" dirty="0" smtClean="0">
                  <a:latin typeface="Verdana"/>
                  <a:cs typeface="Verdana"/>
                </a:rPr>
                <a:t>BW</a:t>
              </a:r>
              <a:endParaRPr lang="en-US" sz="1600" b="1" dirty="0">
                <a:latin typeface="Verdana"/>
                <a:cs typeface="Verdana"/>
              </a:endParaRPr>
            </a:p>
          </p:txBody>
        </p:sp>
        <p:sp>
          <p:nvSpPr>
            <p:cNvPr id="56" name="TextBox 55"/>
            <p:cNvSpPr txBox="1"/>
            <p:nvPr/>
          </p:nvSpPr>
          <p:spPr>
            <a:xfrm>
              <a:off x="1981200" y="3613666"/>
              <a:ext cx="838200" cy="338554"/>
            </a:xfrm>
            <a:prstGeom prst="rect">
              <a:avLst/>
            </a:prstGeom>
            <a:noFill/>
          </p:spPr>
          <p:txBody>
            <a:bodyPr wrap="square" rtlCol="0">
              <a:spAutoFit/>
            </a:bodyPr>
            <a:lstStyle/>
            <a:p>
              <a:r>
                <a:rPr lang="en-US" sz="1600" b="1" dirty="0" err="1" smtClean="0">
                  <a:latin typeface="Verdana"/>
                  <a:cs typeface="Verdana"/>
                </a:rPr>
                <a:t>Bw</a:t>
              </a:r>
              <a:endParaRPr lang="en-US" sz="1600" b="1" dirty="0">
                <a:latin typeface="Verdana"/>
                <a:cs typeface="Verdana"/>
              </a:endParaRPr>
            </a:p>
          </p:txBody>
        </p:sp>
        <p:sp>
          <p:nvSpPr>
            <p:cNvPr id="57" name="TextBox 56"/>
            <p:cNvSpPr txBox="1"/>
            <p:nvPr/>
          </p:nvSpPr>
          <p:spPr>
            <a:xfrm>
              <a:off x="1981200" y="4299466"/>
              <a:ext cx="838200" cy="338554"/>
            </a:xfrm>
            <a:prstGeom prst="rect">
              <a:avLst/>
            </a:prstGeom>
            <a:noFill/>
          </p:spPr>
          <p:txBody>
            <a:bodyPr wrap="square" rtlCol="0">
              <a:spAutoFit/>
            </a:bodyPr>
            <a:lstStyle/>
            <a:p>
              <a:r>
                <a:rPr lang="en-US" sz="1600" b="1" dirty="0" err="1" smtClean="0">
                  <a:latin typeface="Verdana"/>
                  <a:cs typeface="Verdana"/>
                </a:rPr>
                <a:t>bW</a:t>
              </a:r>
              <a:endParaRPr lang="en-US" sz="1600" b="1" dirty="0">
                <a:latin typeface="Verdana"/>
                <a:cs typeface="Verdana"/>
              </a:endParaRPr>
            </a:p>
          </p:txBody>
        </p:sp>
        <p:sp>
          <p:nvSpPr>
            <p:cNvPr id="58" name="TextBox 57"/>
            <p:cNvSpPr txBox="1"/>
            <p:nvPr/>
          </p:nvSpPr>
          <p:spPr>
            <a:xfrm>
              <a:off x="1981200" y="4985266"/>
              <a:ext cx="838200" cy="338554"/>
            </a:xfrm>
            <a:prstGeom prst="rect">
              <a:avLst/>
            </a:prstGeom>
            <a:noFill/>
          </p:spPr>
          <p:txBody>
            <a:bodyPr wrap="square" rtlCol="0">
              <a:spAutoFit/>
            </a:bodyPr>
            <a:lstStyle/>
            <a:p>
              <a:r>
                <a:rPr lang="en-US" sz="1600" b="1" dirty="0" err="1" smtClean="0">
                  <a:latin typeface="Verdana"/>
                  <a:cs typeface="Verdana"/>
                </a:rPr>
                <a:t>bw</a:t>
              </a:r>
              <a:endParaRPr lang="en-US" sz="1600" b="1" dirty="0">
                <a:latin typeface="Verdana"/>
                <a:cs typeface="Verdana"/>
              </a:endParaRPr>
            </a:p>
          </p:txBody>
        </p:sp>
        <p:grpSp>
          <p:nvGrpSpPr>
            <p:cNvPr id="80" name="Group 79"/>
            <p:cNvGrpSpPr/>
            <p:nvPr/>
          </p:nvGrpSpPr>
          <p:grpSpPr>
            <a:xfrm>
              <a:off x="915989" y="1600200"/>
              <a:ext cx="6715125" cy="3842266"/>
              <a:chOff x="915989" y="1600200"/>
              <a:chExt cx="6715125" cy="3842266"/>
            </a:xfrm>
          </p:grpSpPr>
          <p:grpSp>
            <p:nvGrpSpPr>
              <p:cNvPr id="69" name="Group 68"/>
              <p:cNvGrpSpPr/>
              <p:nvPr/>
            </p:nvGrpSpPr>
            <p:grpSpPr>
              <a:xfrm>
                <a:off x="915989" y="1600200"/>
                <a:ext cx="6715125" cy="3842266"/>
                <a:chOff x="915989" y="1938754"/>
                <a:chExt cx="6715125" cy="4081046"/>
              </a:xfrm>
            </p:grpSpPr>
            <p:cxnSp>
              <p:nvCxnSpPr>
                <p:cNvPr id="6" name="Straight Connector 5"/>
                <p:cNvCxnSpPr/>
                <p:nvPr/>
              </p:nvCxnSpPr>
              <p:spPr>
                <a:xfrm rot="5400000">
                  <a:off x="4840894" y="4359880"/>
                  <a:ext cx="331666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5579480" y="3976102"/>
                  <a:ext cx="4079458" cy="7938"/>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592200" y="4359086"/>
                  <a:ext cx="331666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707419" y="4351943"/>
                  <a:ext cx="3318252"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466662" y="4359086"/>
                  <a:ext cx="3318252" cy="3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85542" y="3978482"/>
                  <a:ext cx="4079458" cy="31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121359" y="3979277"/>
                  <a:ext cx="4077870" cy="1588"/>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17576" y="6018212"/>
                  <a:ext cx="6704012" cy="1588"/>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915989" y="2701548"/>
                  <a:ext cx="6707189"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17576" y="1938754"/>
                  <a:ext cx="6704012" cy="1588"/>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1754190" y="3364881"/>
                  <a:ext cx="5868989"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1755776" y="4028214"/>
                  <a:ext cx="5868989"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1752599" y="4691547"/>
                  <a:ext cx="5868989"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1762125" y="5354880"/>
                  <a:ext cx="5868989"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5" name="TextBox 74"/>
              <p:cNvSpPr txBox="1"/>
              <p:nvPr/>
            </p:nvSpPr>
            <p:spPr>
              <a:xfrm>
                <a:off x="3543300" y="1754088"/>
                <a:ext cx="2819400" cy="338554"/>
              </a:xfrm>
              <a:prstGeom prst="rect">
                <a:avLst/>
              </a:prstGeom>
              <a:noFill/>
            </p:spPr>
            <p:txBody>
              <a:bodyPr wrap="square" rtlCol="0">
                <a:spAutoFit/>
              </a:bodyPr>
              <a:lstStyle/>
              <a:p>
                <a:r>
                  <a:rPr lang="en-US" sz="1600" dirty="0" smtClean="0">
                    <a:latin typeface="Verdana"/>
                    <a:cs typeface="Verdana"/>
                  </a:rPr>
                  <a:t>Male parent</a:t>
                </a:r>
                <a:endParaRPr lang="en-US" sz="1600" dirty="0">
                  <a:latin typeface="Verdana"/>
                  <a:cs typeface="Verdana"/>
                </a:endParaRPr>
              </a:p>
            </p:txBody>
          </p:sp>
          <p:sp>
            <p:nvSpPr>
              <p:cNvPr id="76" name="TextBox 75"/>
              <p:cNvSpPr txBox="1"/>
              <p:nvPr/>
            </p:nvSpPr>
            <p:spPr>
              <a:xfrm rot="5400000">
                <a:off x="506343" y="3613666"/>
                <a:ext cx="1795046" cy="338554"/>
              </a:xfrm>
              <a:prstGeom prst="rect">
                <a:avLst/>
              </a:prstGeom>
              <a:noFill/>
            </p:spPr>
            <p:txBody>
              <a:bodyPr wrap="square" rtlCol="0">
                <a:spAutoFit/>
              </a:bodyPr>
              <a:lstStyle/>
              <a:p>
                <a:r>
                  <a:rPr lang="en-US" sz="1600" dirty="0" smtClean="0">
                    <a:latin typeface="Verdana"/>
                    <a:cs typeface="Verdana"/>
                  </a:rPr>
                  <a:t>Female parent</a:t>
                </a:r>
                <a:endParaRPr lang="en-US" sz="1600" dirty="0">
                  <a:latin typeface="Verdana"/>
                  <a:cs typeface="Verdana"/>
                </a:endParaRPr>
              </a:p>
            </p:txBody>
          </p:sp>
        </p:grpSp>
      </p:grpSp>
      <p:sp>
        <p:nvSpPr>
          <p:cNvPr id="77" name="TextBox 76"/>
          <p:cNvSpPr txBox="1"/>
          <p:nvPr/>
        </p:nvSpPr>
        <p:spPr>
          <a:xfrm>
            <a:off x="457200" y="609600"/>
            <a:ext cx="7391400" cy="338554"/>
          </a:xfrm>
          <a:prstGeom prst="rect">
            <a:avLst/>
          </a:prstGeom>
          <a:noFill/>
        </p:spPr>
        <p:txBody>
          <a:bodyPr wrap="square" rtlCol="0">
            <a:spAutoFit/>
          </a:bodyPr>
          <a:lstStyle/>
          <a:p>
            <a:pPr marL="533400" indent="-533400"/>
            <a:r>
              <a:rPr lang="en-CA" sz="1600" dirty="0" smtClean="0">
                <a:latin typeface="Verdana"/>
              </a:rPr>
              <a:t>31.	Give the phenotypic ratio of the offspring for the P</a:t>
            </a:r>
            <a:r>
              <a:rPr lang="en-CA" sz="1600" baseline="-25000" dirty="0" smtClean="0">
                <a:latin typeface="Verdana"/>
              </a:rPr>
              <a:t>2</a:t>
            </a:r>
            <a:r>
              <a:rPr lang="en-CA" sz="1600" dirty="0" smtClean="0">
                <a:latin typeface="Verdana"/>
              </a:rPr>
              <a:t> generation.</a:t>
            </a:r>
            <a:endParaRPr lang="en-US" sz="1600" dirty="0" smtClean="0">
              <a:latin typeface="Verdana"/>
            </a:endParaRPr>
          </a:p>
        </p:txBody>
      </p:sp>
      <p:sp>
        <p:nvSpPr>
          <p:cNvPr id="78" name="TextBox 77"/>
          <p:cNvSpPr txBox="1"/>
          <p:nvPr/>
        </p:nvSpPr>
        <p:spPr>
          <a:xfrm>
            <a:off x="1066800" y="1066800"/>
            <a:ext cx="6858000" cy="338554"/>
          </a:xfrm>
          <a:prstGeom prst="rect">
            <a:avLst/>
          </a:prstGeom>
          <a:noFill/>
        </p:spPr>
        <p:txBody>
          <a:bodyPr wrap="square" rtlCol="0">
            <a:spAutoFit/>
          </a:bodyPr>
          <a:lstStyle/>
          <a:p>
            <a:r>
              <a:rPr lang="en-CA" sz="1600" dirty="0" smtClean="0">
                <a:solidFill>
                  <a:srgbClr val="FF0000"/>
                </a:solidFill>
                <a:latin typeface="Verdana"/>
              </a:rPr>
              <a:t>Possible gametes (same for each parent): BW, </a:t>
            </a:r>
            <a:r>
              <a:rPr lang="en-CA" sz="1600" dirty="0" err="1" smtClean="0">
                <a:solidFill>
                  <a:srgbClr val="FF0000"/>
                </a:solidFill>
                <a:latin typeface="Verdana"/>
              </a:rPr>
              <a:t>Bw</a:t>
            </a:r>
            <a:r>
              <a:rPr lang="en-CA" sz="1600" dirty="0" smtClean="0">
                <a:solidFill>
                  <a:srgbClr val="FF0000"/>
                </a:solidFill>
                <a:latin typeface="Verdana"/>
              </a:rPr>
              <a:t>, </a:t>
            </a:r>
            <a:r>
              <a:rPr lang="en-CA" sz="1600" dirty="0" err="1" smtClean="0">
                <a:solidFill>
                  <a:srgbClr val="FF0000"/>
                </a:solidFill>
                <a:latin typeface="Verdana"/>
              </a:rPr>
              <a:t>bW</a:t>
            </a:r>
            <a:r>
              <a:rPr lang="en-CA" sz="1600" dirty="0" smtClean="0">
                <a:solidFill>
                  <a:srgbClr val="FF0000"/>
                </a:solidFill>
                <a:latin typeface="Verdana"/>
              </a:rPr>
              <a:t>, </a:t>
            </a:r>
            <a:r>
              <a:rPr lang="en-CA" sz="1600" dirty="0" err="1" smtClean="0">
                <a:solidFill>
                  <a:srgbClr val="FF0000"/>
                </a:solidFill>
                <a:latin typeface="Verdana"/>
              </a:rPr>
              <a:t>bw</a:t>
            </a:r>
            <a:r>
              <a:rPr lang="en-US" sz="1600" dirty="0" smtClean="0">
                <a:solidFill>
                  <a:srgbClr val="FF0000"/>
                </a:solidFill>
                <a:latin typeface="Verdana"/>
              </a:rPr>
              <a:t> </a:t>
            </a:r>
            <a:endParaRPr lang="en-US" sz="1600" dirty="0">
              <a:solidFill>
                <a:srgbClr val="FF0000"/>
              </a:solidFill>
              <a:latin typeface="Verdana"/>
            </a:endParaRPr>
          </a:p>
        </p:txBody>
      </p:sp>
      <p:sp>
        <p:nvSpPr>
          <p:cNvPr id="79" name="TextBox 78"/>
          <p:cNvSpPr txBox="1"/>
          <p:nvPr/>
        </p:nvSpPr>
        <p:spPr>
          <a:xfrm>
            <a:off x="533400" y="5663624"/>
            <a:ext cx="7924800" cy="584776"/>
          </a:xfrm>
          <a:prstGeom prst="rect">
            <a:avLst/>
          </a:prstGeom>
          <a:noFill/>
        </p:spPr>
        <p:txBody>
          <a:bodyPr wrap="square" rtlCol="0">
            <a:spAutoFit/>
          </a:bodyPr>
          <a:lstStyle/>
          <a:p>
            <a:r>
              <a:rPr lang="en-CA" sz="1600" b="1" dirty="0" smtClean="0">
                <a:latin typeface="Verdana"/>
              </a:rPr>
              <a:t>Tip</a:t>
            </a:r>
            <a:r>
              <a:rPr lang="en-CA" sz="1600" dirty="0" smtClean="0">
                <a:latin typeface="Verdana"/>
              </a:rPr>
              <a:t> Recognize some of the common phenotypic ratios when </a:t>
            </a:r>
            <a:r>
              <a:rPr lang="en-CA" sz="1600" dirty="0" err="1" smtClean="0">
                <a:latin typeface="Verdana"/>
              </a:rPr>
              <a:t>heterozygotes</a:t>
            </a:r>
            <a:r>
              <a:rPr lang="en-CA" sz="1600" dirty="0" smtClean="0">
                <a:latin typeface="Verdana"/>
              </a:rPr>
              <a:t> are crossed.</a:t>
            </a:r>
            <a:endParaRPr lang="en-US" sz="1600" dirty="0" smtClean="0">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83</a:t>
            </a:fld>
            <a:endParaRPr lang="en-US"/>
          </a:p>
        </p:txBody>
      </p:sp>
      <p:sp>
        <p:nvSpPr>
          <p:cNvPr id="4" name="TextBox 3"/>
          <p:cNvSpPr txBox="1"/>
          <p:nvPr/>
        </p:nvSpPr>
        <p:spPr>
          <a:xfrm>
            <a:off x="914400" y="990600"/>
            <a:ext cx="7620000" cy="584776"/>
          </a:xfrm>
          <a:prstGeom prst="rect">
            <a:avLst/>
          </a:prstGeom>
          <a:noFill/>
        </p:spPr>
        <p:txBody>
          <a:bodyPr wrap="square" rtlCol="0">
            <a:spAutoFit/>
          </a:bodyPr>
          <a:lstStyle/>
          <a:p>
            <a:r>
              <a:rPr lang="en-CA" sz="1600" b="1" dirty="0" smtClean="0">
                <a:latin typeface="Verdana"/>
                <a:cs typeface="Verdana"/>
              </a:rPr>
              <a:t>Tip</a:t>
            </a:r>
            <a:r>
              <a:rPr lang="en-CA" sz="1600" dirty="0" smtClean="0">
                <a:latin typeface="Verdana"/>
                <a:cs typeface="Verdana"/>
              </a:rPr>
              <a:t> Re</a:t>
            </a:r>
            <a:r>
              <a:rPr lang="en-US" sz="1600" dirty="0" smtClean="0">
                <a:latin typeface="Verdana"/>
                <a:cs typeface="Verdana"/>
              </a:rPr>
              <a:t>cognize</a:t>
            </a:r>
            <a:r>
              <a:rPr lang="en-CA" sz="1600" dirty="0" smtClean="0">
                <a:latin typeface="Verdana"/>
                <a:cs typeface="Verdana"/>
              </a:rPr>
              <a:t> some of the common phenotypic ratios when </a:t>
            </a:r>
            <a:r>
              <a:rPr lang="en-CA" sz="1600" dirty="0" err="1" smtClean="0">
                <a:latin typeface="Verdana"/>
                <a:cs typeface="Verdana"/>
              </a:rPr>
              <a:t>heterozygotes</a:t>
            </a:r>
            <a:r>
              <a:rPr lang="en-CA" sz="1600" dirty="0" smtClean="0">
                <a:latin typeface="Verdana"/>
                <a:cs typeface="Verdana"/>
              </a:rPr>
              <a:t> are crossed.</a:t>
            </a:r>
            <a:endParaRPr lang="en-US" sz="1600" dirty="0" smtClean="0">
              <a:latin typeface="Verdana"/>
              <a:cs typeface="Verdana"/>
            </a:endParaRPr>
          </a:p>
        </p:txBody>
      </p:sp>
      <p:sp>
        <p:nvSpPr>
          <p:cNvPr id="5" name="TextBox 4"/>
          <p:cNvSpPr txBox="1"/>
          <p:nvPr/>
        </p:nvSpPr>
        <p:spPr>
          <a:xfrm>
            <a:off x="533400" y="2109033"/>
            <a:ext cx="8153400" cy="3785652"/>
          </a:xfrm>
          <a:prstGeom prst="rect">
            <a:avLst/>
          </a:prstGeom>
          <a:noFill/>
        </p:spPr>
        <p:txBody>
          <a:bodyPr wrap="square" rtlCol="0">
            <a:spAutoFit/>
          </a:bodyPr>
          <a:lstStyle/>
          <a:p>
            <a:pPr marL="355600" lvl="0" indent="-355600">
              <a:buFont typeface="Arial"/>
              <a:buChar char="•"/>
            </a:pPr>
            <a:r>
              <a:rPr lang="en-US" sz="1600" dirty="0" smtClean="0">
                <a:latin typeface="Verdana"/>
                <a:cs typeface="Verdana"/>
              </a:rPr>
              <a:t>Some combinations of </a:t>
            </a:r>
            <a:r>
              <a:rPr lang="en-US" sz="1600" dirty="0" err="1" smtClean="0">
                <a:latin typeface="Verdana"/>
                <a:cs typeface="Verdana"/>
              </a:rPr>
              <a:t>heterozygotes</a:t>
            </a:r>
            <a:r>
              <a:rPr lang="en-US" sz="1600" dirty="0" smtClean="0">
                <a:latin typeface="Verdana"/>
                <a:cs typeface="Verdana"/>
              </a:rPr>
              <a:t> mated result in phenotypic ratios different from the expected 9:3:3:1 produced by </a:t>
            </a:r>
            <a:r>
              <a:rPr lang="en-US" sz="1600" dirty="0" err="1" smtClean="0">
                <a:latin typeface="Verdana"/>
                <a:cs typeface="Verdana"/>
              </a:rPr>
              <a:t>dihybrid</a:t>
            </a:r>
            <a:r>
              <a:rPr lang="en-US" sz="1600" dirty="0" smtClean="0">
                <a:latin typeface="Verdana"/>
                <a:cs typeface="Verdana"/>
              </a:rPr>
              <a:t> crosses. </a:t>
            </a:r>
          </a:p>
          <a:p>
            <a:pPr marL="355600" lvl="0" indent="-355600">
              <a:buFont typeface="Arial"/>
              <a:buChar char="•"/>
            </a:pPr>
            <a:r>
              <a:rPr lang="en-US" sz="1600" dirty="0" smtClean="0">
                <a:latin typeface="Verdana"/>
                <a:cs typeface="Verdana"/>
              </a:rPr>
              <a:t>Genes on the same chromosomes will not sort independently of each other, and tend to be transmitted together (linked genes). </a:t>
            </a:r>
          </a:p>
          <a:p>
            <a:pPr marL="355600" lvl="0" indent="-355600">
              <a:buFont typeface="Arial"/>
              <a:buChar char="•"/>
            </a:pPr>
            <a:r>
              <a:rPr lang="en-US" sz="1600" dirty="0" smtClean="0">
                <a:latin typeface="Verdana"/>
                <a:cs typeface="Verdana"/>
              </a:rPr>
              <a:t>When crossing-over occurs in prophase I, it can alter gene linkages. Genes near each other on a chromosome almost always end up together after crossing-over.</a:t>
            </a:r>
          </a:p>
          <a:p>
            <a:pPr marL="355600" lvl="0" indent="-355600">
              <a:buFont typeface="Arial"/>
              <a:buChar char="•"/>
            </a:pPr>
            <a:r>
              <a:rPr lang="en-US" sz="1600" dirty="0" smtClean="0">
                <a:latin typeface="Verdana"/>
                <a:cs typeface="Verdana"/>
              </a:rPr>
              <a:t>If two genes are far apart on a chromosome, they are more likely to be affected by crossing-over.</a:t>
            </a:r>
          </a:p>
          <a:p>
            <a:pPr marL="355600" lvl="0" indent="-355600">
              <a:buFont typeface="Arial"/>
              <a:buChar char="•"/>
            </a:pPr>
            <a:r>
              <a:rPr lang="en-US" sz="1600" dirty="0" smtClean="0">
                <a:latin typeface="Verdana"/>
                <a:cs typeface="Verdana"/>
              </a:rPr>
              <a:t>Two genes with a recombinant cross-over value of 5% are much closer together that two genes with a value of 15%.</a:t>
            </a:r>
          </a:p>
          <a:p>
            <a:pPr marL="355600" lvl="0" indent="-355600">
              <a:buFont typeface="Arial"/>
              <a:buChar char="•"/>
            </a:pPr>
            <a:r>
              <a:rPr lang="en-US" sz="1600" dirty="0" smtClean="0">
                <a:latin typeface="Verdana"/>
                <a:cs typeface="Verdana"/>
              </a:rPr>
              <a:t>Cross-over frequencies is related to map distance, or the distance between genes on a chromosome</a:t>
            </a:r>
            <a:r>
              <a:rPr lang="en-US" sz="1600" dirty="0" smtClean="0">
                <a:latin typeface="Verdana"/>
              </a:rPr>
              <a:t>—</a:t>
            </a:r>
            <a:r>
              <a:rPr lang="en-US" sz="1600" dirty="0" smtClean="0">
                <a:latin typeface="Verdana"/>
                <a:cs typeface="Verdana"/>
              </a:rPr>
              <a:t>1% recombinant or cross-over frequency = 1 map distance unit</a:t>
            </a:r>
          </a:p>
          <a:p>
            <a:endParaRPr lang="en-US" sz="1600" dirty="0">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84</a:t>
            </a:fld>
            <a:endParaRPr lang="en-US"/>
          </a:p>
        </p:txBody>
      </p:sp>
      <p:sp>
        <p:nvSpPr>
          <p:cNvPr id="4" name="TextBox 3"/>
          <p:cNvSpPr txBox="1"/>
          <p:nvPr/>
        </p:nvSpPr>
        <p:spPr>
          <a:xfrm>
            <a:off x="914400" y="1371600"/>
            <a:ext cx="6934200" cy="1323439"/>
          </a:xfrm>
          <a:prstGeom prst="rect">
            <a:avLst/>
          </a:prstGeom>
          <a:noFill/>
          <a:ln>
            <a:solidFill>
              <a:schemeClr val="tx1"/>
            </a:solidFill>
          </a:ln>
        </p:spPr>
        <p:txBody>
          <a:bodyPr wrap="square" rtlCol="0">
            <a:spAutoFit/>
          </a:bodyPr>
          <a:lstStyle/>
          <a:p>
            <a:r>
              <a:rPr lang="en-US" sz="1600" dirty="0" smtClean="0">
                <a:latin typeface="Verdana"/>
                <a:cs typeface="Verdana"/>
              </a:rPr>
              <a:t>Cross over Frequency: 		D and X		5%</a:t>
            </a:r>
          </a:p>
          <a:p>
            <a:r>
              <a:rPr lang="en-US" sz="1600" dirty="0" smtClean="0">
                <a:latin typeface="Verdana"/>
                <a:cs typeface="Verdana"/>
              </a:rPr>
              <a:t>							B and E		10%</a:t>
            </a:r>
          </a:p>
          <a:p>
            <a:r>
              <a:rPr lang="en-US" sz="1600" dirty="0" smtClean="0">
                <a:latin typeface="Verdana"/>
                <a:cs typeface="Verdana"/>
              </a:rPr>
              <a:t>							X and B		5%</a:t>
            </a:r>
          </a:p>
          <a:p>
            <a:r>
              <a:rPr lang="en-US" sz="1600" dirty="0" smtClean="0">
                <a:latin typeface="Verdana"/>
                <a:cs typeface="Verdana"/>
              </a:rPr>
              <a:t>							D and E		20%</a:t>
            </a:r>
          </a:p>
          <a:p>
            <a:endParaRPr lang="en-US" sz="1600" dirty="0">
              <a:latin typeface="Verdana"/>
              <a:cs typeface="Verdana"/>
            </a:endParaRPr>
          </a:p>
        </p:txBody>
      </p:sp>
      <p:sp>
        <p:nvSpPr>
          <p:cNvPr id="5" name="TextBox 4"/>
          <p:cNvSpPr txBox="1"/>
          <p:nvPr/>
        </p:nvSpPr>
        <p:spPr>
          <a:xfrm>
            <a:off x="1143000" y="718066"/>
            <a:ext cx="7354888"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6" name="TextBox 5"/>
          <p:cNvSpPr txBox="1"/>
          <p:nvPr/>
        </p:nvSpPr>
        <p:spPr>
          <a:xfrm>
            <a:off x="609600" y="3335923"/>
            <a:ext cx="7467600" cy="338554"/>
          </a:xfrm>
          <a:prstGeom prst="rect">
            <a:avLst/>
          </a:prstGeom>
          <a:noFill/>
        </p:spPr>
        <p:txBody>
          <a:bodyPr wrap="square" rtlCol="0">
            <a:spAutoFit/>
          </a:bodyPr>
          <a:lstStyle/>
          <a:p>
            <a:pPr marL="533400" indent="-533400"/>
            <a:r>
              <a:rPr lang="en-US" sz="1600" dirty="0" smtClean="0">
                <a:latin typeface="Verdana"/>
                <a:cs typeface="Verdana"/>
              </a:rPr>
              <a:t>32.	Using the above information, create a gene map.</a:t>
            </a:r>
          </a:p>
        </p:txBody>
      </p:sp>
      <p:grpSp>
        <p:nvGrpSpPr>
          <p:cNvPr id="18" name="Group 17"/>
          <p:cNvGrpSpPr/>
          <p:nvPr/>
        </p:nvGrpSpPr>
        <p:grpSpPr>
          <a:xfrm>
            <a:off x="762000" y="4572000"/>
            <a:ext cx="6859588" cy="643354"/>
            <a:chOff x="762000" y="4572000"/>
            <a:chExt cx="6859588" cy="643354"/>
          </a:xfrm>
        </p:grpSpPr>
        <p:cxnSp>
          <p:nvCxnSpPr>
            <p:cNvPr id="8" name="Straight Connector 7"/>
            <p:cNvCxnSpPr/>
            <p:nvPr/>
          </p:nvCxnSpPr>
          <p:spPr>
            <a:xfrm>
              <a:off x="914400" y="4724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762794" y="47251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7239794" y="47251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058194" y="4723606"/>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039394" y="4723606"/>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0" y="4876800"/>
              <a:ext cx="457200" cy="338554"/>
            </a:xfrm>
            <a:prstGeom prst="rect">
              <a:avLst/>
            </a:prstGeom>
            <a:noFill/>
          </p:spPr>
          <p:txBody>
            <a:bodyPr wrap="square" rtlCol="0">
              <a:spAutoFit/>
            </a:bodyPr>
            <a:lstStyle/>
            <a:p>
              <a:pPr marL="533400" indent="-533400"/>
              <a:r>
                <a:rPr lang="en-US" sz="1600" dirty="0" smtClean="0">
                  <a:latin typeface="Verdana"/>
                  <a:cs typeface="Verdana"/>
                </a:rPr>
                <a:t>D</a:t>
              </a:r>
            </a:p>
          </p:txBody>
        </p:sp>
        <p:sp>
          <p:nvSpPr>
            <p:cNvPr id="15" name="TextBox 14"/>
            <p:cNvSpPr txBox="1"/>
            <p:nvPr/>
          </p:nvSpPr>
          <p:spPr>
            <a:xfrm>
              <a:off x="1982788" y="4876800"/>
              <a:ext cx="457200" cy="338554"/>
            </a:xfrm>
            <a:prstGeom prst="rect">
              <a:avLst/>
            </a:prstGeom>
            <a:noFill/>
          </p:spPr>
          <p:txBody>
            <a:bodyPr wrap="square" rtlCol="0">
              <a:spAutoFit/>
            </a:bodyPr>
            <a:lstStyle/>
            <a:p>
              <a:pPr marL="533400" indent="-533400"/>
              <a:r>
                <a:rPr lang="en-US" sz="1600" dirty="0" smtClean="0">
                  <a:latin typeface="Verdana"/>
                  <a:cs typeface="Verdana"/>
                </a:rPr>
                <a:t>X</a:t>
              </a:r>
            </a:p>
          </p:txBody>
        </p:sp>
        <p:sp>
          <p:nvSpPr>
            <p:cNvPr id="16" name="TextBox 15"/>
            <p:cNvSpPr txBox="1"/>
            <p:nvPr/>
          </p:nvSpPr>
          <p:spPr>
            <a:xfrm>
              <a:off x="4037012" y="4876800"/>
              <a:ext cx="457200" cy="338554"/>
            </a:xfrm>
            <a:prstGeom prst="rect">
              <a:avLst/>
            </a:prstGeom>
            <a:noFill/>
          </p:spPr>
          <p:txBody>
            <a:bodyPr wrap="square" rtlCol="0">
              <a:spAutoFit/>
            </a:bodyPr>
            <a:lstStyle/>
            <a:p>
              <a:pPr marL="533400" indent="-533400"/>
              <a:r>
                <a:rPr lang="en-US" sz="1600" dirty="0" smtClean="0">
                  <a:latin typeface="Verdana"/>
                  <a:cs typeface="Verdana"/>
                </a:rPr>
                <a:t>B</a:t>
              </a:r>
            </a:p>
          </p:txBody>
        </p:sp>
        <p:sp>
          <p:nvSpPr>
            <p:cNvPr id="17" name="TextBox 16"/>
            <p:cNvSpPr txBox="1"/>
            <p:nvPr/>
          </p:nvSpPr>
          <p:spPr>
            <a:xfrm>
              <a:off x="7164388" y="4876800"/>
              <a:ext cx="457200" cy="338554"/>
            </a:xfrm>
            <a:prstGeom prst="rect">
              <a:avLst/>
            </a:prstGeom>
            <a:noFill/>
          </p:spPr>
          <p:txBody>
            <a:bodyPr wrap="square" rtlCol="0">
              <a:spAutoFit/>
            </a:bodyPr>
            <a:lstStyle/>
            <a:p>
              <a:pPr marL="533400" indent="-533400"/>
              <a:r>
                <a:rPr lang="en-US" sz="1600" dirty="0" smtClean="0">
                  <a:latin typeface="Verdana"/>
                  <a:cs typeface="Verdana"/>
                </a:rPr>
                <a:t>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85</a:t>
            </a:fld>
            <a:endParaRPr lang="en-US"/>
          </a:p>
        </p:txBody>
      </p:sp>
      <p:grpSp>
        <p:nvGrpSpPr>
          <p:cNvPr id="2" name="Group 2"/>
          <p:cNvGrpSpPr>
            <a:grpSpLocks/>
          </p:cNvGrpSpPr>
          <p:nvPr/>
        </p:nvGrpSpPr>
        <p:grpSpPr bwMode="auto">
          <a:xfrm>
            <a:off x="3505200" y="3048000"/>
            <a:ext cx="3629025" cy="2590800"/>
            <a:chOff x="3971" y="9274"/>
            <a:chExt cx="4410" cy="3270"/>
          </a:xfrm>
        </p:grpSpPr>
        <p:grpSp>
          <p:nvGrpSpPr>
            <p:cNvPr id="3" name="Group 3"/>
            <p:cNvGrpSpPr>
              <a:grpSpLocks/>
            </p:cNvGrpSpPr>
            <p:nvPr/>
          </p:nvGrpSpPr>
          <p:grpSpPr bwMode="auto">
            <a:xfrm>
              <a:off x="4041" y="9274"/>
              <a:ext cx="4185" cy="2725"/>
              <a:chOff x="4041" y="9274"/>
              <a:chExt cx="4185" cy="2725"/>
            </a:xfrm>
          </p:grpSpPr>
          <p:sp>
            <p:nvSpPr>
              <p:cNvPr id="90116" name="Oval 4"/>
              <p:cNvSpPr>
                <a:spLocks noChangeArrowheads="1"/>
              </p:cNvSpPr>
              <p:nvPr/>
            </p:nvSpPr>
            <p:spPr bwMode="auto">
              <a:xfrm>
                <a:off x="7001" y="11474"/>
                <a:ext cx="525" cy="525"/>
              </a:xfrm>
              <a:prstGeom prst="ellipse">
                <a:avLst/>
              </a:prstGeom>
              <a:solidFill>
                <a:srgbClr val="000000"/>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17" name="Rectangle 5"/>
              <p:cNvSpPr>
                <a:spLocks noChangeArrowheads="1"/>
              </p:cNvSpPr>
              <p:nvPr/>
            </p:nvSpPr>
            <p:spPr bwMode="auto">
              <a:xfrm>
                <a:off x="4941" y="10754"/>
                <a:ext cx="525" cy="525"/>
              </a:xfrm>
              <a:prstGeom prst="rect">
                <a:avLst/>
              </a:prstGeom>
              <a:solidFill>
                <a:srgbClr val="000000"/>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18" name="Oval 6"/>
              <p:cNvSpPr>
                <a:spLocks noChangeArrowheads="1"/>
              </p:cNvSpPr>
              <p:nvPr/>
            </p:nvSpPr>
            <p:spPr bwMode="auto">
              <a:xfrm>
                <a:off x="4741" y="9274"/>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19" name="Rectangle 7"/>
              <p:cNvSpPr>
                <a:spLocks noChangeArrowheads="1"/>
              </p:cNvSpPr>
              <p:nvPr/>
            </p:nvSpPr>
            <p:spPr bwMode="auto">
              <a:xfrm>
                <a:off x="6181" y="9274"/>
                <a:ext cx="525" cy="525"/>
              </a:xfrm>
              <a:prstGeom prst="rect">
                <a:avLst/>
              </a:prstGeom>
              <a:solidFill>
                <a:srgbClr val="FFFFFF"/>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20" name="Oval 8"/>
              <p:cNvSpPr>
                <a:spLocks noChangeArrowheads="1"/>
              </p:cNvSpPr>
              <p:nvPr/>
            </p:nvSpPr>
            <p:spPr bwMode="auto">
              <a:xfrm>
                <a:off x="7701" y="10754"/>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21" name="Oval 9"/>
              <p:cNvSpPr>
                <a:spLocks noChangeArrowheads="1"/>
              </p:cNvSpPr>
              <p:nvPr/>
            </p:nvSpPr>
            <p:spPr bwMode="auto">
              <a:xfrm>
                <a:off x="4041" y="10754"/>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22" name="Rectangle 10"/>
              <p:cNvSpPr>
                <a:spLocks noChangeArrowheads="1"/>
              </p:cNvSpPr>
              <p:nvPr/>
            </p:nvSpPr>
            <p:spPr bwMode="auto">
              <a:xfrm>
                <a:off x="6251" y="10734"/>
                <a:ext cx="525" cy="525"/>
              </a:xfrm>
              <a:prstGeom prst="rect">
                <a:avLst/>
              </a:prstGeom>
              <a:solidFill>
                <a:srgbClr val="000000"/>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latin typeface="Verdana"/>
                </a:endParaRPr>
              </a:p>
            </p:txBody>
          </p:sp>
          <p:sp>
            <p:nvSpPr>
              <p:cNvPr id="90123" name="Line 11"/>
              <p:cNvSpPr>
                <a:spLocks noChangeShapeType="1"/>
              </p:cNvSpPr>
              <p:nvPr/>
            </p:nvSpPr>
            <p:spPr bwMode="auto">
              <a:xfrm>
                <a:off x="5281" y="9534"/>
                <a:ext cx="900" cy="0"/>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24" name="Line 12"/>
              <p:cNvSpPr>
                <a:spLocks noChangeShapeType="1"/>
              </p:cNvSpPr>
              <p:nvPr/>
            </p:nvSpPr>
            <p:spPr bwMode="auto">
              <a:xfrm>
                <a:off x="4291" y="10294"/>
                <a:ext cx="2229" cy="6"/>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25" name="Line 13"/>
              <p:cNvSpPr>
                <a:spLocks noChangeShapeType="1"/>
              </p:cNvSpPr>
              <p:nvPr/>
            </p:nvSpPr>
            <p:spPr bwMode="auto">
              <a:xfrm flipH="1" flipV="1">
                <a:off x="4311" y="1028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26" name="Line 14"/>
              <p:cNvSpPr>
                <a:spLocks noChangeShapeType="1"/>
              </p:cNvSpPr>
              <p:nvPr/>
            </p:nvSpPr>
            <p:spPr bwMode="auto">
              <a:xfrm flipH="1" flipV="1">
                <a:off x="5690" y="9550"/>
                <a:ext cx="23" cy="742"/>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27" name="Line 15"/>
              <p:cNvSpPr>
                <a:spLocks noChangeShapeType="1"/>
              </p:cNvSpPr>
              <p:nvPr/>
            </p:nvSpPr>
            <p:spPr bwMode="auto">
              <a:xfrm flipH="1" flipV="1">
                <a:off x="5221" y="1029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28" name="Line 16"/>
              <p:cNvSpPr>
                <a:spLocks noChangeShapeType="1"/>
              </p:cNvSpPr>
              <p:nvPr/>
            </p:nvSpPr>
            <p:spPr bwMode="auto">
              <a:xfrm flipH="1" flipV="1">
                <a:off x="6511" y="1029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29" name="Line 17"/>
              <p:cNvSpPr>
                <a:spLocks noChangeShapeType="1"/>
              </p:cNvSpPr>
              <p:nvPr/>
            </p:nvSpPr>
            <p:spPr bwMode="auto">
              <a:xfrm>
                <a:off x="6791" y="11004"/>
                <a:ext cx="900" cy="0"/>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sp>
            <p:nvSpPr>
              <p:cNvPr id="90130" name="Line 18"/>
              <p:cNvSpPr>
                <a:spLocks noChangeShapeType="1"/>
              </p:cNvSpPr>
              <p:nvPr/>
            </p:nvSpPr>
            <p:spPr bwMode="auto">
              <a:xfrm flipH="1" flipV="1">
                <a:off x="7261" y="1102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dirty="0">
                  <a:latin typeface="Verdana"/>
                </a:endParaRPr>
              </a:p>
            </p:txBody>
          </p:sp>
        </p:grpSp>
        <p:sp>
          <p:nvSpPr>
            <p:cNvPr id="90131" name="Text Box 19"/>
            <p:cNvSpPr txBox="1">
              <a:spLocks noChangeArrowheads="1"/>
            </p:cNvSpPr>
            <p:nvPr/>
          </p:nvSpPr>
          <p:spPr bwMode="auto">
            <a:xfrm>
              <a:off x="4721" y="9734"/>
              <a:ext cx="72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 – 1</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90132" name="Text Box 20"/>
            <p:cNvSpPr txBox="1">
              <a:spLocks noChangeArrowheads="1"/>
            </p:cNvSpPr>
            <p:nvPr/>
          </p:nvSpPr>
          <p:spPr bwMode="auto">
            <a:xfrm>
              <a:off x="6201" y="9724"/>
              <a:ext cx="72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 – 2</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90133" name="Text Box 21"/>
            <p:cNvSpPr txBox="1">
              <a:spLocks noChangeArrowheads="1"/>
            </p:cNvSpPr>
            <p:nvPr/>
          </p:nvSpPr>
          <p:spPr bwMode="auto">
            <a:xfrm>
              <a:off x="3971" y="11344"/>
              <a:ext cx="72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II – 1</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90134" name="Text Box 22"/>
            <p:cNvSpPr txBox="1">
              <a:spLocks noChangeArrowheads="1"/>
            </p:cNvSpPr>
            <p:nvPr/>
          </p:nvSpPr>
          <p:spPr bwMode="auto">
            <a:xfrm>
              <a:off x="4911" y="11334"/>
              <a:ext cx="72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II – 2</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90135" name="Text Box 23"/>
            <p:cNvSpPr txBox="1">
              <a:spLocks noChangeArrowheads="1"/>
            </p:cNvSpPr>
            <p:nvPr/>
          </p:nvSpPr>
          <p:spPr bwMode="auto">
            <a:xfrm>
              <a:off x="6137" y="11314"/>
              <a:ext cx="72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II – 3</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90136" name="Text Box 24"/>
            <p:cNvSpPr txBox="1">
              <a:spLocks noChangeArrowheads="1"/>
            </p:cNvSpPr>
            <p:nvPr/>
          </p:nvSpPr>
          <p:spPr bwMode="auto">
            <a:xfrm>
              <a:off x="6971" y="12004"/>
              <a:ext cx="85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III – 1</a:t>
              </a:r>
              <a:endParaRPr kumimoji="0" lang="en-US" sz="1000" b="0" i="0" u="none" strike="noStrike" cap="none" normalizeH="0" baseline="0" dirty="0">
                <a:ln>
                  <a:noFill/>
                </a:ln>
                <a:solidFill>
                  <a:schemeClr val="tx1"/>
                </a:solidFill>
                <a:effectLst/>
                <a:latin typeface="Verdana"/>
                <a:ea typeface="Times New Roman" pitchFamily="-84" charset="0"/>
              </a:endParaRPr>
            </a:p>
          </p:txBody>
        </p:sp>
        <p:sp>
          <p:nvSpPr>
            <p:cNvPr id="90137" name="Text Box 25"/>
            <p:cNvSpPr txBox="1">
              <a:spLocks noChangeArrowheads="1"/>
            </p:cNvSpPr>
            <p:nvPr/>
          </p:nvSpPr>
          <p:spPr bwMode="auto">
            <a:xfrm>
              <a:off x="7661" y="11294"/>
              <a:ext cx="720" cy="5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a:ea typeface="Times New Roman" pitchFamily="-84" charset="0"/>
                </a:rPr>
                <a:t>II – 4</a:t>
              </a:r>
              <a:endParaRPr kumimoji="0" lang="en-US" sz="1000" b="0" i="0" u="none" strike="noStrike" cap="none" normalizeH="0" baseline="0" dirty="0">
                <a:ln>
                  <a:noFill/>
                </a:ln>
                <a:solidFill>
                  <a:schemeClr val="tx1"/>
                </a:solidFill>
                <a:effectLst/>
                <a:latin typeface="Verdana"/>
                <a:ea typeface="Times New Roman" pitchFamily="-84" charset="0"/>
              </a:endParaRPr>
            </a:p>
          </p:txBody>
        </p:sp>
      </p:grpSp>
      <p:sp>
        <p:nvSpPr>
          <p:cNvPr id="28" name="TextBox 27"/>
          <p:cNvSpPr txBox="1"/>
          <p:nvPr/>
        </p:nvSpPr>
        <p:spPr>
          <a:xfrm>
            <a:off x="609600" y="1015424"/>
            <a:ext cx="7924800" cy="584776"/>
          </a:xfrm>
          <a:prstGeom prst="rect">
            <a:avLst/>
          </a:prstGeom>
          <a:noFill/>
        </p:spPr>
        <p:txBody>
          <a:bodyPr wrap="square" rtlCol="0">
            <a:spAutoFit/>
          </a:bodyPr>
          <a:lstStyle/>
          <a:p>
            <a:r>
              <a:rPr lang="en-US" sz="1600" dirty="0" smtClean="0">
                <a:latin typeface="Verdana"/>
              </a:rPr>
              <a:t>A pedigree chart is the usage of family history to study the inheritance of trait.</a:t>
            </a:r>
            <a:endParaRPr lang="en-US" sz="1600" dirty="0">
              <a:latin typeface="Verdana"/>
            </a:endParaRPr>
          </a:p>
        </p:txBody>
      </p:sp>
      <p:sp>
        <p:nvSpPr>
          <p:cNvPr id="29" name="TextBox 28"/>
          <p:cNvSpPr txBox="1"/>
          <p:nvPr/>
        </p:nvSpPr>
        <p:spPr>
          <a:xfrm>
            <a:off x="630821" y="545068"/>
            <a:ext cx="3828888" cy="369332"/>
          </a:xfrm>
          <a:prstGeom prst="rect">
            <a:avLst/>
          </a:prstGeom>
          <a:noFill/>
        </p:spPr>
        <p:txBody>
          <a:bodyPr wrap="square" rtlCol="0">
            <a:spAutoFit/>
          </a:bodyPr>
          <a:lstStyle/>
          <a:p>
            <a:r>
              <a:rPr lang="en-US" b="1" dirty="0" smtClean="0">
                <a:latin typeface="Verdana"/>
              </a:rPr>
              <a:t>Pedigree Analysis</a:t>
            </a:r>
            <a:endParaRPr lang="en-US" dirty="0" smtClean="0">
              <a:latin typeface="Verdana"/>
            </a:endParaRPr>
          </a:p>
        </p:txBody>
      </p:sp>
      <p:sp>
        <p:nvSpPr>
          <p:cNvPr id="30" name="TextBox 29"/>
          <p:cNvSpPr txBox="1"/>
          <p:nvPr/>
        </p:nvSpPr>
        <p:spPr>
          <a:xfrm>
            <a:off x="6349450" y="1726049"/>
            <a:ext cx="2337350" cy="1169551"/>
          </a:xfrm>
          <a:prstGeom prst="rect">
            <a:avLst/>
          </a:prstGeom>
          <a:noFill/>
          <a:ln w="12700">
            <a:solidFill>
              <a:schemeClr val="tx1"/>
            </a:solidFill>
          </a:ln>
        </p:spPr>
        <p:txBody>
          <a:bodyPr wrap="square" rtlCol="0">
            <a:spAutoFit/>
          </a:bodyPr>
          <a:lstStyle/>
          <a:p>
            <a:r>
              <a:rPr lang="en-CA" sz="1400" dirty="0" smtClean="0">
                <a:latin typeface="Verdana"/>
              </a:rPr>
              <a:t>This pedigree chart represents a typical </a:t>
            </a:r>
            <a:br>
              <a:rPr lang="en-CA" sz="1400" dirty="0" smtClean="0">
                <a:latin typeface="Verdana"/>
              </a:rPr>
            </a:br>
            <a:r>
              <a:rPr lang="en-CA" sz="1400" dirty="0" smtClean="0">
                <a:latin typeface="Verdana"/>
              </a:rPr>
              <a:t>sex-linked recessive inheritance pattern.</a:t>
            </a:r>
            <a:endParaRPr lang="en-US" sz="1400" dirty="0" smtClean="0">
              <a:latin typeface="Verdana"/>
            </a:endParaRPr>
          </a:p>
          <a:p>
            <a:endParaRPr lang="en-US" sz="1400" dirty="0">
              <a:latin typeface="Verdana"/>
            </a:endParaRPr>
          </a:p>
        </p:txBody>
      </p:sp>
      <p:sp>
        <p:nvSpPr>
          <p:cNvPr id="31" name="TextBox 30"/>
          <p:cNvSpPr txBox="1"/>
          <p:nvPr/>
        </p:nvSpPr>
        <p:spPr>
          <a:xfrm>
            <a:off x="630821" y="2424827"/>
            <a:ext cx="2590800" cy="2031325"/>
          </a:xfrm>
          <a:prstGeom prst="rect">
            <a:avLst/>
          </a:prstGeom>
          <a:noFill/>
          <a:ln w="12700">
            <a:solidFill>
              <a:schemeClr val="tx1"/>
            </a:solidFill>
          </a:ln>
        </p:spPr>
        <p:txBody>
          <a:bodyPr wrap="square" rtlCol="0">
            <a:spAutoFit/>
          </a:bodyPr>
          <a:lstStyle/>
          <a:p>
            <a:r>
              <a:rPr lang="en-CA" sz="1400" dirty="0" smtClean="0">
                <a:latin typeface="Verdana"/>
              </a:rPr>
              <a:t>B = normal, </a:t>
            </a:r>
            <a:r>
              <a:rPr lang="en-CA" sz="1400" dirty="0" err="1" smtClean="0">
                <a:latin typeface="Verdana"/>
              </a:rPr>
              <a:t>b</a:t>
            </a:r>
            <a:r>
              <a:rPr lang="en-CA" sz="1400" dirty="0" smtClean="0">
                <a:latin typeface="Verdana"/>
              </a:rPr>
              <a:t>= affected</a:t>
            </a:r>
            <a:endParaRPr lang="en-US" sz="1400" dirty="0" smtClean="0">
              <a:latin typeface="Verdana"/>
            </a:endParaRPr>
          </a:p>
          <a:p>
            <a:r>
              <a:rPr lang="en-CA" sz="1400" dirty="0" smtClean="0">
                <a:latin typeface="Verdana"/>
              </a:rPr>
              <a:t>I-1: </a:t>
            </a:r>
            <a:r>
              <a:rPr lang="en-CA" sz="1400" dirty="0" err="1" smtClean="0">
                <a:latin typeface="Verdana"/>
              </a:rPr>
              <a:t>X</a:t>
            </a:r>
            <a:r>
              <a:rPr lang="en-CA" sz="1400" baseline="30000" dirty="0" err="1" smtClean="0">
                <a:latin typeface="Verdana"/>
              </a:rPr>
              <a:t>B</a:t>
            </a:r>
            <a:r>
              <a:rPr lang="en-CA" sz="1400" dirty="0" err="1" smtClean="0">
                <a:latin typeface="Verdana"/>
              </a:rPr>
              <a:t>X</a:t>
            </a:r>
            <a:r>
              <a:rPr lang="en-CA" sz="1400" baseline="30000" dirty="0" err="1" smtClean="0">
                <a:latin typeface="Verdana"/>
              </a:rPr>
              <a:t>b</a:t>
            </a:r>
            <a:endParaRPr lang="en-US" sz="1400" dirty="0" smtClean="0">
              <a:latin typeface="Verdana"/>
            </a:endParaRPr>
          </a:p>
          <a:p>
            <a:r>
              <a:rPr lang="en-CA" sz="1400" dirty="0" smtClean="0">
                <a:latin typeface="Verdana"/>
              </a:rPr>
              <a:t>I-2: X</a:t>
            </a:r>
            <a:r>
              <a:rPr lang="en-CA" sz="1400" baseline="30000" dirty="0" smtClean="0">
                <a:latin typeface="Verdana"/>
              </a:rPr>
              <a:t>B</a:t>
            </a:r>
            <a:r>
              <a:rPr lang="en-CA" sz="1400" dirty="0" smtClean="0">
                <a:latin typeface="Verdana"/>
              </a:rPr>
              <a:t>Y</a:t>
            </a:r>
            <a:endParaRPr lang="en-US" sz="1400" dirty="0" smtClean="0">
              <a:latin typeface="Verdana"/>
            </a:endParaRPr>
          </a:p>
          <a:p>
            <a:r>
              <a:rPr lang="en-CA" sz="1400" dirty="0" smtClean="0">
                <a:latin typeface="Verdana"/>
              </a:rPr>
              <a:t>II-1: </a:t>
            </a:r>
            <a:r>
              <a:rPr lang="en-CA" sz="1400" dirty="0" err="1" smtClean="0">
                <a:latin typeface="Verdana"/>
              </a:rPr>
              <a:t>X</a:t>
            </a:r>
            <a:r>
              <a:rPr lang="en-CA" sz="1400" baseline="30000" dirty="0" err="1" smtClean="0">
                <a:latin typeface="Verdana"/>
              </a:rPr>
              <a:t>B</a:t>
            </a:r>
            <a:r>
              <a:rPr lang="en-CA" sz="1400" dirty="0" err="1" smtClean="0">
                <a:latin typeface="Verdana"/>
              </a:rPr>
              <a:t>X</a:t>
            </a:r>
            <a:r>
              <a:rPr lang="en-CA" sz="1400" baseline="30000" dirty="0" err="1" smtClean="0">
                <a:latin typeface="Verdana"/>
              </a:rPr>
              <a:t>b</a:t>
            </a:r>
            <a:r>
              <a:rPr lang="en-CA" sz="1400" baseline="30000" dirty="0" smtClean="0">
                <a:latin typeface="Verdana"/>
              </a:rPr>
              <a:t> </a:t>
            </a:r>
            <a:r>
              <a:rPr lang="en-CA" sz="1400" dirty="0" smtClean="0">
                <a:latin typeface="Verdana"/>
              </a:rPr>
              <a:t>or X</a:t>
            </a:r>
            <a:r>
              <a:rPr lang="en-CA" sz="1400" baseline="30000" dirty="0" smtClean="0">
                <a:latin typeface="Verdana"/>
              </a:rPr>
              <a:t>B</a:t>
            </a:r>
            <a:r>
              <a:rPr lang="en-CA" sz="1400" dirty="0" smtClean="0">
                <a:latin typeface="Verdana"/>
              </a:rPr>
              <a:t>X</a:t>
            </a:r>
            <a:r>
              <a:rPr lang="en-CA" sz="1400" baseline="30000" dirty="0" smtClean="0">
                <a:latin typeface="Verdana"/>
              </a:rPr>
              <a:t>B</a:t>
            </a:r>
            <a:endParaRPr lang="en-US" sz="1400" dirty="0" smtClean="0">
              <a:latin typeface="Verdana"/>
            </a:endParaRPr>
          </a:p>
          <a:p>
            <a:r>
              <a:rPr lang="en-CA" sz="1400" dirty="0" smtClean="0">
                <a:latin typeface="Verdana"/>
              </a:rPr>
              <a:t>II-2: </a:t>
            </a:r>
            <a:r>
              <a:rPr lang="en-CA" sz="1400" dirty="0" err="1" smtClean="0">
                <a:latin typeface="Verdana"/>
              </a:rPr>
              <a:t>X</a:t>
            </a:r>
            <a:r>
              <a:rPr lang="en-CA" sz="1400" baseline="30000" dirty="0" err="1" smtClean="0">
                <a:latin typeface="Verdana"/>
              </a:rPr>
              <a:t>b</a:t>
            </a:r>
            <a:r>
              <a:rPr lang="en-CA" sz="1400" dirty="0" err="1" smtClean="0">
                <a:latin typeface="Verdana"/>
              </a:rPr>
              <a:t>Y</a:t>
            </a:r>
            <a:endParaRPr lang="en-US" sz="1400" dirty="0" smtClean="0">
              <a:latin typeface="Verdana"/>
            </a:endParaRPr>
          </a:p>
          <a:p>
            <a:r>
              <a:rPr lang="en-CA" sz="1400" dirty="0" smtClean="0">
                <a:latin typeface="Verdana"/>
              </a:rPr>
              <a:t>II-3: </a:t>
            </a:r>
            <a:r>
              <a:rPr lang="en-CA" sz="1400" dirty="0" err="1" smtClean="0">
                <a:latin typeface="Verdana"/>
              </a:rPr>
              <a:t>X</a:t>
            </a:r>
            <a:r>
              <a:rPr lang="en-CA" sz="1400" baseline="30000" dirty="0" err="1" smtClean="0">
                <a:latin typeface="Verdana"/>
              </a:rPr>
              <a:t>b</a:t>
            </a:r>
            <a:r>
              <a:rPr lang="en-CA" sz="1400" dirty="0" err="1" smtClean="0">
                <a:latin typeface="Verdana"/>
              </a:rPr>
              <a:t>Y</a:t>
            </a:r>
            <a:endParaRPr lang="en-US" sz="1400" dirty="0" smtClean="0">
              <a:latin typeface="Verdana"/>
            </a:endParaRPr>
          </a:p>
          <a:p>
            <a:r>
              <a:rPr lang="en-CA" sz="1400" dirty="0" smtClean="0">
                <a:latin typeface="Verdana"/>
              </a:rPr>
              <a:t>II-4: </a:t>
            </a:r>
            <a:r>
              <a:rPr lang="en-CA" sz="1400" dirty="0" err="1" smtClean="0">
                <a:latin typeface="Verdana"/>
              </a:rPr>
              <a:t>X</a:t>
            </a:r>
            <a:r>
              <a:rPr lang="en-CA" sz="1400" baseline="30000" dirty="0" err="1" smtClean="0">
                <a:latin typeface="Verdana"/>
              </a:rPr>
              <a:t>B</a:t>
            </a:r>
            <a:r>
              <a:rPr lang="en-CA" sz="1400" dirty="0" err="1" smtClean="0">
                <a:latin typeface="Verdana"/>
              </a:rPr>
              <a:t>X</a:t>
            </a:r>
            <a:r>
              <a:rPr lang="en-CA" sz="1400" baseline="30000" dirty="0" err="1" smtClean="0">
                <a:latin typeface="Verdana"/>
              </a:rPr>
              <a:t>b</a:t>
            </a:r>
            <a:endParaRPr lang="en-US" sz="1400" dirty="0" smtClean="0">
              <a:latin typeface="Verdana"/>
            </a:endParaRPr>
          </a:p>
          <a:p>
            <a:r>
              <a:rPr lang="en-CA" sz="1400" dirty="0" smtClean="0">
                <a:latin typeface="Verdana"/>
              </a:rPr>
              <a:t>III – 1: </a:t>
            </a:r>
            <a:r>
              <a:rPr lang="en-CA" sz="1400" dirty="0" err="1" smtClean="0">
                <a:latin typeface="Verdana"/>
              </a:rPr>
              <a:t>X</a:t>
            </a:r>
            <a:r>
              <a:rPr lang="en-CA" sz="1400" baseline="30000" dirty="0" err="1" smtClean="0">
                <a:latin typeface="Verdana"/>
              </a:rPr>
              <a:t>b</a:t>
            </a:r>
            <a:r>
              <a:rPr lang="en-CA" sz="1400" dirty="0" err="1" smtClean="0">
                <a:latin typeface="Verdana"/>
              </a:rPr>
              <a:t>X</a:t>
            </a:r>
            <a:r>
              <a:rPr lang="en-CA" sz="1400" baseline="30000" dirty="0" err="1" smtClean="0">
                <a:latin typeface="Verdana"/>
              </a:rPr>
              <a:t>b</a:t>
            </a:r>
            <a:endParaRPr lang="en-US" sz="1400" dirty="0" smtClean="0">
              <a:latin typeface="Verdana"/>
            </a:endParaRPr>
          </a:p>
          <a:p>
            <a:endParaRPr lang="en-US" sz="1400" dirty="0">
              <a:latin typeface="Verdana"/>
            </a:endParaRPr>
          </a:p>
        </p:txBody>
      </p:sp>
      <p:sp>
        <p:nvSpPr>
          <p:cNvPr id="32" name="TextBox 31"/>
          <p:cNvSpPr txBox="1"/>
          <p:nvPr/>
        </p:nvSpPr>
        <p:spPr>
          <a:xfrm>
            <a:off x="3194828" y="546556"/>
            <a:ext cx="1676400" cy="369332"/>
          </a:xfrm>
          <a:prstGeom prst="rect">
            <a:avLst/>
          </a:prstGeom>
          <a:noFill/>
        </p:spPr>
        <p:txBody>
          <a:bodyPr wrap="square" rtlCol="0">
            <a:spAutoFit/>
          </a:bodyPr>
          <a:lstStyle/>
          <a:p>
            <a:r>
              <a:rPr lang="en-US" dirty="0" smtClean="0">
                <a:solidFill>
                  <a:srgbClr val="FF0000"/>
                </a:solidFill>
                <a:latin typeface="Verdana"/>
              </a:rPr>
              <a:t>Page 26</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86</a:t>
            </a:fld>
            <a:endParaRPr lang="en-US"/>
          </a:p>
        </p:txBody>
      </p:sp>
      <p:sp>
        <p:nvSpPr>
          <p:cNvPr id="4" name="TextBox 3"/>
          <p:cNvSpPr txBox="1"/>
          <p:nvPr/>
        </p:nvSpPr>
        <p:spPr>
          <a:xfrm>
            <a:off x="152400" y="1371600"/>
            <a:ext cx="8743156" cy="738664"/>
          </a:xfrm>
          <a:prstGeom prst="rect">
            <a:avLst/>
          </a:prstGeom>
          <a:noFill/>
          <a:ln>
            <a:solidFill>
              <a:schemeClr val="tx1"/>
            </a:solidFill>
          </a:ln>
        </p:spPr>
        <p:txBody>
          <a:bodyPr wrap="square" rtlCol="0">
            <a:spAutoFit/>
          </a:bodyPr>
          <a:lstStyle/>
          <a:p>
            <a:r>
              <a:rPr lang="en-US" sz="1400" dirty="0" smtClean="0">
                <a:latin typeface="Verdana"/>
                <a:cs typeface="Verdana"/>
              </a:rPr>
              <a:t>A small rodent population has three coat </a:t>
            </a:r>
            <a:r>
              <a:rPr lang="en-US" sz="1400" dirty="0" err="1" smtClean="0">
                <a:latin typeface="Verdana"/>
                <a:cs typeface="Verdana"/>
              </a:rPr>
              <a:t>colours</a:t>
            </a:r>
            <a:r>
              <a:rPr lang="en-US" sz="1400" dirty="0" smtClean="0">
                <a:latin typeface="Verdana"/>
                <a:cs typeface="Verdana"/>
              </a:rPr>
              <a:t>:	homozygous for the B allele = black</a:t>
            </a:r>
          </a:p>
          <a:p>
            <a:r>
              <a:rPr lang="en-US" sz="1400" dirty="0" smtClean="0">
                <a:latin typeface="Verdana"/>
                <a:cs typeface="Verdana"/>
              </a:rPr>
              <a:t>										homozygous for the T allele = tan</a:t>
            </a:r>
          </a:p>
          <a:p>
            <a:r>
              <a:rPr lang="en-US" sz="1400" dirty="0" smtClean="0">
                <a:latin typeface="Verdana"/>
                <a:cs typeface="Verdana"/>
              </a:rPr>
              <a:t>										heterozygous = patches of black and tan fur</a:t>
            </a:r>
            <a:endParaRPr lang="en-US" sz="1400" dirty="0">
              <a:latin typeface="Verdana"/>
              <a:cs typeface="Verdana"/>
            </a:endParaRPr>
          </a:p>
        </p:txBody>
      </p:sp>
      <p:sp>
        <p:nvSpPr>
          <p:cNvPr id="5" name="TextBox 4"/>
          <p:cNvSpPr txBox="1"/>
          <p:nvPr/>
        </p:nvSpPr>
        <p:spPr>
          <a:xfrm>
            <a:off x="1143000" y="718066"/>
            <a:ext cx="7354888" cy="338554"/>
          </a:xfrm>
          <a:prstGeom prst="rect">
            <a:avLst/>
          </a:prstGeom>
          <a:noFill/>
        </p:spPr>
        <p:txBody>
          <a:bodyPr wrap="square" rtlCol="0">
            <a:spAutoFit/>
          </a:bodyPr>
          <a:lstStyle/>
          <a:p>
            <a:r>
              <a:rPr lang="en-US" sz="1600" i="1" dirty="0" smtClean="0">
                <a:latin typeface="Verdana"/>
                <a:cs typeface="Verdana"/>
              </a:rPr>
              <a:t>Use the following information to answer the next question.</a:t>
            </a:r>
            <a:endParaRPr lang="en-US" sz="1600" dirty="0">
              <a:latin typeface="Verdana"/>
              <a:cs typeface="Verdana"/>
            </a:endParaRPr>
          </a:p>
        </p:txBody>
      </p:sp>
      <p:sp>
        <p:nvSpPr>
          <p:cNvPr id="6" name="TextBox 5"/>
          <p:cNvSpPr txBox="1"/>
          <p:nvPr/>
        </p:nvSpPr>
        <p:spPr>
          <a:xfrm>
            <a:off x="609600" y="3043535"/>
            <a:ext cx="7467600" cy="584776"/>
          </a:xfrm>
          <a:prstGeom prst="rect">
            <a:avLst/>
          </a:prstGeom>
          <a:noFill/>
        </p:spPr>
        <p:txBody>
          <a:bodyPr wrap="square" rtlCol="0">
            <a:spAutoFit/>
          </a:bodyPr>
          <a:lstStyle/>
          <a:p>
            <a:pPr marL="541338" indent="-541338"/>
            <a:r>
              <a:rPr lang="en-US" sz="1600" dirty="0" smtClean="0">
                <a:latin typeface="Verdana"/>
                <a:cs typeface="Verdana"/>
              </a:rPr>
              <a:t>33.	Give the phenotypic and genotypic ratios when black/tan male is crossed with a tan female.</a:t>
            </a:r>
            <a:endParaRPr lang="en-US" sz="1600" dirty="0">
              <a:latin typeface="Verdana"/>
              <a:cs typeface="Verdana"/>
            </a:endParaRPr>
          </a:p>
        </p:txBody>
      </p:sp>
      <p:sp>
        <p:nvSpPr>
          <p:cNvPr id="185346" name="Text Box 2"/>
          <p:cNvSpPr txBox="1">
            <a:spLocks noChangeArrowheads="1"/>
          </p:cNvSpPr>
          <p:nvPr/>
        </p:nvSpPr>
        <p:spPr bwMode="auto">
          <a:xfrm>
            <a:off x="4799012" y="4267200"/>
            <a:ext cx="4096544"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Phenotypic:  50% tan: 50% black/tan</a:t>
            </a:r>
          </a:p>
          <a:p>
            <a:pPr marL="0" marR="0" lvl="0" indent="0" algn="l" defTabSz="914400" rtl="0" eaLnBrk="1" fontAlgn="base" latinLnBrk="0" hangingPunct="1">
              <a:lnSpc>
                <a:spcPct val="100000"/>
              </a:lnSpc>
              <a:spcBef>
                <a:spcPct val="0"/>
              </a:spcBef>
              <a:spcAft>
                <a:spcPts val="10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Genotypic:  50% TT:  50% BT</a:t>
            </a:r>
          </a:p>
        </p:txBody>
      </p:sp>
      <p:pic>
        <p:nvPicPr>
          <p:cNvPr id="18" name="Picture 17"/>
          <p:cNvPicPr/>
          <p:nvPr/>
        </p:nvPicPr>
        <p:blipFill>
          <a:blip r:embed="rId2" cstate="print"/>
          <a:srcRect/>
          <a:stretch>
            <a:fillRect/>
          </a:stretch>
        </p:blipFill>
        <p:spPr bwMode="auto">
          <a:xfrm>
            <a:off x="1143000" y="3886200"/>
            <a:ext cx="2133600" cy="17145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5346"/>
                                        </p:tgtEl>
                                        <p:attrNameLst>
                                          <p:attrName>style.visibility</p:attrName>
                                        </p:attrNameLst>
                                      </p:cBhvr>
                                      <p:to>
                                        <p:strVal val="visible"/>
                                      </p:to>
                                    </p:set>
                                    <p:animEffect transition="in" filter="fade">
                                      <p:cBhvr>
                                        <p:cTn id="15" dur="1000"/>
                                        <p:tgtEl>
                                          <p:spTgt spid="185346"/>
                                        </p:tgtEl>
                                      </p:cBhvr>
                                    </p:animEffect>
                                    <p:anim calcmode="lin" valueType="num">
                                      <p:cBhvr>
                                        <p:cTn id="16" dur="1000" fill="hold"/>
                                        <p:tgtEl>
                                          <p:spTgt spid="185346"/>
                                        </p:tgtEl>
                                        <p:attrNameLst>
                                          <p:attrName>ppt_x</p:attrName>
                                        </p:attrNameLst>
                                      </p:cBhvr>
                                      <p:tavLst>
                                        <p:tav tm="0">
                                          <p:val>
                                            <p:strVal val="#ppt_x"/>
                                          </p:val>
                                        </p:tav>
                                        <p:tav tm="100000">
                                          <p:val>
                                            <p:strVal val="#ppt_x"/>
                                          </p:val>
                                        </p:tav>
                                      </p:tavLst>
                                    </p:anim>
                                    <p:anim calcmode="lin" valueType="num">
                                      <p:cBhvr>
                                        <p:cTn id="17" dur="900" decel="100000" fill="hold"/>
                                        <p:tgtEl>
                                          <p:spTgt spid="18534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53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87</a:t>
            </a:fld>
            <a:endParaRPr lang="en-US"/>
          </a:p>
        </p:txBody>
      </p:sp>
      <p:sp>
        <p:nvSpPr>
          <p:cNvPr id="4" name="TextBox 3"/>
          <p:cNvSpPr txBox="1"/>
          <p:nvPr/>
        </p:nvSpPr>
        <p:spPr>
          <a:xfrm>
            <a:off x="762000" y="762000"/>
            <a:ext cx="7620000" cy="1200329"/>
          </a:xfrm>
          <a:prstGeom prst="rect">
            <a:avLst/>
          </a:prstGeom>
          <a:noFill/>
        </p:spPr>
        <p:txBody>
          <a:bodyPr wrap="square" rtlCol="0">
            <a:spAutoFit/>
          </a:bodyPr>
          <a:lstStyle/>
          <a:p>
            <a:pPr marL="541338" indent="-541338"/>
            <a:r>
              <a:rPr lang="en-US" dirty="0" smtClean="0"/>
              <a:t>34.	A second gene on the X chromosome causes patches of fur to fall out. It is a recessive condition. (N = normal fur, </a:t>
            </a:r>
            <a:r>
              <a:rPr lang="en-US" dirty="0" err="1" smtClean="0"/>
              <a:t>n</a:t>
            </a:r>
            <a:r>
              <a:rPr lang="en-US" dirty="0" smtClean="0"/>
              <a:t> = patchy fur.) What is the phenotypic ratio if a black carrier female mates with an affected black/tan male?</a:t>
            </a:r>
          </a:p>
        </p:txBody>
      </p:sp>
      <p:grpSp>
        <p:nvGrpSpPr>
          <p:cNvPr id="53" name="Group 52"/>
          <p:cNvGrpSpPr/>
          <p:nvPr/>
        </p:nvGrpSpPr>
        <p:grpSpPr>
          <a:xfrm>
            <a:off x="1066800" y="2318363"/>
            <a:ext cx="6708777" cy="2600287"/>
            <a:chOff x="1066800" y="2318363"/>
            <a:chExt cx="6708777" cy="2600287"/>
          </a:xfrm>
        </p:grpSpPr>
        <p:grpSp>
          <p:nvGrpSpPr>
            <p:cNvPr id="7" name="Group 58"/>
            <p:cNvGrpSpPr/>
            <p:nvPr/>
          </p:nvGrpSpPr>
          <p:grpSpPr>
            <a:xfrm>
              <a:off x="3427411" y="3122809"/>
              <a:ext cx="4344988" cy="338554"/>
              <a:chOff x="3276600" y="3183473"/>
              <a:chExt cx="4344988" cy="338554"/>
            </a:xfrm>
          </p:grpSpPr>
          <p:sp>
            <p:nvSpPr>
              <p:cNvPr id="30" name="TextBox 29"/>
              <p:cNvSpPr txBox="1"/>
              <p:nvPr/>
            </p:nvSpPr>
            <p:spPr>
              <a:xfrm>
                <a:off x="3276600" y="3183473"/>
                <a:ext cx="838200" cy="338554"/>
              </a:xfrm>
              <a:prstGeom prst="rect">
                <a:avLst/>
              </a:prstGeom>
              <a:noFill/>
            </p:spPr>
            <p:txBody>
              <a:bodyPr wrap="square" rtlCol="0">
                <a:spAutoFit/>
              </a:bodyPr>
              <a:lstStyle/>
              <a:p>
                <a:r>
                  <a:rPr lang="en-US" sz="1600" b="1" dirty="0" smtClean="0">
                    <a:latin typeface="Verdana"/>
                    <a:cs typeface="Verdana"/>
                  </a:rPr>
                  <a:t>BX</a:t>
                </a:r>
                <a:r>
                  <a:rPr lang="en-US" sz="1600" b="1" baseline="30000" dirty="0" smtClean="0">
                    <a:latin typeface="Verdana"/>
                    <a:cs typeface="Verdana"/>
                  </a:rPr>
                  <a:t>N</a:t>
                </a:r>
                <a:endParaRPr lang="en-US" sz="1600" b="1" dirty="0">
                  <a:latin typeface="Verdana"/>
                  <a:cs typeface="Verdana"/>
                </a:endParaRPr>
              </a:p>
            </p:txBody>
          </p:sp>
          <p:sp>
            <p:nvSpPr>
              <p:cNvPr id="31" name="TextBox 30"/>
              <p:cNvSpPr txBox="1"/>
              <p:nvPr/>
            </p:nvSpPr>
            <p:spPr>
              <a:xfrm>
                <a:off x="4535488" y="3183473"/>
                <a:ext cx="838200" cy="338554"/>
              </a:xfrm>
              <a:prstGeom prst="rect">
                <a:avLst/>
              </a:prstGeom>
              <a:noFill/>
            </p:spPr>
            <p:txBody>
              <a:bodyPr wrap="square" rtlCol="0">
                <a:spAutoFit/>
              </a:bodyPr>
              <a:lstStyle/>
              <a:p>
                <a:r>
                  <a:rPr lang="en-US" sz="1600" b="1" dirty="0" smtClean="0">
                    <a:latin typeface="Verdana"/>
                    <a:cs typeface="Verdana"/>
                  </a:rPr>
                  <a:t>BY</a:t>
                </a:r>
                <a:endParaRPr lang="en-US" sz="1600" b="1" dirty="0">
                  <a:latin typeface="Verdana"/>
                  <a:cs typeface="Verdana"/>
                </a:endParaRPr>
              </a:p>
            </p:txBody>
          </p:sp>
          <p:sp>
            <p:nvSpPr>
              <p:cNvPr id="32" name="TextBox 31"/>
              <p:cNvSpPr txBox="1"/>
              <p:nvPr/>
            </p:nvSpPr>
            <p:spPr>
              <a:xfrm>
                <a:off x="5524500" y="3183473"/>
                <a:ext cx="838200" cy="338554"/>
              </a:xfrm>
              <a:prstGeom prst="rect">
                <a:avLst/>
              </a:prstGeom>
              <a:noFill/>
            </p:spPr>
            <p:txBody>
              <a:bodyPr wrap="square" rtlCol="0">
                <a:spAutoFit/>
              </a:bodyPr>
              <a:lstStyle/>
              <a:p>
                <a:r>
                  <a:rPr lang="en-US" sz="1600" b="1" dirty="0" smtClean="0">
                    <a:latin typeface="Verdana"/>
                    <a:cs typeface="Verdana"/>
                  </a:rPr>
                  <a:t>TX</a:t>
                </a:r>
                <a:r>
                  <a:rPr lang="en-US" sz="1600" b="1" baseline="30000" dirty="0" smtClean="0">
                    <a:latin typeface="Verdana"/>
                    <a:cs typeface="Verdana"/>
                  </a:rPr>
                  <a:t>N</a:t>
                </a:r>
                <a:endParaRPr lang="en-US" sz="1600" b="1" dirty="0">
                  <a:latin typeface="Verdana"/>
                  <a:cs typeface="Verdana"/>
                </a:endParaRPr>
              </a:p>
            </p:txBody>
          </p:sp>
          <p:sp>
            <p:nvSpPr>
              <p:cNvPr id="33" name="TextBox 32"/>
              <p:cNvSpPr txBox="1"/>
              <p:nvPr/>
            </p:nvSpPr>
            <p:spPr>
              <a:xfrm>
                <a:off x="6783388" y="3183473"/>
                <a:ext cx="838200" cy="338554"/>
              </a:xfrm>
              <a:prstGeom prst="rect">
                <a:avLst/>
              </a:prstGeom>
              <a:noFill/>
            </p:spPr>
            <p:txBody>
              <a:bodyPr wrap="square" rtlCol="0">
                <a:spAutoFit/>
              </a:bodyPr>
              <a:lstStyle/>
              <a:p>
                <a:r>
                  <a:rPr lang="en-US" sz="1600" b="1" dirty="0" smtClean="0">
                    <a:latin typeface="Verdana"/>
                    <a:cs typeface="Verdana"/>
                  </a:rPr>
                  <a:t>TY</a:t>
                </a:r>
                <a:endParaRPr lang="en-US" sz="1600" b="1" dirty="0">
                  <a:latin typeface="Verdana"/>
                  <a:cs typeface="Verdana"/>
                </a:endParaRPr>
              </a:p>
            </p:txBody>
          </p:sp>
        </p:grpSp>
        <p:sp>
          <p:nvSpPr>
            <p:cNvPr id="8" name="TextBox 7"/>
            <p:cNvSpPr txBox="1"/>
            <p:nvPr/>
          </p:nvSpPr>
          <p:spPr>
            <a:xfrm>
              <a:off x="2132011" y="3646029"/>
              <a:ext cx="838200" cy="338554"/>
            </a:xfrm>
            <a:prstGeom prst="rect">
              <a:avLst/>
            </a:prstGeom>
            <a:noFill/>
          </p:spPr>
          <p:txBody>
            <a:bodyPr wrap="square" rtlCol="0">
              <a:spAutoFit/>
            </a:bodyPr>
            <a:lstStyle/>
            <a:p>
              <a:r>
                <a:rPr lang="en-US" sz="1600" b="1" dirty="0" smtClean="0">
                  <a:latin typeface="Verdana"/>
                  <a:cs typeface="Verdana"/>
                </a:rPr>
                <a:t>BX</a:t>
              </a:r>
              <a:r>
                <a:rPr lang="en-US" sz="1600" b="1" baseline="30000" dirty="0" smtClean="0">
                  <a:latin typeface="Verdana"/>
                  <a:cs typeface="Verdana"/>
                </a:rPr>
                <a:t>N</a:t>
              </a:r>
              <a:endParaRPr lang="en-US" sz="1600" b="1" baseline="30000" dirty="0">
                <a:latin typeface="Verdana"/>
                <a:cs typeface="Verdana"/>
              </a:endParaRPr>
            </a:p>
          </p:txBody>
        </p:sp>
        <p:sp>
          <p:nvSpPr>
            <p:cNvPr id="9" name="TextBox 8"/>
            <p:cNvSpPr txBox="1"/>
            <p:nvPr/>
          </p:nvSpPr>
          <p:spPr>
            <a:xfrm>
              <a:off x="2132011" y="4331829"/>
              <a:ext cx="838200" cy="338554"/>
            </a:xfrm>
            <a:prstGeom prst="rect">
              <a:avLst/>
            </a:prstGeom>
            <a:noFill/>
          </p:spPr>
          <p:txBody>
            <a:bodyPr wrap="square" rtlCol="0">
              <a:spAutoFit/>
            </a:bodyPr>
            <a:lstStyle/>
            <a:p>
              <a:r>
                <a:rPr lang="en-US" sz="1600" b="1" dirty="0" err="1" smtClean="0">
                  <a:latin typeface="Verdana"/>
                  <a:cs typeface="Verdana"/>
                </a:rPr>
                <a:t>BX</a:t>
              </a:r>
              <a:r>
                <a:rPr lang="en-US" sz="1600" b="1" baseline="30000" dirty="0" err="1" smtClean="0">
                  <a:latin typeface="Verdana"/>
                  <a:cs typeface="Verdana"/>
                </a:rPr>
                <a:t>n</a:t>
              </a:r>
              <a:endParaRPr lang="en-US" sz="1600" b="1" dirty="0">
                <a:latin typeface="Verdana"/>
                <a:cs typeface="Verdana"/>
              </a:endParaRPr>
            </a:p>
          </p:txBody>
        </p:sp>
        <p:cxnSp>
          <p:nvCxnSpPr>
            <p:cNvPr id="16" name="Straight Connector 15"/>
            <p:cNvCxnSpPr/>
            <p:nvPr/>
          </p:nvCxnSpPr>
          <p:spPr>
            <a:xfrm rot="5400000">
              <a:off x="5712880" y="3973637"/>
              <a:ext cx="187431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6475387" y="3618461"/>
              <a:ext cx="2598793" cy="1586"/>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7"/>
            <p:cNvCxnSpPr/>
            <p:nvPr/>
          </p:nvCxnSpPr>
          <p:spPr>
            <a:xfrm rot="5400000">
              <a:off x="3464208" y="3974455"/>
              <a:ext cx="18758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8"/>
            <p:cNvCxnSpPr/>
            <p:nvPr/>
          </p:nvCxnSpPr>
          <p:spPr>
            <a:xfrm rot="5400000">
              <a:off x="4588556" y="3974058"/>
              <a:ext cx="187506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339861" y="3974853"/>
              <a:ext cx="187665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12702" y="3613743"/>
              <a:ext cx="2594118" cy="63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229443" y="3619230"/>
              <a:ext cx="2597249" cy="1588"/>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1066800" y="3036526"/>
              <a:ext cx="6707189" cy="14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068387" y="2318363"/>
              <a:ext cx="6704012" cy="1495"/>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1905001" y="3661048"/>
              <a:ext cx="5868989" cy="14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1906587" y="4285570"/>
              <a:ext cx="5868989" cy="14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1069976" y="4910091"/>
              <a:ext cx="6702424" cy="14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94111" y="2472251"/>
              <a:ext cx="2819400" cy="338554"/>
            </a:xfrm>
            <a:prstGeom prst="rect">
              <a:avLst/>
            </a:prstGeom>
            <a:noFill/>
          </p:spPr>
          <p:txBody>
            <a:bodyPr wrap="square" rtlCol="0">
              <a:spAutoFit/>
            </a:bodyPr>
            <a:lstStyle/>
            <a:p>
              <a:r>
                <a:rPr lang="en-US" sz="1600" dirty="0" smtClean="0">
                  <a:latin typeface="Verdana"/>
                  <a:cs typeface="Verdana"/>
                </a:rPr>
                <a:t>Male parent</a:t>
              </a:r>
              <a:endParaRPr lang="en-US" sz="1600" dirty="0">
                <a:latin typeface="Verdana"/>
                <a:cs typeface="Verdana"/>
              </a:endParaRPr>
            </a:p>
          </p:txBody>
        </p:sp>
        <p:sp>
          <p:nvSpPr>
            <p:cNvPr id="15" name="TextBox 14"/>
            <p:cNvSpPr txBox="1"/>
            <p:nvPr/>
          </p:nvSpPr>
          <p:spPr>
            <a:xfrm rot="5400000">
              <a:off x="657154" y="3851055"/>
              <a:ext cx="1795046" cy="338554"/>
            </a:xfrm>
            <a:prstGeom prst="rect">
              <a:avLst/>
            </a:prstGeom>
            <a:noFill/>
          </p:spPr>
          <p:txBody>
            <a:bodyPr wrap="square" rtlCol="0">
              <a:spAutoFit/>
            </a:bodyPr>
            <a:lstStyle/>
            <a:p>
              <a:r>
                <a:rPr lang="en-US" sz="1600" dirty="0" smtClean="0">
                  <a:latin typeface="Verdana"/>
                  <a:cs typeface="Verdana"/>
                </a:rPr>
                <a:t>Female parent</a:t>
              </a:r>
              <a:endParaRPr lang="en-US" sz="1600" dirty="0">
                <a:latin typeface="Verdana"/>
                <a:cs typeface="Verdana"/>
              </a:endParaRPr>
            </a:p>
          </p:txBody>
        </p:sp>
        <p:grpSp>
          <p:nvGrpSpPr>
            <p:cNvPr id="43" name="Group 42"/>
            <p:cNvGrpSpPr/>
            <p:nvPr/>
          </p:nvGrpSpPr>
          <p:grpSpPr>
            <a:xfrm>
              <a:off x="3357560" y="3700046"/>
              <a:ext cx="4414840" cy="338554"/>
              <a:chOff x="3216274" y="3928646"/>
              <a:chExt cx="4414840" cy="338554"/>
            </a:xfrm>
          </p:grpSpPr>
          <p:sp>
            <p:nvSpPr>
              <p:cNvPr id="44" name="TextBox 43"/>
              <p:cNvSpPr txBox="1"/>
              <p:nvPr/>
            </p:nvSpPr>
            <p:spPr>
              <a:xfrm>
                <a:off x="3216274" y="3928646"/>
                <a:ext cx="974726" cy="338554"/>
              </a:xfrm>
              <a:prstGeom prst="rect">
                <a:avLst/>
              </a:prstGeom>
              <a:noFill/>
            </p:spPr>
            <p:txBody>
              <a:bodyPr wrap="square" rtlCol="0">
                <a:spAutoFit/>
              </a:bodyPr>
              <a:lstStyle/>
              <a:p>
                <a:r>
                  <a:rPr lang="en-US" sz="1600" dirty="0" smtClean="0">
                    <a:solidFill>
                      <a:srgbClr val="FF0000"/>
                    </a:solidFill>
                    <a:latin typeface="Verdana"/>
                    <a:cs typeface="Verdana"/>
                  </a:rPr>
                  <a:t>BBX</a:t>
                </a:r>
                <a:r>
                  <a:rPr lang="en-US" sz="1600" b="1" baseline="30000" dirty="0" smtClean="0">
                    <a:solidFill>
                      <a:srgbClr val="FF0000"/>
                    </a:solidFill>
                    <a:latin typeface="Verdana"/>
                    <a:cs typeface="Verdana"/>
                  </a:rPr>
                  <a:t>N</a:t>
                </a:r>
                <a:r>
                  <a:rPr lang="en-US" sz="1600" dirty="0" smtClean="0">
                    <a:solidFill>
                      <a:srgbClr val="FF0000"/>
                    </a:solidFill>
                    <a:latin typeface="Verdana"/>
                    <a:cs typeface="Verdana"/>
                  </a:rPr>
                  <a:t>X</a:t>
                </a:r>
                <a:r>
                  <a:rPr lang="en-US" sz="1600" b="1" baseline="30000" dirty="0" smtClean="0">
                    <a:solidFill>
                      <a:srgbClr val="FF0000"/>
                    </a:solidFill>
                    <a:latin typeface="Verdana"/>
                    <a:cs typeface="Verdana"/>
                  </a:rPr>
                  <a:t>N</a:t>
                </a:r>
                <a:endParaRPr lang="en-US" sz="1600" dirty="0">
                  <a:solidFill>
                    <a:srgbClr val="FF0000"/>
                  </a:solidFill>
                  <a:latin typeface="Verdana"/>
                  <a:cs typeface="Verdana"/>
                </a:endParaRPr>
              </a:p>
            </p:txBody>
          </p:sp>
          <p:sp>
            <p:nvSpPr>
              <p:cNvPr id="45" name="TextBox 44"/>
              <p:cNvSpPr txBox="1"/>
              <p:nvPr/>
            </p:nvSpPr>
            <p:spPr>
              <a:xfrm>
                <a:off x="4398962" y="3928646"/>
                <a:ext cx="974726" cy="338554"/>
              </a:xfrm>
              <a:prstGeom prst="rect">
                <a:avLst/>
              </a:prstGeom>
              <a:noFill/>
            </p:spPr>
            <p:txBody>
              <a:bodyPr wrap="square" rtlCol="0">
                <a:spAutoFit/>
              </a:bodyPr>
              <a:lstStyle/>
              <a:p>
                <a:r>
                  <a:rPr lang="en-US" sz="1600" dirty="0" smtClean="0">
                    <a:solidFill>
                      <a:srgbClr val="FF0000"/>
                    </a:solidFill>
                    <a:latin typeface="Verdana"/>
                    <a:cs typeface="Verdana"/>
                  </a:rPr>
                  <a:t>BBX</a:t>
                </a:r>
                <a:r>
                  <a:rPr lang="en-US" sz="1600" b="1" baseline="30000" dirty="0" smtClean="0">
                    <a:solidFill>
                      <a:srgbClr val="FF0000"/>
                    </a:solidFill>
                    <a:latin typeface="Verdana"/>
                    <a:cs typeface="Verdana"/>
                  </a:rPr>
                  <a:t>N</a:t>
                </a:r>
                <a:r>
                  <a:rPr lang="en-US" sz="1600" dirty="0" smtClean="0">
                    <a:solidFill>
                      <a:srgbClr val="FF0000"/>
                    </a:solidFill>
                    <a:latin typeface="Verdana"/>
                    <a:cs typeface="Verdana"/>
                  </a:rPr>
                  <a:t>Y</a:t>
                </a:r>
                <a:endParaRPr lang="en-US" sz="1600" dirty="0">
                  <a:solidFill>
                    <a:srgbClr val="FF0000"/>
                  </a:solidFill>
                  <a:latin typeface="Verdana"/>
                  <a:cs typeface="Verdana"/>
                </a:endParaRPr>
              </a:p>
            </p:txBody>
          </p:sp>
          <p:sp>
            <p:nvSpPr>
              <p:cNvPr id="46" name="TextBox 45"/>
              <p:cNvSpPr txBox="1"/>
              <p:nvPr/>
            </p:nvSpPr>
            <p:spPr>
              <a:xfrm>
                <a:off x="5473700" y="3928646"/>
                <a:ext cx="974726" cy="338554"/>
              </a:xfrm>
              <a:prstGeom prst="rect">
                <a:avLst/>
              </a:prstGeom>
              <a:noFill/>
            </p:spPr>
            <p:txBody>
              <a:bodyPr wrap="square" rtlCol="0">
                <a:spAutoFit/>
              </a:bodyPr>
              <a:lstStyle/>
              <a:p>
                <a:r>
                  <a:rPr lang="en-US" sz="1600" dirty="0" smtClean="0">
                    <a:solidFill>
                      <a:srgbClr val="FF0000"/>
                    </a:solidFill>
                    <a:latin typeface="Verdana"/>
                    <a:cs typeface="Verdana"/>
                  </a:rPr>
                  <a:t>BTX</a:t>
                </a:r>
                <a:r>
                  <a:rPr lang="en-US" sz="1600" b="1" baseline="30000" dirty="0" smtClean="0">
                    <a:solidFill>
                      <a:srgbClr val="FF0000"/>
                    </a:solidFill>
                    <a:latin typeface="Verdana"/>
                    <a:cs typeface="Verdana"/>
                  </a:rPr>
                  <a:t>N</a:t>
                </a:r>
                <a:r>
                  <a:rPr lang="en-US" sz="1600" dirty="0" smtClean="0">
                    <a:solidFill>
                      <a:srgbClr val="FF0000"/>
                    </a:solidFill>
                    <a:latin typeface="Verdana"/>
                    <a:cs typeface="Verdana"/>
                  </a:rPr>
                  <a:t>X</a:t>
                </a:r>
                <a:r>
                  <a:rPr lang="en-US" sz="1600" b="1" baseline="30000" dirty="0" smtClean="0">
                    <a:solidFill>
                      <a:srgbClr val="FF0000"/>
                    </a:solidFill>
                    <a:latin typeface="Verdana"/>
                    <a:cs typeface="Verdana"/>
                  </a:rPr>
                  <a:t>N</a:t>
                </a:r>
                <a:endParaRPr lang="en-US" sz="1600" dirty="0">
                  <a:solidFill>
                    <a:srgbClr val="FF0000"/>
                  </a:solidFill>
                  <a:latin typeface="Verdana"/>
                  <a:cs typeface="Verdana"/>
                </a:endParaRPr>
              </a:p>
            </p:txBody>
          </p:sp>
          <p:sp>
            <p:nvSpPr>
              <p:cNvPr id="47" name="TextBox 46"/>
              <p:cNvSpPr txBox="1"/>
              <p:nvPr/>
            </p:nvSpPr>
            <p:spPr>
              <a:xfrm>
                <a:off x="6656388" y="3928646"/>
                <a:ext cx="974726" cy="338554"/>
              </a:xfrm>
              <a:prstGeom prst="rect">
                <a:avLst/>
              </a:prstGeom>
              <a:noFill/>
            </p:spPr>
            <p:txBody>
              <a:bodyPr wrap="square" rtlCol="0">
                <a:spAutoFit/>
              </a:bodyPr>
              <a:lstStyle/>
              <a:p>
                <a:r>
                  <a:rPr lang="en-US" sz="1600" dirty="0" smtClean="0">
                    <a:solidFill>
                      <a:srgbClr val="FF0000"/>
                    </a:solidFill>
                    <a:latin typeface="Verdana"/>
                    <a:cs typeface="Verdana"/>
                  </a:rPr>
                  <a:t>BTX</a:t>
                </a:r>
                <a:r>
                  <a:rPr lang="en-US" sz="1600" b="1" baseline="30000" dirty="0" smtClean="0">
                    <a:solidFill>
                      <a:srgbClr val="FF0000"/>
                    </a:solidFill>
                    <a:latin typeface="Verdana"/>
                    <a:cs typeface="Verdana"/>
                  </a:rPr>
                  <a:t>N</a:t>
                </a:r>
                <a:r>
                  <a:rPr lang="en-US" sz="1600" dirty="0" smtClean="0">
                    <a:solidFill>
                      <a:srgbClr val="FF0000"/>
                    </a:solidFill>
                    <a:latin typeface="Verdana"/>
                    <a:cs typeface="Verdana"/>
                  </a:rPr>
                  <a:t>Y</a:t>
                </a:r>
                <a:endParaRPr lang="en-US" sz="1600" dirty="0">
                  <a:solidFill>
                    <a:srgbClr val="FF0000"/>
                  </a:solidFill>
                  <a:latin typeface="Verdana"/>
                  <a:cs typeface="Verdana"/>
                </a:endParaRPr>
              </a:p>
            </p:txBody>
          </p:sp>
        </p:grpSp>
        <p:grpSp>
          <p:nvGrpSpPr>
            <p:cNvPr id="48" name="Group 47"/>
            <p:cNvGrpSpPr/>
            <p:nvPr/>
          </p:nvGrpSpPr>
          <p:grpSpPr>
            <a:xfrm>
              <a:off x="3341686" y="4385846"/>
              <a:ext cx="4414840" cy="338554"/>
              <a:chOff x="3216274" y="3928646"/>
              <a:chExt cx="4414840" cy="338554"/>
            </a:xfrm>
          </p:grpSpPr>
          <p:sp>
            <p:nvSpPr>
              <p:cNvPr id="49" name="TextBox 48"/>
              <p:cNvSpPr txBox="1"/>
              <p:nvPr/>
            </p:nvSpPr>
            <p:spPr>
              <a:xfrm>
                <a:off x="3216274" y="3928646"/>
                <a:ext cx="974726" cy="338554"/>
              </a:xfrm>
              <a:prstGeom prst="rect">
                <a:avLst/>
              </a:prstGeom>
              <a:noFill/>
            </p:spPr>
            <p:txBody>
              <a:bodyPr wrap="square" rtlCol="0">
                <a:spAutoFit/>
              </a:bodyPr>
              <a:lstStyle/>
              <a:p>
                <a:r>
                  <a:rPr lang="en-US" sz="1600" dirty="0" err="1" smtClean="0">
                    <a:solidFill>
                      <a:srgbClr val="FF0000"/>
                    </a:solidFill>
                    <a:latin typeface="Verdana"/>
                    <a:cs typeface="Verdana"/>
                  </a:rPr>
                  <a:t>BBX</a:t>
                </a:r>
                <a:r>
                  <a:rPr lang="en-US" sz="1600" b="1" baseline="30000" dirty="0" err="1" smtClean="0">
                    <a:solidFill>
                      <a:srgbClr val="FF0000"/>
                    </a:solidFill>
                    <a:latin typeface="Verdana"/>
                    <a:cs typeface="Verdana"/>
                  </a:rPr>
                  <a:t>N</a:t>
                </a:r>
                <a:r>
                  <a:rPr lang="en-US" sz="1600" dirty="0" err="1" smtClean="0">
                    <a:solidFill>
                      <a:srgbClr val="FF0000"/>
                    </a:solidFill>
                    <a:latin typeface="Verdana"/>
                    <a:cs typeface="Verdana"/>
                  </a:rPr>
                  <a:t>X</a:t>
                </a:r>
                <a:r>
                  <a:rPr lang="en-US" sz="1600" b="1" baseline="30000" dirty="0" err="1" smtClean="0">
                    <a:solidFill>
                      <a:srgbClr val="FF0000"/>
                    </a:solidFill>
                    <a:latin typeface="Verdana"/>
                    <a:cs typeface="Verdana"/>
                  </a:rPr>
                  <a:t>n</a:t>
                </a:r>
                <a:endParaRPr lang="en-US" sz="1600" dirty="0">
                  <a:solidFill>
                    <a:srgbClr val="FF0000"/>
                  </a:solidFill>
                  <a:latin typeface="Verdana"/>
                  <a:cs typeface="Verdana"/>
                </a:endParaRPr>
              </a:p>
            </p:txBody>
          </p:sp>
          <p:sp>
            <p:nvSpPr>
              <p:cNvPr id="50" name="TextBox 49"/>
              <p:cNvSpPr txBox="1"/>
              <p:nvPr/>
            </p:nvSpPr>
            <p:spPr>
              <a:xfrm>
                <a:off x="4398962" y="3928646"/>
                <a:ext cx="974726" cy="338554"/>
              </a:xfrm>
              <a:prstGeom prst="rect">
                <a:avLst/>
              </a:prstGeom>
              <a:noFill/>
            </p:spPr>
            <p:txBody>
              <a:bodyPr wrap="square" rtlCol="0">
                <a:spAutoFit/>
              </a:bodyPr>
              <a:lstStyle/>
              <a:p>
                <a:r>
                  <a:rPr lang="en-US" sz="1600" dirty="0" err="1" smtClean="0">
                    <a:solidFill>
                      <a:srgbClr val="FF0000"/>
                    </a:solidFill>
                    <a:latin typeface="Verdana"/>
                    <a:cs typeface="Verdana"/>
                  </a:rPr>
                  <a:t>BBX</a:t>
                </a:r>
                <a:r>
                  <a:rPr lang="en-US" sz="1600" b="1" baseline="30000" dirty="0" err="1" smtClean="0">
                    <a:solidFill>
                      <a:srgbClr val="FF0000"/>
                    </a:solidFill>
                    <a:latin typeface="Verdana"/>
                    <a:cs typeface="Verdana"/>
                  </a:rPr>
                  <a:t>n</a:t>
                </a:r>
                <a:r>
                  <a:rPr lang="en-US" sz="1600" dirty="0" err="1" smtClean="0">
                    <a:solidFill>
                      <a:srgbClr val="FF0000"/>
                    </a:solidFill>
                    <a:latin typeface="Verdana"/>
                    <a:cs typeface="Verdana"/>
                  </a:rPr>
                  <a:t>Y</a:t>
                </a:r>
                <a:endParaRPr lang="en-US" sz="1600" dirty="0">
                  <a:solidFill>
                    <a:srgbClr val="FF0000"/>
                  </a:solidFill>
                  <a:latin typeface="Verdana"/>
                  <a:cs typeface="Verdana"/>
                </a:endParaRPr>
              </a:p>
            </p:txBody>
          </p:sp>
          <p:sp>
            <p:nvSpPr>
              <p:cNvPr id="51" name="TextBox 50"/>
              <p:cNvSpPr txBox="1"/>
              <p:nvPr/>
            </p:nvSpPr>
            <p:spPr>
              <a:xfrm>
                <a:off x="5473700" y="3928646"/>
                <a:ext cx="974726" cy="338554"/>
              </a:xfrm>
              <a:prstGeom prst="rect">
                <a:avLst/>
              </a:prstGeom>
              <a:noFill/>
            </p:spPr>
            <p:txBody>
              <a:bodyPr wrap="square" rtlCol="0">
                <a:spAutoFit/>
              </a:bodyPr>
              <a:lstStyle/>
              <a:p>
                <a:r>
                  <a:rPr lang="en-US" sz="1600" dirty="0" smtClean="0">
                    <a:solidFill>
                      <a:srgbClr val="FF0000"/>
                    </a:solidFill>
                    <a:latin typeface="Verdana"/>
                    <a:cs typeface="Verdana"/>
                  </a:rPr>
                  <a:t>BT</a:t>
                </a:r>
                <a:r>
                  <a:rPr lang="en-US" sz="1600" b="1" baseline="30000" dirty="0" smtClean="0">
                    <a:solidFill>
                      <a:srgbClr val="FF0000"/>
                    </a:solidFill>
                    <a:latin typeface="Verdana"/>
                    <a:cs typeface="Verdana"/>
                  </a:rPr>
                  <a:t>N</a:t>
                </a:r>
                <a:r>
                  <a:rPr lang="en-US" sz="1600" dirty="0" smtClean="0">
                    <a:solidFill>
                      <a:srgbClr val="FF0000"/>
                    </a:solidFill>
                    <a:latin typeface="Verdana"/>
                    <a:cs typeface="Verdana"/>
                  </a:rPr>
                  <a:t>X</a:t>
                </a:r>
                <a:endParaRPr lang="en-US" sz="1600" dirty="0">
                  <a:solidFill>
                    <a:srgbClr val="FF0000"/>
                  </a:solidFill>
                  <a:latin typeface="Verdana"/>
                  <a:cs typeface="Verdana"/>
                </a:endParaRPr>
              </a:p>
            </p:txBody>
          </p:sp>
          <p:sp>
            <p:nvSpPr>
              <p:cNvPr id="52" name="TextBox 51"/>
              <p:cNvSpPr txBox="1"/>
              <p:nvPr/>
            </p:nvSpPr>
            <p:spPr>
              <a:xfrm>
                <a:off x="6656388" y="3928646"/>
                <a:ext cx="974726" cy="338554"/>
              </a:xfrm>
              <a:prstGeom prst="rect">
                <a:avLst/>
              </a:prstGeom>
              <a:noFill/>
            </p:spPr>
            <p:txBody>
              <a:bodyPr wrap="square" rtlCol="0">
                <a:spAutoFit/>
              </a:bodyPr>
              <a:lstStyle/>
              <a:p>
                <a:r>
                  <a:rPr lang="en-US" sz="1600" dirty="0" err="1" smtClean="0">
                    <a:solidFill>
                      <a:srgbClr val="FF0000"/>
                    </a:solidFill>
                    <a:latin typeface="Verdana"/>
                    <a:cs typeface="Verdana"/>
                  </a:rPr>
                  <a:t>BTX</a:t>
                </a:r>
                <a:r>
                  <a:rPr lang="en-US" sz="1600" b="1" baseline="30000" dirty="0" err="1" smtClean="0">
                    <a:solidFill>
                      <a:srgbClr val="FF0000"/>
                    </a:solidFill>
                    <a:latin typeface="Verdana"/>
                    <a:cs typeface="Verdana"/>
                  </a:rPr>
                  <a:t>n</a:t>
                </a:r>
                <a:r>
                  <a:rPr lang="en-US" sz="1600" dirty="0" err="1" smtClean="0">
                    <a:solidFill>
                      <a:srgbClr val="FF0000"/>
                    </a:solidFill>
                    <a:latin typeface="Verdana"/>
                    <a:cs typeface="Verdana"/>
                  </a:rPr>
                  <a:t>Y</a:t>
                </a:r>
                <a:endParaRPr lang="en-US" sz="1600" dirty="0">
                  <a:solidFill>
                    <a:srgbClr val="FF0000"/>
                  </a:solidFill>
                  <a:latin typeface="Verdana"/>
                  <a:cs typeface="Verdana"/>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900" decel="100000" fill="hold"/>
                                        <p:tgtEl>
                                          <p:spTgt spid="5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0FEEEB-4CAC-EC4F-B319-97BE1703EA36}" type="slidenum">
              <a:rPr lang="en-US" smtClean="0"/>
              <a:pPr/>
              <a:t>88</a:t>
            </a:fld>
            <a:endParaRPr lang="en-US"/>
          </a:p>
        </p:txBody>
      </p:sp>
      <p:sp>
        <p:nvSpPr>
          <p:cNvPr id="4" name="TextBox 3"/>
          <p:cNvSpPr txBox="1"/>
          <p:nvPr/>
        </p:nvSpPr>
        <p:spPr>
          <a:xfrm>
            <a:off x="381000" y="1071265"/>
            <a:ext cx="7467600" cy="830997"/>
          </a:xfrm>
          <a:prstGeom prst="rect">
            <a:avLst/>
          </a:prstGeom>
          <a:noFill/>
        </p:spPr>
        <p:txBody>
          <a:bodyPr wrap="square" rtlCol="0">
            <a:spAutoFit/>
          </a:bodyPr>
          <a:lstStyle/>
          <a:p>
            <a:pPr marL="541338" indent="-541338"/>
            <a:r>
              <a:rPr lang="en-US" sz="1600" dirty="0" smtClean="0">
                <a:latin typeface="Verdana"/>
                <a:cs typeface="Verdana"/>
              </a:rPr>
              <a:t>35.	What is the most likely mode of inheritance as demonstrated by the following pedigree chart? Give the genotypes of each person. A shaded shape indicates an afflicted person.</a:t>
            </a:r>
          </a:p>
        </p:txBody>
      </p:sp>
      <p:grpSp>
        <p:nvGrpSpPr>
          <p:cNvPr id="123906" name="Group 2"/>
          <p:cNvGrpSpPr>
            <a:grpSpLocks/>
          </p:cNvGrpSpPr>
          <p:nvPr/>
        </p:nvGrpSpPr>
        <p:grpSpPr bwMode="auto">
          <a:xfrm>
            <a:off x="990600" y="2362200"/>
            <a:ext cx="4613275" cy="1876425"/>
            <a:chOff x="2340" y="5990"/>
            <a:chExt cx="7265" cy="2955"/>
          </a:xfrm>
        </p:grpSpPr>
        <p:grpSp>
          <p:nvGrpSpPr>
            <p:cNvPr id="123907" name="Group 3"/>
            <p:cNvGrpSpPr>
              <a:grpSpLocks/>
            </p:cNvGrpSpPr>
            <p:nvPr/>
          </p:nvGrpSpPr>
          <p:grpSpPr bwMode="auto">
            <a:xfrm>
              <a:off x="2340" y="5990"/>
              <a:ext cx="7265" cy="2955"/>
              <a:chOff x="2340" y="5990"/>
              <a:chExt cx="7265" cy="2955"/>
            </a:xfrm>
          </p:grpSpPr>
          <p:sp>
            <p:nvSpPr>
              <p:cNvPr id="123908" name="Oval 4"/>
              <p:cNvSpPr>
                <a:spLocks noChangeArrowheads="1"/>
              </p:cNvSpPr>
              <p:nvPr/>
            </p:nvSpPr>
            <p:spPr bwMode="auto">
              <a:xfrm>
                <a:off x="3540" y="7160"/>
                <a:ext cx="525" cy="525"/>
              </a:xfrm>
              <a:prstGeom prst="ellipse">
                <a:avLst/>
              </a:prstGeom>
              <a:solidFill>
                <a:srgbClr val="000000"/>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09" name="Rectangle 5"/>
              <p:cNvSpPr>
                <a:spLocks noChangeArrowheads="1"/>
              </p:cNvSpPr>
              <p:nvPr/>
            </p:nvSpPr>
            <p:spPr bwMode="auto">
              <a:xfrm>
                <a:off x="4320" y="5990"/>
                <a:ext cx="525" cy="525"/>
              </a:xfrm>
              <a:prstGeom prst="rect">
                <a:avLst/>
              </a:prstGeom>
              <a:solidFill>
                <a:srgbClr val="000000"/>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0" name="Oval 6"/>
              <p:cNvSpPr>
                <a:spLocks noChangeArrowheads="1"/>
              </p:cNvSpPr>
              <p:nvPr/>
            </p:nvSpPr>
            <p:spPr bwMode="auto">
              <a:xfrm>
                <a:off x="5750" y="5990"/>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1" name="Rectangle 7"/>
              <p:cNvSpPr>
                <a:spLocks noChangeArrowheads="1"/>
              </p:cNvSpPr>
              <p:nvPr/>
            </p:nvSpPr>
            <p:spPr bwMode="auto">
              <a:xfrm>
                <a:off x="2340" y="7160"/>
                <a:ext cx="525" cy="525"/>
              </a:xfrm>
              <a:prstGeom prst="rect">
                <a:avLst/>
              </a:prstGeom>
              <a:solidFill>
                <a:srgbClr val="FFFFFF"/>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2" name="Oval 8"/>
              <p:cNvSpPr>
                <a:spLocks noChangeArrowheads="1"/>
              </p:cNvSpPr>
              <p:nvPr/>
            </p:nvSpPr>
            <p:spPr bwMode="auto">
              <a:xfrm>
                <a:off x="7660" y="7180"/>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3" name="Rectangle 9"/>
              <p:cNvSpPr>
                <a:spLocks noChangeArrowheads="1"/>
              </p:cNvSpPr>
              <p:nvPr/>
            </p:nvSpPr>
            <p:spPr bwMode="auto">
              <a:xfrm>
                <a:off x="4770" y="7170"/>
                <a:ext cx="525" cy="525"/>
              </a:xfrm>
              <a:prstGeom prst="rect">
                <a:avLst/>
              </a:prstGeom>
              <a:solidFill>
                <a:srgbClr val="000000"/>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4" name="Oval 10"/>
              <p:cNvSpPr>
                <a:spLocks noChangeArrowheads="1"/>
              </p:cNvSpPr>
              <p:nvPr/>
            </p:nvSpPr>
            <p:spPr bwMode="auto">
              <a:xfrm>
                <a:off x="6040" y="7210"/>
                <a:ext cx="525" cy="525"/>
              </a:xfrm>
              <a:prstGeom prst="ellipse">
                <a:avLst/>
              </a:prstGeom>
              <a:solidFill>
                <a:srgbClr val="000000"/>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5" name="Rectangle 11"/>
              <p:cNvSpPr>
                <a:spLocks noChangeArrowheads="1"/>
              </p:cNvSpPr>
              <p:nvPr/>
            </p:nvSpPr>
            <p:spPr bwMode="auto">
              <a:xfrm>
                <a:off x="9080" y="7150"/>
                <a:ext cx="525" cy="525"/>
              </a:xfrm>
              <a:prstGeom prst="rect">
                <a:avLst/>
              </a:prstGeom>
              <a:solidFill>
                <a:srgbClr val="FFFFFF"/>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6" name="Oval 12"/>
              <p:cNvSpPr>
                <a:spLocks noChangeArrowheads="1"/>
              </p:cNvSpPr>
              <p:nvPr/>
            </p:nvSpPr>
            <p:spPr bwMode="auto">
              <a:xfrm>
                <a:off x="3159" y="8420"/>
                <a:ext cx="525" cy="525"/>
              </a:xfrm>
              <a:prstGeom prst="ellipse">
                <a:avLst/>
              </a:prstGeom>
              <a:solidFill>
                <a:srgbClr val="000000"/>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7" name="Oval 13"/>
              <p:cNvSpPr>
                <a:spLocks noChangeArrowheads="1"/>
              </p:cNvSpPr>
              <p:nvPr/>
            </p:nvSpPr>
            <p:spPr bwMode="auto">
              <a:xfrm>
                <a:off x="4130" y="8410"/>
                <a:ext cx="525" cy="525"/>
              </a:xfrm>
              <a:prstGeom prst="ellipse">
                <a:avLst/>
              </a:prstGeom>
              <a:solidFill>
                <a:srgbClr val="000000"/>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8" name="Rectangle 14"/>
              <p:cNvSpPr>
                <a:spLocks noChangeArrowheads="1"/>
              </p:cNvSpPr>
              <p:nvPr/>
            </p:nvSpPr>
            <p:spPr bwMode="auto">
              <a:xfrm>
                <a:off x="5000" y="8400"/>
                <a:ext cx="525" cy="525"/>
              </a:xfrm>
              <a:prstGeom prst="rect">
                <a:avLst/>
              </a:prstGeom>
              <a:solidFill>
                <a:srgbClr val="FFFFFF"/>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19" name="Oval 15"/>
              <p:cNvSpPr>
                <a:spLocks noChangeArrowheads="1"/>
              </p:cNvSpPr>
              <p:nvPr/>
            </p:nvSpPr>
            <p:spPr bwMode="auto">
              <a:xfrm>
                <a:off x="7680" y="8350"/>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23920" name="Oval 16"/>
              <p:cNvSpPr>
                <a:spLocks noChangeArrowheads="1"/>
              </p:cNvSpPr>
              <p:nvPr/>
            </p:nvSpPr>
            <p:spPr bwMode="auto">
              <a:xfrm>
                <a:off x="9080" y="8340"/>
                <a:ext cx="525" cy="525"/>
              </a:xfrm>
              <a:prstGeom prst="ellipse">
                <a:avLst/>
              </a:prstGeom>
              <a:solidFill>
                <a:srgbClr val="FFFFFF"/>
              </a:solidFill>
              <a:ln w="19050">
                <a:solidFill>
                  <a:srgbClr val="000000"/>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grpSp>
          <p:nvGrpSpPr>
            <p:cNvPr id="123921" name="Group 17"/>
            <p:cNvGrpSpPr>
              <a:grpSpLocks/>
            </p:cNvGrpSpPr>
            <p:nvPr/>
          </p:nvGrpSpPr>
          <p:grpSpPr bwMode="auto">
            <a:xfrm>
              <a:off x="2618" y="6260"/>
              <a:ext cx="6742" cy="2178"/>
              <a:chOff x="2618" y="6260"/>
              <a:chExt cx="6742" cy="2178"/>
            </a:xfrm>
          </p:grpSpPr>
          <p:sp>
            <p:nvSpPr>
              <p:cNvPr id="123922" name="Line 18"/>
              <p:cNvSpPr>
                <a:spLocks noChangeShapeType="1"/>
              </p:cNvSpPr>
              <p:nvPr/>
            </p:nvSpPr>
            <p:spPr bwMode="auto">
              <a:xfrm flipV="1">
                <a:off x="2639" y="6710"/>
                <a:ext cx="5291" cy="20"/>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23" name="Line 19"/>
              <p:cNvSpPr>
                <a:spLocks noChangeShapeType="1"/>
              </p:cNvSpPr>
              <p:nvPr/>
            </p:nvSpPr>
            <p:spPr bwMode="auto">
              <a:xfrm flipH="1" flipV="1">
                <a:off x="7940" y="791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3924" name="Group 20"/>
              <p:cNvGrpSpPr>
                <a:grpSpLocks/>
              </p:cNvGrpSpPr>
              <p:nvPr/>
            </p:nvGrpSpPr>
            <p:grpSpPr bwMode="auto">
              <a:xfrm>
                <a:off x="4860" y="6260"/>
                <a:ext cx="900" cy="488"/>
                <a:chOff x="3841" y="5844"/>
                <a:chExt cx="900" cy="488"/>
              </a:xfrm>
            </p:grpSpPr>
            <p:sp>
              <p:nvSpPr>
                <p:cNvPr id="123925" name="Line 21"/>
                <p:cNvSpPr>
                  <a:spLocks noChangeShapeType="1"/>
                </p:cNvSpPr>
                <p:nvPr/>
              </p:nvSpPr>
              <p:spPr bwMode="auto">
                <a:xfrm>
                  <a:off x="3841" y="5844"/>
                  <a:ext cx="900" cy="0"/>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26" name="Line 22"/>
                <p:cNvSpPr>
                  <a:spLocks noChangeShapeType="1"/>
                </p:cNvSpPr>
                <p:nvPr/>
              </p:nvSpPr>
              <p:spPr bwMode="auto">
                <a:xfrm flipH="1" flipV="1">
                  <a:off x="4271" y="586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3927" name="Line 23"/>
              <p:cNvSpPr>
                <a:spLocks noChangeShapeType="1"/>
              </p:cNvSpPr>
              <p:nvPr/>
            </p:nvSpPr>
            <p:spPr bwMode="auto">
              <a:xfrm flipH="1" flipV="1">
                <a:off x="5038" y="671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28" name="Line 24"/>
              <p:cNvSpPr>
                <a:spLocks noChangeShapeType="1"/>
              </p:cNvSpPr>
              <p:nvPr/>
            </p:nvSpPr>
            <p:spPr bwMode="auto">
              <a:xfrm flipH="1" flipV="1">
                <a:off x="6300" y="673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29" name="Line 25"/>
              <p:cNvSpPr>
                <a:spLocks noChangeShapeType="1"/>
              </p:cNvSpPr>
              <p:nvPr/>
            </p:nvSpPr>
            <p:spPr bwMode="auto">
              <a:xfrm flipH="1" flipV="1">
                <a:off x="3420" y="795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30" name="Line 26"/>
              <p:cNvSpPr>
                <a:spLocks noChangeShapeType="1"/>
              </p:cNvSpPr>
              <p:nvPr/>
            </p:nvSpPr>
            <p:spPr bwMode="auto">
              <a:xfrm flipH="1" flipV="1">
                <a:off x="2618" y="671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3931" name="Group 27"/>
              <p:cNvGrpSpPr>
                <a:grpSpLocks/>
              </p:cNvGrpSpPr>
              <p:nvPr/>
            </p:nvGrpSpPr>
            <p:grpSpPr bwMode="auto">
              <a:xfrm>
                <a:off x="3960" y="7430"/>
                <a:ext cx="900" cy="488"/>
                <a:chOff x="3841" y="5844"/>
                <a:chExt cx="900" cy="488"/>
              </a:xfrm>
            </p:grpSpPr>
            <p:sp>
              <p:nvSpPr>
                <p:cNvPr id="123932" name="Line 28"/>
                <p:cNvSpPr>
                  <a:spLocks noChangeShapeType="1"/>
                </p:cNvSpPr>
                <p:nvPr/>
              </p:nvSpPr>
              <p:spPr bwMode="auto">
                <a:xfrm>
                  <a:off x="3841" y="5844"/>
                  <a:ext cx="900" cy="0"/>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33" name="Line 29"/>
                <p:cNvSpPr>
                  <a:spLocks noChangeShapeType="1"/>
                </p:cNvSpPr>
                <p:nvPr/>
              </p:nvSpPr>
              <p:spPr bwMode="auto">
                <a:xfrm flipH="1" flipV="1">
                  <a:off x="4271" y="586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3934" name="Line 30"/>
              <p:cNvSpPr>
                <a:spLocks noChangeShapeType="1"/>
              </p:cNvSpPr>
              <p:nvPr/>
            </p:nvSpPr>
            <p:spPr bwMode="auto">
              <a:xfrm flipH="1" flipV="1">
                <a:off x="4390" y="797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35" name="Line 31"/>
              <p:cNvSpPr>
                <a:spLocks noChangeShapeType="1"/>
              </p:cNvSpPr>
              <p:nvPr/>
            </p:nvSpPr>
            <p:spPr bwMode="auto">
              <a:xfrm flipH="1" flipV="1">
                <a:off x="7920" y="671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3936" name="Group 32"/>
              <p:cNvGrpSpPr>
                <a:grpSpLocks/>
              </p:cNvGrpSpPr>
              <p:nvPr/>
            </p:nvGrpSpPr>
            <p:grpSpPr bwMode="auto">
              <a:xfrm>
                <a:off x="8190" y="7420"/>
                <a:ext cx="900" cy="488"/>
                <a:chOff x="3841" y="5844"/>
                <a:chExt cx="900" cy="488"/>
              </a:xfrm>
            </p:grpSpPr>
            <p:sp>
              <p:nvSpPr>
                <p:cNvPr id="123937" name="Line 33"/>
                <p:cNvSpPr>
                  <a:spLocks noChangeShapeType="1"/>
                </p:cNvSpPr>
                <p:nvPr/>
              </p:nvSpPr>
              <p:spPr bwMode="auto">
                <a:xfrm>
                  <a:off x="3841" y="5844"/>
                  <a:ext cx="900" cy="0"/>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38" name="Line 34"/>
                <p:cNvSpPr>
                  <a:spLocks noChangeShapeType="1"/>
                </p:cNvSpPr>
                <p:nvPr/>
              </p:nvSpPr>
              <p:spPr bwMode="auto">
                <a:xfrm flipH="1" flipV="1">
                  <a:off x="4271" y="5864"/>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3939" name="Line 35"/>
              <p:cNvSpPr>
                <a:spLocks noChangeShapeType="1"/>
              </p:cNvSpPr>
              <p:nvPr/>
            </p:nvSpPr>
            <p:spPr bwMode="auto">
              <a:xfrm flipV="1">
                <a:off x="7931" y="7896"/>
                <a:ext cx="1429" cy="24"/>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40" name="Line 36"/>
              <p:cNvSpPr>
                <a:spLocks noChangeShapeType="1"/>
              </p:cNvSpPr>
              <p:nvPr/>
            </p:nvSpPr>
            <p:spPr bwMode="auto">
              <a:xfrm flipH="1" flipV="1">
                <a:off x="9350" y="789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41" name="Line 37"/>
              <p:cNvSpPr>
                <a:spLocks noChangeShapeType="1"/>
              </p:cNvSpPr>
              <p:nvPr/>
            </p:nvSpPr>
            <p:spPr bwMode="auto">
              <a:xfrm flipV="1">
                <a:off x="3430" y="7940"/>
                <a:ext cx="1858" cy="1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942" name="Line 38"/>
              <p:cNvSpPr>
                <a:spLocks noChangeShapeType="1"/>
              </p:cNvSpPr>
              <p:nvPr/>
            </p:nvSpPr>
            <p:spPr bwMode="auto">
              <a:xfrm flipH="1" flipV="1">
                <a:off x="5260" y="7950"/>
                <a:ext cx="2" cy="468"/>
              </a:xfrm>
              <a:prstGeom prst="line">
                <a:avLst/>
              </a:prstGeom>
              <a:noFill/>
              <a:ln w="31750">
                <a:solidFill>
                  <a:srgbClr val="000000"/>
                </a:solidFill>
                <a:round/>
                <a:headEnd/>
                <a:tailEnd/>
              </a:ln>
              <a:effectLst>
                <a:outerShdw blurRad="63500" dist="26940" dir="5400000" algn="ctr" rotWithShape="0">
                  <a:srgbClr val="000000">
                    <a:alpha val="35001"/>
                  </a:srgbClr>
                </a:outerShdw>
              </a:effectLst>
            </p:spPr>
            <p:txBody>
              <a:bodyPr vert="horz" wrap="square" lIns="91440" tIns="45720" rIns="91440" bIns="45720" numCol="1" anchor="t" anchorCtr="0" compatLnSpc="1">
                <a:prstTxWarp prst="textNoShape">
                  <a:avLst/>
                </a:prstTxWarp>
              </a:bodyPr>
              <a:lstStyle/>
              <a:p>
                <a:endParaRPr lang="en-US"/>
              </a:p>
            </p:txBody>
          </p:sp>
        </p:grpSp>
      </p:grpSp>
      <p:sp>
        <p:nvSpPr>
          <p:cNvPr id="123943" name="Text Box 39"/>
          <p:cNvSpPr txBox="1">
            <a:spLocks noChangeArrowheads="1"/>
          </p:cNvSpPr>
          <p:nvPr/>
        </p:nvSpPr>
        <p:spPr bwMode="auto">
          <a:xfrm>
            <a:off x="6019800" y="2286000"/>
            <a:ext cx="2733675" cy="2341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Genotypes: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I-1 = DdII-6 =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I-2 =  ddIII-1 = DD or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II-1 = ddIII-2 = DD or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II-2 = DdIII-3 =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II-3 = DdIII-4 =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II-4 = DdIII-5 =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Verdana"/>
                <a:ea typeface="Times New Roman" pitchFamily="-84" charset="0"/>
                <a:cs typeface="Verdana"/>
              </a:rPr>
              <a:t>II-5 = </a:t>
            </a:r>
            <a:r>
              <a:rPr kumimoji="0" lang="en-US" sz="1400" b="0" i="0" u="none" strike="noStrike" cap="none" normalizeH="0" baseline="0" dirty="0" err="1">
                <a:ln>
                  <a:noFill/>
                </a:ln>
                <a:solidFill>
                  <a:srgbClr val="FF0000"/>
                </a:solidFill>
                <a:effectLst/>
                <a:latin typeface="Verdana"/>
                <a:ea typeface="Times New Roman" pitchFamily="-84" charset="0"/>
                <a:cs typeface="Verdana"/>
              </a:rPr>
              <a:t>dd</a:t>
            </a:r>
            <a:endParaRPr kumimoji="0" lang="en-US" sz="1400" b="0" i="0" u="none" strike="noStrike" cap="none" normalizeH="0" baseline="0" dirty="0">
              <a:ln>
                <a:noFill/>
              </a:ln>
              <a:solidFill>
                <a:srgbClr val="FF0000"/>
              </a:solidFill>
              <a:effectLst/>
              <a:latin typeface="Verdana"/>
              <a:ea typeface="Times New Roman" pitchFamily="-84" charset="0"/>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3943"/>
                                        </p:tgtEl>
                                        <p:attrNameLst>
                                          <p:attrName>style.visibility</p:attrName>
                                        </p:attrNameLst>
                                      </p:cBhvr>
                                      <p:to>
                                        <p:strVal val="visible"/>
                                      </p:to>
                                    </p:set>
                                    <p:animEffect transition="in" filter="fade">
                                      <p:cBhvr>
                                        <p:cTn id="7" dur="1000"/>
                                        <p:tgtEl>
                                          <p:spTgt spid="123943"/>
                                        </p:tgtEl>
                                      </p:cBhvr>
                                    </p:animEffect>
                                    <p:anim calcmode="lin" valueType="num">
                                      <p:cBhvr>
                                        <p:cTn id="8" dur="1000" fill="hold"/>
                                        <p:tgtEl>
                                          <p:spTgt spid="123943"/>
                                        </p:tgtEl>
                                        <p:attrNameLst>
                                          <p:attrName>ppt_x</p:attrName>
                                        </p:attrNameLst>
                                      </p:cBhvr>
                                      <p:tavLst>
                                        <p:tav tm="0">
                                          <p:val>
                                            <p:strVal val="#ppt_x"/>
                                          </p:val>
                                        </p:tav>
                                        <p:tav tm="100000">
                                          <p:val>
                                            <p:strVal val="#ppt_x"/>
                                          </p:val>
                                        </p:tav>
                                      </p:tavLst>
                                    </p:anim>
                                    <p:anim calcmode="lin" valueType="num">
                                      <p:cBhvr>
                                        <p:cTn id="9" dur="900" decel="100000" fill="hold"/>
                                        <p:tgtEl>
                                          <p:spTgt spid="1239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9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4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0FEEEB-4CAC-EC4F-B319-97BE1703EA36}" type="slidenum">
              <a:rPr lang="en-US" smtClean="0"/>
              <a:pPr/>
              <a:t>89</a:t>
            </a:fld>
            <a:endParaRPr lang="en-US"/>
          </a:p>
        </p:txBody>
      </p:sp>
      <p:pic>
        <p:nvPicPr>
          <p:cNvPr id="6" name="Picture 5" descr="IMG_1338.jpg"/>
          <p:cNvPicPr>
            <a:picLocks noChangeAspect="1"/>
          </p:cNvPicPr>
          <p:nvPr/>
        </p:nvPicPr>
        <p:blipFill>
          <a:blip r:embed="rId3"/>
          <a:srcRect l="13904" r="12726"/>
          <a:stretch>
            <a:fillRect/>
          </a:stretch>
        </p:blipFill>
        <p:spPr>
          <a:xfrm>
            <a:off x="-76200" y="0"/>
            <a:ext cx="9144000" cy="7010400"/>
          </a:xfrm>
          <a:prstGeom prst="rect">
            <a:avLst/>
          </a:prstGeom>
        </p:spPr>
      </p:pic>
      <p:sp>
        <p:nvSpPr>
          <p:cNvPr id="7" name="Content Placeholder 2"/>
          <p:cNvSpPr txBox="1">
            <a:spLocks/>
          </p:cNvSpPr>
          <p:nvPr/>
        </p:nvSpPr>
        <p:spPr>
          <a:xfrm>
            <a:off x="304800" y="1143000"/>
            <a:ext cx="8839200" cy="1219200"/>
          </a:xfrm>
          <a:prstGeom prst="rect">
            <a:avLst/>
          </a:prstGeom>
        </p:spPr>
        <p:txBody>
          <a:bodyPr vert="horz" lIns="91440" tIns="45720" rIns="91440" bIns="45720" rtlCol="0">
            <a:normAutofit fontScale="92500" lnSpcReduction="1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CA" sz="4400" b="1" i="0" u="none" strike="noStrike" kern="1200" cap="none" spc="0" normalizeH="0" baseline="0" noProof="0" dirty="0" smtClean="0">
                <a:ln>
                  <a:noFill/>
                </a:ln>
                <a:solidFill>
                  <a:schemeClr val="tx1"/>
                </a:solidFill>
                <a:effectLst/>
                <a:uLnTx/>
                <a:uFillTx/>
                <a:latin typeface="Verdana"/>
                <a:ea typeface="+mn-ea"/>
                <a:cs typeface="+mn-cs"/>
              </a:rPr>
              <a:t>Population and </a:t>
            </a:r>
            <a:r>
              <a:rPr lang="en-CA" sz="4400" b="1" dirty="0" smtClean="0">
                <a:latin typeface="Verdana"/>
              </a:rPr>
              <a:t>C</a:t>
            </a:r>
            <a:r>
              <a:rPr kumimoji="0" lang="en-CA" sz="4400" b="1" i="0" u="none" strike="noStrike" kern="1200" cap="none" spc="0" normalizeH="0" baseline="0" noProof="0" dirty="0" err="1" smtClean="0">
                <a:ln>
                  <a:noFill/>
                </a:ln>
                <a:solidFill>
                  <a:schemeClr val="tx1"/>
                </a:solidFill>
                <a:effectLst/>
                <a:uLnTx/>
                <a:uFillTx/>
                <a:latin typeface="Verdana"/>
                <a:ea typeface="+mn-ea"/>
                <a:cs typeface="+mn-cs"/>
              </a:rPr>
              <a:t>ommunity</a:t>
            </a:r>
            <a:r>
              <a:rPr lang="en-CA" sz="4400" b="1" dirty="0" smtClean="0">
                <a:latin typeface="Verdana"/>
              </a:rPr>
              <a:t> </a:t>
            </a:r>
            <a:r>
              <a:rPr kumimoji="0" lang="en-CA" sz="4400" b="1" i="0" u="none" strike="noStrike" kern="1200" cap="none" spc="0" normalizeH="0" baseline="0" noProof="0" dirty="0" smtClean="0">
                <a:ln>
                  <a:noFill/>
                </a:ln>
                <a:solidFill>
                  <a:schemeClr val="tx1"/>
                </a:solidFill>
                <a:effectLst/>
                <a:uLnTx/>
                <a:uFillTx/>
                <a:latin typeface="Verdana"/>
                <a:ea typeface="+mn-ea"/>
                <a:cs typeface="+mn-cs"/>
              </a:rPr>
              <a:t>Dynamics</a:t>
            </a:r>
            <a:endParaRPr kumimoji="0" lang="en-US" sz="4400" b="0" i="0" u="none" strike="noStrike" kern="1200" cap="none" spc="0" normalizeH="0" baseline="0" noProof="0" dirty="0">
              <a:ln>
                <a:noFill/>
              </a:ln>
              <a:solidFill>
                <a:schemeClr val="tx1"/>
              </a:solidFill>
              <a:effectLst/>
              <a:uLnTx/>
              <a:uFillTx/>
              <a:latin typeface="Verdana"/>
              <a:ea typeface="+mn-ea"/>
              <a:cs typeface="+mn-cs"/>
            </a:endParaRPr>
          </a:p>
        </p:txBody>
      </p:sp>
      <p:sp>
        <p:nvSpPr>
          <p:cNvPr id="8" name="TextBox 7"/>
          <p:cNvSpPr txBox="1"/>
          <p:nvPr/>
        </p:nvSpPr>
        <p:spPr>
          <a:xfrm>
            <a:off x="3491880" y="1772816"/>
            <a:ext cx="1676400" cy="369332"/>
          </a:xfrm>
          <a:prstGeom prst="rect">
            <a:avLst/>
          </a:prstGeom>
          <a:noFill/>
        </p:spPr>
        <p:txBody>
          <a:bodyPr wrap="square" rtlCol="0">
            <a:spAutoFit/>
          </a:bodyPr>
          <a:lstStyle/>
          <a:p>
            <a:r>
              <a:rPr lang="en-US" dirty="0" smtClean="0">
                <a:solidFill>
                  <a:srgbClr val="FF0000"/>
                </a:solidFill>
                <a:latin typeface="Verdana"/>
              </a:rPr>
              <a:t>Page 28</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25475"/>
            <a:ext cx="8229600" cy="1143000"/>
          </a:xfrm>
          <a:prstGeom prst="rect">
            <a:avLst/>
          </a:prstGeom>
        </p:spPr>
        <p:txBody>
          <a:bodyPr/>
          <a:lstStyle/>
          <a:p>
            <a:pPr algn="l"/>
            <a:r>
              <a:rPr lang="en-US" b="1" dirty="0" smtClean="0"/>
              <a:t>Warning!</a:t>
            </a:r>
            <a:endParaRPr lang="en-US" dirty="0"/>
          </a:p>
        </p:txBody>
      </p:sp>
      <p:sp>
        <p:nvSpPr>
          <p:cNvPr id="3" name="Content Placeholder 2"/>
          <p:cNvSpPr>
            <a:spLocks noGrp="1"/>
          </p:cNvSpPr>
          <p:nvPr>
            <p:ph idx="4294967295"/>
          </p:nvPr>
        </p:nvSpPr>
        <p:spPr>
          <a:xfrm>
            <a:off x="457200" y="1676400"/>
            <a:ext cx="8229600" cy="685800"/>
          </a:xfrm>
          <a:prstGeom prst="rect">
            <a:avLst/>
          </a:prstGeom>
        </p:spPr>
        <p:txBody>
          <a:bodyPr>
            <a:noAutofit/>
          </a:bodyPr>
          <a:lstStyle/>
          <a:p>
            <a:pPr marL="0" indent="0">
              <a:buNone/>
            </a:pPr>
            <a:r>
              <a:rPr lang="en-US" sz="1800" dirty="0" smtClean="0"/>
              <a:t>If you are found to be in possession of a cell phone during the exam you will be assigned a mark of zero.</a:t>
            </a:r>
          </a:p>
        </p:txBody>
      </p:sp>
      <p:sp>
        <p:nvSpPr>
          <p:cNvPr id="5" name="Slide Number Placeholder 4"/>
          <p:cNvSpPr>
            <a:spLocks noGrp="1"/>
          </p:cNvSpPr>
          <p:nvPr>
            <p:ph type="sldNum" sz="quarter" idx="12"/>
          </p:nvPr>
        </p:nvSpPr>
        <p:spPr/>
        <p:txBody>
          <a:bodyPr/>
          <a:lstStyle/>
          <a:p>
            <a:fld id="{D80FEEEB-4CAC-EC4F-B319-97BE1703EA36}" type="slidenum">
              <a:rPr lang="en-US" smtClean="0"/>
              <a:pPr/>
              <a:t>9</a:t>
            </a:fld>
            <a:endParaRPr lang="en-US"/>
          </a:p>
        </p:txBody>
      </p:sp>
      <p:pic>
        <p:nvPicPr>
          <p:cNvPr id="8" name="Picture 7" descr="IMG_1708.jpg"/>
          <p:cNvPicPr>
            <a:picLocks noChangeAspect="1"/>
          </p:cNvPicPr>
          <p:nvPr/>
        </p:nvPicPr>
        <p:blipFill>
          <a:blip r:embed="rId3"/>
          <a:srcRect l="35352" t="19355" r="37920" b="36735"/>
          <a:stretch>
            <a:fillRect/>
          </a:stretch>
        </p:blipFill>
        <p:spPr>
          <a:xfrm>
            <a:off x="5105400" y="2514600"/>
            <a:ext cx="3200400" cy="3505200"/>
          </a:xfrm>
          <a:prstGeom prst="rect">
            <a:avLst/>
          </a:prstGeom>
        </p:spPr>
      </p:pic>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90</a:t>
            </a:fld>
            <a:endParaRPr lang="en-US"/>
          </a:p>
        </p:txBody>
      </p:sp>
      <p:sp>
        <p:nvSpPr>
          <p:cNvPr id="5" name="TextBox 4"/>
          <p:cNvSpPr txBox="1"/>
          <p:nvPr/>
        </p:nvSpPr>
        <p:spPr>
          <a:xfrm>
            <a:off x="685800" y="609600"/>
            <a:ext cx="8001000" cy="3046988"/>
          </a:xfrm>
          <a:prstGeom prst="rect">
            <a:avLst/>
          </a:prstGeom>
          <a:noFill/>
        </p:spPr>
        <p:txBody>
          <a:bodyPr wrap="square" rtlCol="0">
            <a:spAutoFit/>
          </a:bodyPr>
          <a:lstStyle/>
          <a:p>
            <a:r>
              <a:rPr lang="en-US" sz="1600" b="1" dirty="0" smtClean="0">
                <a:latin typeface="Verdana"/>
              </a:rPr>
              <a:t>Major Points</a:t>
            </a:r>
            <a:endParaRPr lang="en-US" sz="1600" dirty="0" smtClean="0">
              <a:latin typeface="Verdana"/>
            </a:endParaRPr>
          </a:p>
          <a:p>
            <a:r>
              <a:rPr lang="en-US" sz="1600" dirty="0" smtClean="0">
                <a:latin typeface="Verdana"/>
              </a:rPr>
              <a:t> </a:t>
            </a:r>
          </a:p>
          <a:p>
            <a:pPr marL="444500" lvl="0" indent="-266700">
              <a:buFont typeface="Arial"/>
              <a:buChar char="•"/>
            </a:pPr>
            <a:r>
              <a:rPr lang="en-US" sz="1600" dirty="0" smtClean="0">
                <a:latin typeface="Verdana"/>
              </a:rPr>
              <a:t>Population genetics is the study of the genetic composition of a population. This information can be used to look at the overall diversity of a population. It provides a way to study natural selection and evolution.</a:t>
            </a:r>
          </a:p>
          <a:p>
            <a:pPr marL="444500" lvl="0" indent="-266700"/>
            <a:endParaRPr lang="en-US" sz="1600" dirty="0" smtClean="0">
              <a:latin typeface="Verdana"/>
            </a:endParaRPr>
          </a:p>
          <a:p>
            <a:pPr marL="444500" lvl="0" indent="-266700">
              <a:buFont typeface="Arial"/>
              <a:buChar char="•"/>
            </a:pPr>
            <a:r>
              <a:rPr lang="en-US" sz="1600" dirty="0" smtClean="0">
                <a:latin typeface="Verdana"/>
              </a:rPr>
              <a:t>Hardy Weinberg Principle provides a mathematical model to measure both allele and genotypic fluctuations. This principle predicts that if certain factors remain constant, the gene pool will maintain a constant composition over many generations.</a:t>
            </a:r>
          </a:p>
          <a:p>
            <a:endParaRPr lang="en-US" sz="1600" dirty="0">
              <a:latin typeface="Verdana"/>
            </a:endParaRPr>
          </a:p>
        </p:txBody>
      </p:sp>
      <p:sp>
        <p:nvSpPr>
          <p:cNvPr id="6" name="TextBox 5"/>
          <p:cNvSpPr txBox="1"/>
          <p:nvPr/>
        </p:nvSpPr>
        <p:spPr>
          <a:xfrm>
            <a:off x="2483768" y="546556"/>
            <a:ext cx="1676400" cy="369332"/>
          </a:xfrm>
          <a:prstGeom prst="rect">
            <a:avLst/>
          </a:prstGeom>
          <a:noFill/>
        </p:spPr>
        <p:txBody>
          <a:bodyPr wrap="square" rtlCol="0">
            <a:spAutoFit/>
          </a:bodyPr>
          <a:lstStyle/>
          <a:p>
            <a:r>
              <a:rPr lang="en-US" dirty="0" smtClean="0">
                <a:solidFill>
                  <a:srgbClr val="FF0000"/>
                </a:solidFill>
                <a:latin typeface="Verdana"/>
              </a:rPr>
              <a:t>Page 28</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91</a:t>
            </a:fld>
            <a:endParaRPr lang="en-US"/>
          </a:p>
        </p:txBody>
      </p:sp>
      <p:graphicFrame>
        <p:nvGraphicFramePr>
          <p:cNvPr id="5" name="Table 4"/>
          <p:cNvGraphicFramePr>
            <a:graphicFrameLocks noGrp="1"/>
          </p:cNvGraphicFramePr>
          <p:nvPr/>
        </p:nvGraphicFramePr>
        <p:xfrm>
          <a:off x="838200" y="1752600"/>
          <a:ext cx="6866372" cy="3494532"/>
        </p:xfrm>
        <a:graphic>
          <a:graphicData uri="http://schemas.openxmlformats.org/drawingml/2006/table">
            <a:tbl>
              <a:tblPr firstRow="1" bandRow="1">
                <a:tableStyleId>{5940675A-B579-460E-94D1-54222C63F5DA}</a:tableStyleId>
              </a:tblPr>
              <a:tblGrid>
                <a:gridCol w="3433186"/>
                <a:gridCol w="3433186"/>
              </a:tblGrid>
              <a:tr h="304800">
                <a:tc>
                  <a:txBody>
                    <a:bodyPr/>
                    <a:lstStyle/>
                    <a:p>
                      <a:pPr algn="ctr"/>
                      <a:r>
                        <a:rPr lang="en-US" sz="1400" b="1" kern="1200" dirty="0" smtClean="0">
                          <a:solidFill>
                            <a:schemeClr val="tx1"/>
                          </a:solidFill>
                          <a:latin typeface="Verdana"/>
                          <a:ea typeface="+mn-ea"/>
                          <a:cs typeface="Verdana"/>
                        </a:rPr>
                        <a:t>Factor</a:t>
                      </a:r>
                      <a:r>
                        <a:rPr lang="en-US" sz="1400" b="1" dirty="0" smtClean="0">
                          <a:latin typeface="Verdana"/>
                          <a:cs typeface="Verdana"/>
                        </a:rPr>
                        <a:t> </a:t>
                      </a:r>
                      <a:endParaRPr lang="en-US" sz="1400" b="1" dirty="0">
                        <a:latin typeface="Verdana"/>
                        <a:cs typeface="Verdana"/>
                      </a:endParaRPr>
                    </a:p>
                  </a:txBody>
                  <a:tcPr marL="68580" marR="68580" marT="0" marB="0"/>
                </a:tc>
                <a:tc>
                  <a:txBody>
                    <a:bodyPr/>
                    <a:lstStyle/>
                    <a:p>
                      <a:pPr algn="ctr"/>
                      <a:r>
                        <a:rPr lang="en-US" sz="1400" b="1" kern="1200" dirty="0" smtClean="0">
                          <a:solidFill>
                            <a:schemeClr val="tx1"/>
                          </a:solidFill>
                          <a:latin typeface="Verdana"/>
                          <a:ea typeface="+mn-ea"/>
                          <a:cs typeface="Verdana"/>
                        </a:rPr>
                        <a:t>Changes to Gene Pool</a:t>
                      </a:r>
                      <a:r>
                        <a:rPr lang="en-US" sz="1400" b="1" dirty="0" smtClean="0">
                          <a:latin typeface="Verdana"/>
                          <a:cs typeface="Verdana"/>
                        </a:rPr>
                        <a:t> </a:t>
                      </a:r>
                      <a:endParaRPr lang="en-US" sz="1400" b="1" dirty="0">
                        <a:latin typeface="Verdana"/>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No mutations </a:t>
                      </a:r>
                      <a:r>
                        <a:rPr lang="en-US" sz="1400" dirty="0" smtClean="0">
                          <a:latin typeface="Verdana"/>
                          <a:ea typeface="ＭＳ 明朝"/>
                          <a:cs typeface="Verdana"/>
                        </a:rPr>
                        <a:t>occur.</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New alleles arise and enter the </a:t>
                      </a:r>
                      <a:r>
                        <a:rPr lang="en-US" sz="1400" dirty="0" smtClean="0">
                          <a:latin typeface="Verdana"/>
                          <a:ea typeface="ＭＳ 明朝"/>
                          <a:cs typeface="Verdana"/>
                        </a:rPr>
                        <a:t>population.</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No gene flow can occur (no migration into or out of the </a:t>
                      </a:r>
                      <a:r>
                        <a:rPr lang="en-US" sz="1400" dirty="0" smtClean="0">
                          <a:latin typeface="Verdana"/>
                          <a:ea typeface="ＭＳ 明朝"/>
                          <a:cs typeface="Verdana"/>
                        </a:rPr>
                        <a:t>population).</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New alleles can be introduced or the loss of alleles can </a:t>
                      </a:r>
                      <a:r>
                        <a:rPr lang="en-US" sz="1400" dirty="0" smtClean="0">
                          <a:latin typeface="Verdana"/>
                          <a:ea typeface="ＭＳ 明朝"/>
                          <a:cs typeface="Verdana"/>
                        </a:rPr>
                        <a:t>occur.</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Random mating must occur (individuals must pair by chance</a:t>
                      </a:r>
                      <a:r>
                        <a:rPr lang="en-US" sz="1400" dirty="0" smtClean="0">
                          <a:latin typeface="Verdana"/>
                          <a:ea typeface="ＭＳ 明朝"/>
                          <a:cs typeface="Verdana"/>
                        </a:rPr>
                        <a:t>).</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If some individuals are more successful in getting a mate then gene frequencies can be </a:t>
                      </a:r>
                      <a:r>
                        <a:rPr lang="en-US" sz="1400" dirty="0" smtClean="0">
                          <a:latin typeface="Verdana"/>
                          <a:ea typeface="ＭＳ 明朝"/>
                          <a:cs typeface="Verdana"/>
                        </a:rPr>
                        <a:t>changed.</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The population must be </a:t>
                      </a:r>
                      <a:r>
                        <a:rPr lang="en-US" sz="1400" dirty="0" smtClean="0">
                          <a:latin typeface="Verdana"/>
                          <a:ea typeface="ＭＳ 明朝"/>
                          <a:cs typeface="Verdana"/>
                        </a:rPr>
                        <a:t>large.</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Genetic drift (changes due to random chance) can cause the allele frequencies to </a:t>
                      </a:r>
                      <a:r>
                        <a:rPr lang="en-US" sz="1400" dirty="0" smtClean="0">
                          <a:latin typeface="Verdana"/>
                          <a:ea typeface="ＭＳ 明朝"/>
                          <a:cs typeface="Verdana"/>
                        </a:rPr>
                        <a:t>change.</a:t>
                      </a:r>
                      <a:endParaRPr lang="en-US" sz="1400" dirty="0">
                        <a:latin typeface="Verdana"/>
                        <a:ea typeface="ＭＳ 明朝"/>
                        <a:cs typeface="Verdana"/>
                      </a:endParaRPr>
                    </a:p>
                  </a:txBody>
                  <a:tcPr marL="68580" marR="68580" marT="0" marB="0"/>
                </a:tc>
              </a:tr>
              <a:tr h="370840">
                <a:tc>
                  <a:txBody>
                    <a:bodyPr/>
                    <a:lstStyle/>
                    <a:p>
                      <a:pPr marL="0" marR="0">
                        <a:lnSpc>
                          <a:spcPct val="115000"/>
                        </a:lnSpc>
                        <a:spcBef>
                          <a:spcPts val="0"/>
                        </a:spcBef>
                        <a:spcAft>
                          <a:spcPts val="0"/>
                        </a:spcAft>
                      </a:pPr>
                      <a:r>
                        <a:rPr lang="en-US" sz="1400" dirty="0">
                          <a:latin typeface="Verdana"/>
                          <a:ea typeface="ＭＳ 明朝"/>
                          <a:cs typeface="Verdana"/>
                        </a:rPr>
                        <a:t>No natural </a:t>
                      </a:r>
                      <a:r>
                        <a:rPr lang="en-US" sz="1400" dirty="0" smtClean="0">
                          <a:latin typeface="Verdana"/>
                          <a:ea typeface="ＭＳ 明朝"/>
                          <a:cs typeface="Verdana"/>
                        </a:rPr>
                        <a:t>selection.</a:t>
                      </a:r>
                      <a:endParaRPr lang="en-US" sz="1400" dirty="0">
                        <a:latin typeface="Verdana"/>
                        <a:ea typeface="ＭＳ 明朝"/>
                        <a:cs typeface="Verdana"/>
                      </a:endParaRPr>
                    </a:p>
                  </a:txBody>
                  <a:tcPr marL="68580" marR="68580" marT="0" marB="0"/>
                </a:tc>
                <a:tc>
                  <a:txBody>
                    <a:bodyPr/>
                    <a:lstStyle/>
                    <a:p>
                      <a:pPr marL="0" marR="0">
                        <a:lnSpc>
                          <a:spcPct val="115000"/>
                        </a:lnSpc>
                        <a:spcBef>
                          <a:spcPts val="0"/>
                        </a:spcBef>
                        <a:spcAft>
                          <a:spcPts val="0"/>
                        </a:spcAft>
                      </a:pPr>
                      <a:r>
                        <a:rPr lang="en-US" sz="1400" dirty="0">
                          <a:latin typeface="Verdana"/>
                          <a:ea typeface="ＭＳ 明朝"/>
                          <a:cs typeface="Verdana"/>
                        </a:rPr>
                        <a:t>Certain alleles are selected for while others are </a:t>
                      </a:r>
                      <a:r>
                        <a:rPr lang="en-US" sz="1400" dirty="0" smtClean="0">
                          <a:latin typeface="Verdana"/>
                          <a:ea typeface="ＭＳ 明朝"/>
                          <a:cs typeface="Verdana"/>
                        </a:rPr>
                        <a:t>not.</a:t>
                      </a:r>
                      <a:endParaRPr lang="en-US" sz="1400" dirty="0">
                        <a:latin typeface="Verdana"/>
                        <a:ea typeface="ＭＳ 明朝"/>
                        <a:cs typeface="Verdana"/>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92</a:t>
            </a:fld>
            <a:endParaRPr lang="en-US"/>
          </a:p>
        </p:txBody>
      </p:sp>
      <p:sp>
        <p:nvSpPr>
          <p:cNvPr id="5" name="TextBox 4"/>
          <p:cNvSpPr txBox="1"/>
          <p:nvPr/>
        </p:nvSpPr>
        <p:spPr>
          <a:xfrm>
            <a:off x="685800" y="914400"/>
            <a:ext cx="7391400" cy="2554545"/>
          </a:xfrm>
          <a:prstGeom prst="rect">
            <a:avLst/>
          </a:prstGeom>
          <a:noFill/>
        </p:spPr>
        <p:txBody>
          <a:bodyPr wrap="square" rtlCol="0">
            <a:spAutoFit/>
          </a:bodyPr>
          <a:lstStyle/>
          <a:p>
            <a:r>
              <a:rPr lang="en-US" sz="1600" dirty="0" smtClean="0">
                <a:latin typeface="Verdana"/>
              </a:rPr>
              <a:t>Genetic drift—two types:</a:t>
            </a:r>
          </a:p>
          <a:p>
            <a:r>
              <a:rPr lang="en-US" sz="1600" dirty="0" smtClean="0">
                <a:latin typeface="Verdana"/>
              </a:rPr>
              <a:t> </a:t>
            </a:r>
          </a:p>
          <a:p>
            <a:pPr marL="804863" indent="-263525"/>
            <a:r>
              <a:rPr lang="en-US" sz="1600" dirty="0" err="1" smtClean="0">
                <a:latin typeface="Verdana"/>
              </a:rPr>
              <a:t>i</a:t>
            </a:r>
            <a:r>
              <a:rPr lang="en-US" sz="1600" dirty="0" smtClean="0">
                <a:latin typeface="Verdana"/>
              </a:rPr>
              <a:t>.	</a:t>
            </a:r>
            <a:r>
              <a:rPr lang="en-CA" sz="1600" dirty="0" smtClean="0">
                <a:latin typeface="Verdana"/>
              </a:rPr>
              <a:t>Founder Effect</a:t>
            </a:r>
            <a:r>
              <a:rPr lang="en-US" sz="1600" dirty="0" smtClean="0">
                <a:latin typeface="Verdana"/>
              </a:rPr>
              <a:t>—</a:t>
            </a:r>
            <a:r>
              <a:rPr lang="en-CA" sz="1600" dirty="0" smtClean="0">
                <a:latin typeface="Verdana"/>
              </a:rPr>
              <a:t>a small group breaks away from the main group to start a new population, lowering genetic diversity.</a:t>
            </a:r>
            <a:endParaRPr lang="en-US" sz="1600" dirty="0" smtClean="0">
              <a:latin typeface="Verdana"/>
            </a:endParaRPr>
          </a:p>
          <a:p>
            <a:pPr marL="804863" indent="-263525"/>
            <a:r>
              <a:rPr lang="en-CA" sz="1600" dirty="0" smtClean="0">
                <a:latin typeface="Verdana"/>
              </a:rPr>
              <a:t> </a:t>
            </a:r>
            <a:endParaRPr lang="en-US" sz="1600" dirty="0" smtClean="0">
              <a:latin typeface="Verdana"/>
            </a:endParaRPr>
          </a:p>
          <a:p>
            <a:pPr marL="804863" indent="-263525"/>
            <a:r>
              <a:rPr lang="en-CA" sz="1600" dirty="0" smtClean="0">
                <a:latin typeface="Verdana"/>
              </a:rPr>
              <a:t>ii.	Bottleneck Effect</a:t>
            </a:r>
            <a:r>
              <a:rPr lang="en-US" sz="1600" dirty="0" smtClean="0">
                <a:latin typeface="Verdana"/>
              </a:rPr>
              <a:t>—starvation, disease, human activities, or natural disasters can quickly reduce a large population. The survivors only have a subset of the alleles present before the disaster, and therefore, the gene pool loses diversity</a:t>
            </a:r>
            <a:r>
              <a:rPr lang="en-CA" sz="1600" dirty="0" smtClean="0">
                <a:latin typeface="Verdana"/>
              </a:rPr>
              <a:t>.</a:t>
            </a:r>
            <a:endParaRPr lang="en-US" sz="1600" dirty="0" smtClean="0">
              <a:latin typeface="Verdana"/>
            </a:endParaRPr>
          </a:p>
          <a:p>
            <a:endParaRPr lang="en-US" sz="1600" dirty="0">
              <a:latin typeface="Verdana"/>
            </a:endParaRPr>
          </a:p>
        </p:txBody>
      </p:sp>
      <p:sp>
        <p:nvSpPr>
          <p:cNvPr id="6" name="TextBox 5"/>
          <p:cNvSpPr txBox="1"/>
          <p:nvPr/>
        </p:nvSpPr>
        <p:spPr>
          <a:xfrm>
            <a:off x="685800" y="4742765"/>
            <a:ext cx="7543800" cy="584776"/>
          </a:xfrm>
          <a:prstGeom prst="rect">
            <a:avLst/>
          </a:prstGeom>
          <a:noFill/>
        </p:spPr>
        <p:txBody>
          <a:bodyPr wrap="square" rtlCol="0">
            <a:spAutoFit/>
          </a:bodyPr>
          <a:lstStyle/>
          <a:p>
            <a:r>
              <a:rPr lang="en-US" sz="1600" dirty="0" smtClean="0">
                <a:latin typeface="Verdana"/>
              </a:rPr>
              <a:t>In both of these cases, alleles are lost and some traits become magnified due to interbreeding within the population.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93</a:t>
            </a:fld>
            <a:endParaRPr lang="en-US"/>
          </a:p>
        </p:txBody>
      </p:sp>
      <p:sp>
        <p:nvSpPr>
          <p:cNvPr id="5" name="TextBox 4"/>
          <p:cNvSpPr txBox="1"/>
          <p:nvPr/>
        </p:nvSpPr>
        <p:spPr>
          <a:xfrm>
            <a:off x="683568" y="915888"/>
            <a:ext cx="6019800" cy="338554"/>
          </a:xfrm>
          <a:prstGeom prst="rect">
            <a:avLst/>
          </a:prstGeom>
          <a:noFill/>
        </p:spPr>
        <p:txBody>
          <a:bodyPr wrap="square" rtlCol="0">
            <a:spAutoFit/>
          </a:bodyPr>
          <a:lstStyle/>
          <a:p>
            <a:r>
              <a:rPr lang="en-US" sz="1600" dirty="0" smtClean="0">
                <a:latin typeface="Verdana"/>
              </a:rPr>
              <a:t>There are two formulas to measure gene pool changes.</a:t>
            </a:r>
            <a:endParaRPr lang="en-US" sz="1600" dirty="0">
              <a:latin typeface="Verdana"/>
            </a:endParaRPr>
          </a:p>
        </p:txBody>
      </p:sp>
      <p:sp>
        <p:nvSpPr>
          <p:cNvPr id="6" name="TextBox 5"/>
          <p:cNvSpPr txBox="1"/>
          <p:nvPr/>
        </p:nvSpPr>
        <p:spPr>
          <a:xfrm>
            <a:off x="1187624" y="1940639"/>
            <a:ext cx="4419600" cy="1200329"/>
          </a:xfrm>
          <a:prstGeom prst="rect">
            <a:avLst/>
          </a:prstGeom>
          <a:noFill/>
        </p:spPr>
        <p:txBody>
          <a:bodyPr wrap="square" rtlCol="0">
            <a:spAutoFit/>
          </a:bodyPr>
          <a:lstStyle/>
          <a:p>
            <a:r>
              <a:rPr lang="en-US" i="1" dirty="0" smtClean="0">
                <a:latin typeface="Verdana"/>
              </a:rPr>
              <a:t>p</a:t>
            </a:r>
            <a:r>
              <a:rPr lang="en-US" i="1" baseline="30000" dirty="0" smtClean="0">
                <a:latin typeface="Verdana"/>
              </a:rPr>
              <a:t>2</a:t>
            </a:r>
            <a:r>
              <a:rPr lang="en-US" i="1" dirty="0" smtClean="0">
                <a:latin typeface="Verdana"/>
              </a:rPr>
              <a:t> + 2pq + q</a:t>
            </a:r>
            <a:r>
              <a:rPr lang="en-US" i="1" baseline="30000" dirty="0" smtClean="0">
                <a:latin typeface="Verdana"/>
              </a:rPr>
              <a:t>2</a:t>
            </a:r>
            <a:r>
              <a:rPr lang="en-US" i="1" dirty="0" smtClean="0">
                <a:latin typeface="Verdana"/>
              </a:rPr>
              <a:t> = 1</a:t>
            </a:r>
            <a:endParaRPr lang="en-US" dirty="0" smtClean="0">
              <a:latin typeface="Verdana"/>
            </a:endParaRPr>
          </a:p>
          <a:p>
            <a:r>
              <a:rPr lang="en-US" i="1" dirty="0" smtClean="0">
                <a:latin typeface="Verdana"/>
              </a:rPr>
              <a:t> </a:t>
            </a:r>
            <a:endParaRPr lang="en-US" dirty="0" smtClean="0">
              <a:latin typeface="Verdana"/>
            </a:endParaRPr>
          </a:p>
          <a:p>
            <a:r>
              <a:rPr lang="en-US" i="1" dirty="0" err="1" smtClean="0">
                <a:latin typeface="Verdana"/>
              </a:rPr>
              <a:t>p</a:t>
            </a:r>
            <a:r>
              <a:rPr lang="en-US" i="1" dirty="0" smtClean="0">
                <a:latin typeface="Verdana"/>
              </a:rPr>
              <a:t> + </a:t>
            </a:r>
            <a:r>
              <a:rPr lang="en-US" i="1" dirty="0" err="1" smtClean="0">
                <a:latin typeface="Verdana"/>
              </a:rPr>
              <a:t>q</a:t>
            </a:r>
            <a:r>
              <a:rPr lang="en-US" i="1" dirty="0" smtClean="0">
                <a:latin typeface="Verdana"/>
              </a:rPr>
              <a:t> = 1 </a:t>
            </a:r>
            <a:endParaRPr lang="en-US" dirty="0" smtClean="0">
              <a:latin typeface="Verdana"/>
            </a:endParaRPr>
          </a:p>
          <a:p>
            <a:endParaRPr lang="en-US" dirty="0">
              <a:latin typeface="Verdana"/>
            </a:endParaRPr>
          </a:p>
        </p:txBody>
      </p:sp>
      <p:sp>
        <p:nvSpPr>
          <p:cNvPr id="7" name="TextBox 6"/>
          <p:cNvSpPr txBox="1"/>
          <p:nvPr/>
        </p:nvSpPr>
        <p:spPr>
          <a:xfrm>
            <a:off x="1295400" y="3733800"/>
            <a:ext cx="6629400" cy="1815882"/>
          </a:xfrm>
          <a:prstGeom prst="rect">
            <a:avLst/>
          </a:prstGeom>
          <a:noFill/>
        </p:spPr>
        <p:txBody>
          <a:bodyPr wrap="square" rtlCol="0">
            <a:spAutoFit/>
          </a:bodyPr>
          <a:lstStyle/>
          <a:p>
            <a:r>
              <a:rPr lang="en-US" sz="1600" dirty="0" smtClean="0">
                <a:latin typeface="Verdana"/>
              </a:rPr>
              <a:t>Where:</a:t>
            </a:r>
          </a:p>
          <a:p>
            <a:pPr marL="355600"/>
            <a:r>
              <a:rPr lang="en-US" sz="1600" dirty="0" err="1" smtClean="0">
                <a:latin typeface="Verdana"/>
              </a:rPr>
              <a:t>p</a:t>
            </a:r>
            <a:r>
              <a:rPr lang="en-US" sz="1600" dirty="0" smtClean="0">
                <a:latin typeface="Verdana"/>
              </a:rPr>
              <a:t> = frequency of allele #1 (often the dominant one)</a:t>
            </a:r>
          </a:p>
          <a:p>
            <a:pPr marL="355600"/>
            <a:r>
              <a:rPr lang="en-US" sz="1600" dirty="0" err="1" smtClean="0">
                <a:latin typeface="Verdana"/>
              </a:rPr>
              <a:t>q</a:t>
            </a:r>
            <a:r>
              <a:rPr lang="en-US" sz="1600" dirty="0" smtClean="0">
                <a:latin typeface="Verdana"/>
              </a:rPr>
              <a:t> = frequency of allele #2 (often the recessive one)</a:t>
            </a:r>
          </a:p>
          <a:p>
            <a:pPr marL="355600"/>
            <a:r>
              <a:rPr lang="en-US" sz="1600" dirty="0" smtClean="0">
                <a:latin typeface="Verdana"/>
              </a:rPr>
              <a:t>p</a:t>
            </a:r>
            <a:r>
              <a:rPr lang="en-US" sz="1600" baseline="30000" dirty="0" smtClean="0">
                <a:latin typeface="Verdana"/>
              </a:rPr>
              <a:t>2</a:t>
            </a:r>
            <a:r>
              <a:rPr lang="en-US" sz="1600" dirty="0" smtClean="0">
                <a:latin typeface="Verdana"/>
              </a:rPr>
              <a:t> = frequency of homozygous allele #1</a:t>
            </a:r>
          </a:p>
          <a:p>
            <a:pPr marL="355600"/>
            <a:r>
              <a:rPr lang="en-US" sz="1600" dirty="0" smtClean="0">
                <a:latin typeface="Verdana"/>
              </a:rPr>
              <a:t>q</a:t>
            </a:r>
            <a:r>
              <a:rPr lang="en-US" sz="1600" baseline="30000" dirty="0" smtClean="0">
                <a:latin typeface="Verdana"/>
              </a:rPr>
              <a:t>2</a:t>
            </a:r>
            <a:r>
              <a:rPr lang="en-US" sz="1600" dirty="0" smtClean="0">
                <a:latin typeface="Verdana"/>
              </a:rPr>
              <a:t> = frequency of homozygous allele #2</a:t>
            </a:r>
          </a:p>
          <a:p>
            <a:pPr marL="355600"/>
            <a:r>
              <a:rPr lang="en-US" sz="1600" dirty="0" smtClean="0">
                <a:latin typeface="Verdana"/>
              </a:rPr>
              <a:t>2pq = frequency of </a:t>
            </a:r>
            <a:r>
              <a:rPr lang="en-US" sz="1600" dirty="0" err="1" smtClean="0">
                <a:latin typeface="Verdana"/>
              </a:rPr>
              <a:t>heterozygotes</a:t>
            </a:r>
            <a:endParaRPr lang="en-US" sz="1600" dirty="0" smtClean="0">
              <a:latin typeface="Verdana"/>
            </a:endParaRPr>
          </a:p>
          <a:p>
            <a:endParaRPr lang="en-US" sz="1600" dirty="0">
              <a:latin typeface="Verdana"/>
            </a:endParaRPr>
          </a:p>
        </p:txBody>
      </p:sp>
      <p:sp>
        <p:nvSpPr>
          <p:cNvPr id="8" name="TextBox 7"/>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29</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94</a:t>
            </a:fld>
            <a:endParaRPr lang="en-US"/>
          </a:p>
        </p:txBody>
      </p:sp>
      <p:sp>
        <p:nvSpPr>
          <p:cNvPr id="9" name="TextBox 8"/>
          <p:cNvSpPr txBox="1"/>
          <p:nvPr/>
        </p:nvSpPr>
        <p:spPr>
          <a:xfrm>
            <a:off x="683568" y="1295400"/>
            <a:ext cx="7543800" cy="584776"/>
          </a:xfrm>
          <a:prstGeom prst="rect">
            <a:avLst/>
          </a:prstGeom>
          <a:noFill/>
        </p:spPr>
        <p:txBody>
          <a:bodyPr wrap="square" rtlCol="0">
            <a:spAutoFit/>
          </a:bodyPr>
          <a:lstStyle/>
          <a:p>
            <a:r>
              <a:rPr lang="en-CA" sz="1600" b="1" dirty="0" smtClean="0">
                <a:latin typeface="Verdana"/>
              </a:rPr>
              <a:t>Tip</a:t>
            </a:r>
            <a:r>
              <a:rPr lang="en-CA" sz="1600" dirty="0" smtClean="0">
                <a:latin typeface="Verdana"/>
              </a:rPr>
              <a:t> Pay attention to what </a:t>
            </a:r>
            <a:r>
              <a:rPr lang="en-CA" sz="1600" b="1" dirty="0" smtClean="0">
                <a:latin typeface="Verdana"/>
              </a:rPr>
              <a:t>type</a:t>
            </a:r>
            <a:r>
              <a:rPr lang="en-CA" sz="1600" dirty="0" smtClean="0">
                <a:latin typeface="Verdana"/>
              </a:rPr>
              <a:t> of frequency you are looking for.</a:t>
            </a:r>
            <a:endParaRPr lang="en-US" sz="1600" dirty="0" smtClean="0">
              <a:latin typeface="Verdana"/>
            </a:endParaRPr>
          </a:p>
          <a:p>
            <a:endParaRPr lang="en-US" sz="1600" dirty="0">
              <a:latin typeface="Verdana"/>
            </a:endParaRPr>
          </a:p>
        </p:txBody>
      </p:sp>
      <p:sp>
        <p:nvSpPr>
          <p:cNvPr id="10" name="TextBox 9"/>
          <p:cNvSpPr txBox="1"/>
          <p:nvPr/>
        </p:nvSpPr>
        <p:spPr>
          <a:xfrm>
            <a:off x="1143000" y="2514600"/>
            <a:ext cx="6629400" cy="1077218"/>
          </a:xfrm>
          <a:prstGeom prst="rect">
            <a:avLst/>
          </a:prstGeom>
          <a:noFill/>
        </p:spPr>
        <p:txBody>
          <a:bodyPr wrap="square" rtlCol="0">
            <a:spAutoFit/>
          </a:bodyPr>
          <a:lstStyle/>
          <a:p>
            <a:r>
              <a:rPr lang="en-US" sz="1600" dirty="0" smtClean="0">
                <a:latin typeface="Verdana"/>
              </a:rPr>
              <a:t>p and q = allele</a:t>
            </a:r>
          </a:p>
          <a:p>
            <a:r>
              <a:rPr lang="en-US" sz="1600" dirty="0" smtClean="0">
                <a:latin typeface="Verdana"/>
              </a:rPr>
              <a:t>p</a:t>
            </a:r>
            <a:r>
              <a:rPr lang="en-US" sz="1600" baseline="30000" dirty="0" smtClean="0">
                <a:latin typeface="Verdana"/>
              </a:rPr>
              <a:t>2</a:t>
            </a:r>
            <a:r>
              <a:rPr lang="en-US" sz="1600" dirty="0" smtClean="0">
                <a:latin typeface="Verdana"/>
              </a:rPr>
              <a:t> , q</a:t>
            </a:r>
            <a:r>
              <a:rPr lang="en-US" sz="1600" baseline="30000" dirty="0" smtClean="0">
                <a:latin typeface="Verdana"/>
              </a:rPr>
              <a:t>2</a:t>
            </a:r>
            <a:r>
              <a:rPr lang="en-US" sz="1600" dirty="0" smtClean="0">
                <a:latin typeface="Verdana"/>
              </a:rPr>
              <a:t>, 2pq = genotype</a:t>
            </a:r>
          </a:p>
          <a:p>
            <a:r>
              <a:rPr lang="en-US" sz="1600" dirty="0" smtClean="0">
                <a:latin typeface="Verdana"/>
              </a:rPr>
              <a:t>p</a:t>
            </a:r>
            <a:r>
              <a:rPr lang="en-US" sz="1600" baseline="30000" dirty="0" smtClean="0">
                <a:latin typeface="Verdana"/>
              </a:rPr>
              <a:t>2</a:t>
            </a:r>
            <a:r>
              <a:rPr lang="en-US" sz="1600" dirty="0" smtClean="0">
                <a:latin typeface="Verdana"/>
              </a:rPr>
              <a:t> + 2pq = phenotypic of trait p if it is dominant</a:t>
            </a:r>
          </a:p>
          <a:p>
            <a:r>
              <a:rPr lang="en-US" sz="1600" dirty="0" smtClean="0">
                <a:latin typeface="Verdana"/>
              </a:rPr>
              <a:t>q</a:t>
            </a:r>
            <a:r>
              <a:rPr lang="en-US" sz="1600" baseline="30000" dirty="0" smtClean="0">
                <a:latin typeface="Verdana"/>
              </a:rPr>
              <a:t>2</a:t>
            </a:r>
            <a:r>
              <a:rPr lang="en-US" sz="1600" dirty="0" smtClean="0">
                <a:latin typeface="Verdana"/>
              </a:rPr>
              <a:t> = phenotypic of trait q if it is recessive</a:t>
            </a:r>
            <a:endParaRPr lang="en-US" sz="1600" dirty="0">
              <a:latin typeface="Verdana"/>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95</a:t>
            </a:fld>
            <a:endParaRPr lang="en-US"/>
          </a:p>
        </p:txBody>
      </p:sp>
      <p:sp>
        <p:nvSpPr>
          <p:cNvPr id="5" name="TextBox 4"/>
          <p:cNvSpPr txBox="1"/>
          <p:nvPr/>
        </p:nvSpPr>
        <p:spPr>
          <a:xfrm>
            <a:off x="762000" y="838200"/>
            <a:ext cx="7543800" cy="830997"/>
          </a:xfrm>
          <a:prstGeom prst="rect">
            <a:avLst/>
          </a:prstGeom>
          <a:noFill/>
        </p:spPr>
        <p:txBody>
          <a:bodyPr wrap="square" rtlCol="0">
            <a:spAutoFit/>
          </a:bodyPr>
          <a:lstStyle/>
          <a:p>
            <a:pPr marL="541338" indent="-541338"/>
            <a:r>
              <a:rPr lang="en-US" sz="1600" dirty="0" smtClean="0">
                <a:latin typeface="Verdana"/>
              </a:rPr>
              <a:t>36.	In a population of pigs, 80% show the dominant trait of a pink coat </a:t>
            </a:r>
            <a:r>
              <a:rPr lang="en-US" sz="1600" dirty="0" err="1" smtClean="0">
                <a:latin typeface="Verdana"/>
              </a:rPr>
              <a:t>colour</a:t>
            </a:r>
            <a:r>
              <a:rPr lang="en-US" sz="1600" dirty="0" smtClean="0">
                <a:latin typeface="Verdana"/>
              </a:rPr>
              <a:t> (C), with a black </a:t>
            </a:r>
            <a:r>
              <a:rPr lang="en-US" sz="1600" dirty="0" err="1" smtClean="0">
                <a:latin typeface="Verdana"/>
              </a:rPr>
              <a:t>colour</a:t>
            </a:r>
            <a:r>
              <a:rPr lang="en-US" sz="1600" dirty="0" smtClean="0">
                <a:latin typeface="Verdana"/>
              </a:rPr>
              <a:t> being recessive (</a:t>
            </a:r>
            <a:r>
              <a:rPr lang="en-US" sz="1600" dirty="0" err="1" smtClean="0">
                <a:latin typeface="Verdana"/>
              </a:rPr>
              <a:t>c</a:t>
            </a:r>
            <a:r>
              <a:rPr lang="en-US" sz="1600" dirty="0" smtClean="0">
                <a:latin typeface="Verdana"/>
              </a:rPr>
              <a:t>). Calculate the allele and genotypic frequencies.</a:t>
            </a:r>
          </a:p>
        </p:txBody>
      </p:sp>
      <p:sp>
        <p:nvSpPr>
          <p:cNvPr id="6" name="TextBox 5"/>
          <p:cNvSpPr txBox="1"/>
          <p:nvPr/>
        </p:nvSpPr>
        <p:spPr>
          <a:xfrm>
            <a:off x="1295400" y="1844824"/>
            <a:ext cx="6804992" cy="1323439"/>
          </a:xfrm>
          <a:prstGeom prst="rect">
            <a:avLst/>
          </a:prstGeom>
          <a:noFill/>
        </p:spPr>
        <p:txBody>
          <a:bodyPr wrap="square" rtlCol="0">
            <a:spAutoFit/>
          </a:bodyPr>
          <a:lstStyle/>
          <a:p>
            <a:r>
              <a:rPr lang="en-US" sz="1600" dirty="0" smtClean="0">
                <a:solidFill>
                  <a:srgbClr val="FF0000"/>
                </a:solidFill>
                <a:latin typeface="Verdana"/>
              </a:rPr>
              <a:t>Let </a:t>
            </a:r>
            <a:r>
              <a:rPr lang="en-US" sz="1600" dirty="0" err="1" smtClean="0">
                <a:solidFill>
                  <a:srgbClr val="FF0000"/>
                </a:solidFill>
                <a:latin typeface="Verdana"/>
              </a:rPr>
              <a:t>p</a:t>
            </a:r>
            <a:r>
              <a:rPr lang="en-US" sz="1600" dirty="0" smtClean="0">
                <a:solidFill>
                  <a:srgbClr val="FF0000"/>
                </a:solidFill>
                <a:latin typeface="Verdana"/>
              </a:rPr>
              <a:t> = pink coat </a:t>
            </a:r>
            <a:r>
              <a:rPr lang="en-US" sz="1600" dirty="0" err="1" smtClean="0">
                <a:solidFill>
                  <a:srgbClr val="FF0000"/>
                </a:solidFill>
                <a:latin typeface="Verdana"/>
              </a:rPr>
              <a:t>colour</a:t>
            </a:r>
            <a:r>
              <a:rPr lang="en-US" sz="1600" dirty="0" smtClean="0">
                <a:solidFill>
                  <a:srgbClr val="FF0000"/>
                </a:solidFill>
                <a:latin typeface="Verdana"/>
              </a:rPr>
              <a:t> and </a:t>
            </a:r>
            <a:r>
              <a:rPr lang="en-US" sz="1600" dirty="0" err="1" smtClean="0">
                <a:solidFill>
                  <a:srgbClr val="FF0000"/>
                </a:solidFill>
                <a:latin typeface="Verdana"/>
              </a:rPr>
              <a:t>q</a:t>
            </a:r>
            <a:r>
              <a:rPr lang="en-US" sz="1600" dirty="0" smtClean="0">
                <a:solidFill>
                  <a:srgbClr val="FF0000"/>
                </a:solidFill>
                <a:latin typeface="Verdana"/>
              </a:rPr>
              <a:t> = black coat </a:t>
            </a:r>
            <a:r>
              <a:rPr lang="en-US" sz="1600" dirty="0" err="1" smtClean="0">
                <a:solidFill>
                  <a:srgbClr val="FF0000"/>
                </a:solidFill>
                <a:latin typeface="Verdana"/>
              </a:rPr>
              <a:t>colour</a:t>
            </a:r>
            <a:endParaRPr lang="en-US" sz="1600" dirty="0" smtClean="0">
              <a:solidFill>
                <a:srgbClr val="FF0000"/>
              </a:solidFill>
              <a:latin typeface="Verdana"/>
            </a:endParaRPr>
          </a:p>
          <a:p>
            <a:r>
              <a:rPr lang="en-US" sz="1600" dirty="0" smtClean="0">
                <a:solidFill>
                  <a:srgbClr val="FF0000"/>
                </a:solidFill>
                <a:latin typeface="Verdana"/>
              </a:rPr>
              <a:t> </a:t>
            </a:r>
          </a:p>
          <a:p>
            <a:r>
              <a:rPr lang="en-US" sz="1600" dirty="0" smtClean="0">
                <a:solidFill>
                  <a:srgbClr val="FF0000"/>
                </a:solidFill>
                <a:latin typeface="Verdana"/>
              </a:rPr>
              <a:t>	</a:t>
            </a:r>
            <a:r>
              <a:rPr lang="en-CA" sz="1600" dirty="0" smtClean="0">
                <a:solidFill>
                  <a:srgbClr val="FF0000"/>
                </a:solidFill>
                <a:latin typeface="Verdana"/>
              </a:rPr>
              <a:t>p</a:t>
            </a:r>
            <a:r>
              <a:rPr lang="en-CA" sz="1600" baseline="30000" dirty="0" smtClean="0">
                <a:solidFill>
                  <a:srgbClr val="FF0000"/>
                </a:solidFill>
                <a:latin typeface="Verdana"/>
              </a:rPr>
              <a:t>2</a:t>
            </a:r>
            <a:r>
              <a:rPr lang="en-CA" sz="1600" dirty="0" smtClean="0">
                <a:solidFill>
                  <a:srgbClr val="FF0000"/>
                </a:solidFill>
                <a:latin typeface="Verdana"/>
              </a:rPr>
              <a:t> + 2pq = 0.80 so q</a:t>
            </a:r>
            <a:r>
              <a:rPr lang="en-CA" sz="1600" baseline="30000" dirty="0" smtClean="0">
                <a:solidFill>
                  <a:srgbClr val="FF0000"/>
                </a:solidFill>
                <a:latin typeface="Verdana"/>
              </a:rPr>
              <a:t>2</a:t>
            </a:r>
            <a:r>
              <a:rPr lang="en-CA" sz="1600" dirty="0" smtClean="0">
                <a:solidFill>
                  <a:srgbClr val="FF0000"/>
                </a:solidFill>
                <a:latin typeface="Verdana"/>
              </a:rPr>
              <a:t> = 0.20</a:t>
            </a:r>
            <a:endParaRPr lang="en-US" sz="1600" dirty="0" smtClean="0">
              <a:solidFill>
                <a:srgbClr val="FF0000"/>
              </a:solidFill>
              <a:latin typeface="Verdana"/>
            </a:endParaRPr>
          </a:p>
          <a:p>
            <a:r>
              <a:rPr lang="en-CA" sz="1600" dirty="0" smtClean="0">
                <a:solidFill>
                  <a:srgbClr val="FF0000"/>
                </a:solidFill>
                <a:latin typeface="Verdana"/>
              </a:rPr>
              <a:t>	</a:t>
            </a:r>
            <a:r>
              <a:rPr lang="en-CA" sz="1600" dirty="0" err="1" smtClean="0">
                <a:solidFill>
                  <a:srgbClr val="FF0000"/>
                </a:solidFill>
                <a:latin typeface="Verdana"/>
              </a:rPr>
              <a:t>q</a:t>
            </a:r>
            <a:r>
              <a:rPr lang="en-CA" sz="1600" dirty="0" smtClean="0">
                <a:solidFill>
                  <a:srgbClr val="FF0000"/>
                </a:solidFill>
                <a:latin typeface="Verdana"/>
              </a:rPr>
              <a:t> = √0.20 = 0.45 </a:t>
            </a:r>
            <a:endParaRPr lang="en-US" sz="1600" dirty="0" smtClean="0">
              <a:solidFill>
                <a:srgbClr val="FF0000"/>
              </a:solidFill>
              <a:latin typeface="Verdana"/>
            </a:endParaRPr>
          </a:p>
          <a:p>
            <a:r>
              <a:rPr lang="en-US" sz="1600" dirty="0" smtClean="0">
                <a:solidFill>
                  <a:srgbClr val="FF0000"/>
                </a:solidFill>
                <a:latin typeface="Verdana"/>
              </a:rPr>
              <a:t>	</a:t>
            </a:r>
            <a:r>
              <a:rPr lang="en-US" sz="1600" dirty="0" err="1" smtClean="0">
                <a:solidFill>
                  <a:srgbClr val="FF0000"/>
                </a:solidFill>
                <a:latin typeface="Verdana"/>
              </a:rPr>
              <a:t>p</a:t>
            </a:r>
            <a:r>
              <a:rPr lang="en-US" sz="1600" dirty="0" smtClean="0">
                <a:solidFill>
                  <a:srgbClr val="FF0000"/>
                </a:solidFill>
                <a:latin typeface="Verdana"/>
              </a:rPr>
              <a:t> = 1 – </a:t>
            </a:r>
            <a:r>
              <a:rPr lang="en-US" sz="1600" dirty="0" err="1" smtClean="0">
                <a:solidFill>
                  <a:srgbClr val="FF0000"/>
                </a:solidFill>
                <a:latin typeface="Verdana"/>
              </a:rPr>
              <a:t>q</a:t>
            </a:r>
            <a:r>
              <a:rPr lang="en-US" sz="1600" dirty="0" smtClean="0">
                <a:solidFill>
                  <a:srgbClr val="FF0000"/>
                </a:solidFill>
                <a:latin typeface="Verdana"/>
              </a:rPr>
              <a:t> = 1 – 0.45 = 0.55	 </a:t>
            </a:r>
            <a:endParaRPr lang="en-US" sz="1600" dirty="0">
              <a:solidFill>
                <a:srgbClr val="FF0000"/>
              </a:solidFill>
              <a:latin typeface="Verdana"/>
            </a:endParaRPr>
          </a:p>
        </p:txBody>
      </p:sp>
      <p:sp>
        <p:nvSpPr>
          <p:cNvPr id="7" name="TextBox 6"/>
          <p:cNvSpPr txBox="1"/>
          <p:nvPr/>
        </p:nvSpPr>
        <p:spPr>
          <a:xfrm>
            <a:off x="1371600" y="3643194"/>
            <a:ext cx="6440760" cy="830997"/>
          </a:xfrm>
          <a:prstGeom prst="rect">
            <a:avLst/>
          </a:prstGeom>
          <a:noFill/>
        </p:spPr>
        <p:txBody>
          <a:bodyPr wrap="square" rtlCol="0">
            <a:spAutoFit/>
          </a:bodyPr>
          <a:lstStyle/>
          <a:p>
            <a:r>
              <a:rPr lang="en-US" sz="1600" dirty="0" smtClean="0">
                <a:solidFill>
                  <a:srgbClr val="FF0000"/>
                </a:solidFill>
                <a:latin typeface="Verdana"/>
              </a:rPr>
              <a:t>Allelic frequencies: </a:t>
            </a:r>
            <a:r>
              <a:rPr lang="en-US" sz="1600" dirty="0" err="1" smtClean="0">
                <a:solidFill>
                  <a:srgbClr val="FF0000"/>
                </a:solidFill>
                <a:latin typeface="Verdana"/>
              </a:rPr>
              <a:t>p</a:t>
            </a:r>
            <a:r>
              <a:rPr lang="en-US" sz="1600" dirty="0" smtClean="0">
                <a:solidFill>
                  <a:srgbClr val="FF0000"/>
                </a:solidFill>
                <a:latin typeface="Verdana"/>
              </a:rPr>
              <a:t> = black coat = 0.55 = C</a:t>
            </a:r>
          </a:p>
          <a:p>
            <a:r>
              <a:rPr lang="en-US" sz="1600" dirty="0" smtClean="0">
                <a:solidFill>
                  <a:srgbClr val="FF0000"/>
                </a:solidFill>
                <a:latin typeface="Verdana"/>
              </a:rPr>
              <a:t>				  </a:t>
            </a:r>
            <a:r>
              <a:rPr lang="en-US" sz="1600" dirty="0" err="1" smtClean="0">
                <a:solidFill>
                  <a:srgbClr val="FF0000"/>
                </a:solidFill>
                <a:latin typeface="Verdana"/>
              </a:rPr>
              <a:t>q</a:t>
            </a:r>
            <a:r>
              <a:rPr lang="en-US" sz="1600" dirty="0" smtClean="0">
                <a:solidFill>
                  <a:srgbClr val="FF0000"/>
                </a:solidFill>
                <a:latin typeface="Verdana"/>
              </a:rPr>
              <a:t> = pink coat = 0.45 = </a:t>
            </a:r>
            <a:r>
              <a:rPr lang="en-US" sz="1600" dirty="0" err="1" smtClean="0">
                <a:solidFill>
                  <a:srgbClr val="FF0000"/>
                </a:solidFill>
                <a:latin typeface="Verdana"/>
              </a:rPr>
              <a:t>c</a:t>
            </a:r>
            <a:endParaRPr lang="en-US" sz="1600" dirty="0" smtClean="0">
              <a:solidFill>
                <a:srgbClr val="FF0000"/>
              </a:solidFill>
              <a:latin typeface="Verdana"/>
            </a:endParaRPr>
          </a:p>
          <a:p>
            <a:endParaRPr lang="en-US" sz="1600" dirty="0">
              <a:solidFill>
                <a:srgbClr val="FF0000"/>
              </a:solidFill>
              <a:latin typeface="Verdana"/>
            </a:endParaRPr>
          </a:p>
        </p:txBody>
      </p:sp>
      <p:sp>
        <p:nvSpPr>
          <p:cNvPr id="8" name="TextBox 7"/>
          <p:cNvSpPr txBox="1"/>
          <p:nvPr/>
        </p:nvSpPr>
        <p:spPr>
          <a:xfrm>
            <a:off x="1371600" y="4720412"/>
            <a:ext cx="6728792" cy="1077218"/>
          </a:xfrm>
          <a:prstGeom prst="rect">
            <a:avLst/>
          </a:prstGeom>
          <a:noFill/>
        </p:spPr>
        <p:txBody>
          <a:bodyPr wrap="square" rtlCol="0">
            <a:spAutoFit/>
          </a:bodyPr>
          <a:lstStyle/>
          <a:p>
            <a:r>
              <a:rPr lang="en-US" sz="1600" dirty="0" smtClean="0">
                <a:solidFill>
                  <a:srgbClr val="FF0000"/>
                </a:solidFill>
                <a:latin typeface="Verdana"/>
              </a:rPr>
              <a:t>Genotypic frequencies:  CC = </a:t>
            </a:r>
            <a:r>
              <a:rPr lang="en-CA" sz="1600" dirty="0" smtClean="0">
                <a:solidFill>
                  <a:srgbClr val="FF0000"/>
                </a:solidFill>
                <a:latin typeface="Verdana"/>
              </a:rPr>
              <a:t>p</a:t>
            </a:r>
            <a:r>
              <a:rPr lang="en-CA" sz="1600" baseline="30000" dirty="0" smtClean="0">
                <a:solidFill>
                  <a:srgbClr val="FF0000"/>
                </a:solidFill>
                <a:latin typeface="Verdana"/>
              </a:rPr>
              <a:t>2</a:t>
            </a:r>
            <a:r>
              <a:rPr lang="en-CA" sz="1600" dirty="0" smtClean="0">
                <a:solidFill>
                  <a:srgbClr val="FF0000"/>
                </a:solidFill>
                <a:latin typeface="Verdana"/>
              </a:rPr>
              <a:t> = (0.55)</a:t>
            </a:r>
            <a:r>
              <a:rPr lang="en-CA" sz="1600" baseline="30000" dirty="0" smtClean="0">
                <a:solidFill>
                  <a:srgbClr val="FF0000"/>
                </a:solidFill>
                <a:latin typeface="Verdana"/>
              </a:rPr>
              <a:t> 2</a:t>
            </a:r>
            <a:r>
              <a:rPr lang="en-CA" sz="1600" dirty="0" smtClean="0">
                <a:solidFill>
                  <a:srgbClr val="FF0000"/>
                </a:solidFill>
                <a:latin typeface="Verdana"/>
              </a:rPr>
              <a:t> = 0.30</a:t>
            </a:r>
            <a:endParaRPr lang="en-US" sz="1600" dirty="0" smtClean="0">
              <a:solidFill>
                <a:srgbClr val="FF0000"/>
              </a:solidFill>
              <a:latin typeface="Verdana"/>
            </a:endParaRPr>
          </a:p>
          <a:p>
            <a:r>
              <a:rPr lang="en-CA" sz="1600" dirty="0" smtClean="0">
                <a:solidFill>
                  <a:srgbClr val="FF0000"/>
                </a:solidFill>
                <a:latin typeface="Verdana"/>
              </a:rPr>
              <a:t>					   Cc = 2pq = 2(0.55) (0.45) = 0.50</a:t>
            </a:r>
          </a:p>
          <a:p>
            <a:r>
              <a:rPr lang="en-CA" sz="1600" dirty="0" smtClean="0">
                <a:solidFill>
                  <a:srgbClr val="FF0000"/>
                </a:solidFill>
                <a:latin typeface="Verdana"/>
              </a:rPr>
              <a:t>					   </a:t>
            </a:r>
            <a:r>
              <a:rPr lang="en-US" sz="1600" dirty="0" smtClean="0">
                <a:solidFill>
                  <a:srgbClr val="FF0000"/>
                </a:solidFill>
                <a:latin typeface="Verdana"/>
              </a:rPr>
              <a:t>C = </a:t>
            </a:r>
            <a:r>
              <a:rPr lang="en-CA" sz="1600" dirty="0" smtClean="0">
                <a:solidFill>
                  <a:srgbClr val="FF0000"/>
                </a:solidFill>
                <a:latin typeface="Verdana"/>
              </a:rPr>
              <a:t>q</a:t>
            </a:r>
            <a:r>
              <a:rPr lang="en-CA" sz="1600" baseline="30000" dirty="0" smtClean="0">
                <a:solidFill>
                  <a:srgbClr val="FF0000"/>
                </a:solidFill>
                <a:latin typeface="Verdana"/>
              </a:rPr>
              <a:t>2</a:t>
            </a:r>
            <a:r>
              <a:rPr lang="en-CA" sz="1600" dirty="0" smtClean="0">
                <a:solidFill>
                  <a:srgbClr val="FF0000"/>
                </a:solidFill>
                <a:latin typeface="Verdana"/>
              </a:rPr>
              <a:t> = 0.20</a:t>
            </a:r>
            <a:endParaRPr lang="en-US" sz="1600" dirty="0" smtClean="0">
              <a:solidFill>
                <a:srgbClr val="FF0000"/>
              </a:solidFill>
              <a:latin typeface="Verdana"/>
            </a:endParaRPr>
          </a:p>
          <a:p>
            <a:endParaRPr lang="en-US" sz="1600" dirty="0">
              <a:solidFill>
                <a:srgbClr val="FF0000"/>
              </a:solidFill>
              <a:latin typeface="Verdana"/>
            </a:endParaRPr>
          </a:p>
        </p:txBody>
      </p:sp>
      <p:sp>
        <p:nvSpPr>
          <p:cNvPr id="9" name="TextBox 8"/>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29</a:t>
            </a:r>
            <a:endParaRPr lang="en-US"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96</a:t>
            </a:fld>
            <a:endParaRPr lang="en-US"/>
          </a:p>
        </p:txBody>
      </p:sp>
      <p:sp>
        <p:nvSpPr>
          <p:cNvPr id="5" name="TextBox 4"/>
          <p:cNvSpPr txBox="1"/>
          <p:nvPr/>
        </p:nvSpPr>
        <p:spPr>
          <a:xfrm>
            <a:off x="762000" y="1012756"/>
            <a:ext cx="6934200" cy="584776"/>
          </a:xfrm>
          <a:prstGeom prst="rect">
            <a:avLst/>
          </a:prstGeom>
          <a:noFill/>
        </p:spPr>
        <p:txBody>
          <a:bodyPr wrap="square" rtlCol="0">
            <a:spAutoFit/>
          </a:bodyPr>
          <a:lstStyle/>
          <a:p>
            <a:pPr marL="539750" indent="-539750"/>
            <a:r>
              <a:rPr lang="en-CA" sz="1600" dirty="0" smtClean="0">
                <a:latin typeface="Verdana"/>
              </a:rPr>
              <a:t>37.	For each scenario, label it as either due to the Founder or Bottleneck Effect.</a:t>
            </a:r>
            <a:endParaRPr lang="en-US" sz="1600" dirty="0">
              <a:latin typeface="Verdana"/>
            </a:endParaRPr>
          </a:p>
        </p:txBody>
      </p:sp>
      <p:sp>
        <p:nvSpPr>
          <p:cNvPr id="6" name="TextBox 5"/>
          <p:cNvSpPr txBox="1"/>
          <p:nvPr/>
        </p:nvSpPr>
        <p:spPr>
          <a:xfrm>
            <a:off x="762000" y="2003356"/>
            <a:ext cx="7620000" cy="1569660"/>
          </a:xfrm>
          <a:prstGeom prst="rect">
            <a:avLst/>
          </a:prstGeom>
          <a:noFill/>
        </p:spPr>
        <p:txBody>
          <a:bodyPr wrap="square" rtlCol="0">
            <a:spAutoFit/>
          </a:bodyPr>
          <a:lstStyle/>
          <a:p>
            <a:r>
              <a:rPr lang="en-US" sz="1600" dirty="0" smtClean="0">
                <a:latin typeface="Verdana"/>
              </a:rPr>
              <a:t>Scenario 1:</a:t>
            </a:r>
          </a:p>
          <a:p>
            <a:r>
              <a:rPr lang="en-US" sz="1600" dirty="0" smtClean="0">
                <a:latin typeface="Verdana"/>
              </a:rPr>
              <a:t>Aboriginal people in North and South America were thought to have arrived after the end of the last ice age. They tended to be mainly type O and </a:t>
            </a:r>
            <a:r>
              <a:rPr lang="en-US" sz="1600" dirty="0" err="1" smtClean="0">
                <a:latin typeface="Verdana"/>
              </a:rPr>
              <a:t>Rh</a:t>
            </a:r>
            <a:r>
              <a:rPr lang="en-US" sz="1600" dirty="0" smtClean="0">
                <a:latin typeface="Verdana"/>
              </a:rPr>
              <a:t> positive in the human blood grouping system. There appears to be no natural selection towards any blood type.</a:t>
            </a:r>
          </a:p>
          <a:p>
            <a:endParaRPr lang="en-US" sz="1600" dirty="0">
              <a:latin typeface="Verdana"/>
            </a:endParaRPr>
          </a:p>
        </p:txBody>
      </p:sp>
      <p:sp>
        <p:nvSpPr>
          <p:cNvPr id="7" name="TextBox 6"/>
          <p:cNvSpPr txBox="1"/>
          <p:nvPr/>
        </p:nvSpPr>
        <p:spPr>
          <a:xfrm>
            <a:off x="683568" y="361890"/>
            <a:ext cx="1676400" cy="369332"/>
          </a:xfrm>
          <a:prstGeom prst="rect">
            <a:avLst/>
          </a:prstGeom>
          <a:noFill/>
        </p:spPr>
        <p:txBody>
          <a:bodyPr wrap="square" rtlCol="0">
            <a:spAutoFit/>
          </a:bodyPr>
          <a:lstStyle/>
          <a:p>
            <a:r>
              <a:rPr lang="en-US" dirty="0" smtClean="0">
                <a:solidFill>
                  <a:srgbClr val="FF0000"/>
                </a:solidFill>
                <a:latin typeface="Verdana"/>
              </a:rPr>
              <a:t>Page 30</a:t>
            </a:r>
            <a:endParaRPr lang="en-US" dirty="0">
              <a:solidFill>
                <a:srgbClr val="FF0000"/>
              </a:solidFill>
              <a:latin typeface="Verdana"/>
            </a:endParaRPr>
          </a:p>
        </p:txBody>
      </p:sp>
      <p:sp>
        <p:nvSpPr>
          <p:cNvPr id="8" name="TextBox 7"/>
          <p:cNvSpPr txBox="1"/>
          <p:nvPr/>
        </p:nvSpPr>
        <p:spPr>
          <a:xfrm>
            <a:off x="762000" y="4069140"/>
            <a:ext cx="7315200" cy="1569660"/>
          </a:xfrm>
          <a:prstGeom prst="rect">
            <a:avLst/>
          </a:prstGeom>
          <a:noFill/>
        </p:spPr>
        <p:txBody>
          <a:bodyPr wrap="square" rtlCol="0">
            <a:spAutoFit/>
          </a:bodyPr>
          <a:lstStyle/>
          <a:p>
            <a:r>
              <a:rPr lang="en-US" sz="1600" dirty="0" smtClean="0">
                <a:latin typeface="Verdana"/>
              </a:rPr>
              <a:t>Scenario 2:</a:t>
            </a:r>
          </a:p>
          <a:p>
            <a:r>
              <a:rPr lang="en-US" sz="1600" dirty="0" smtClean="0">
                <a:latin typeface="Verdana"/>
              </a:rPr>
              <a:t>The Wood Bison are listed as an endangered species in Canada. They were found in great numbers in the early 1800’s, but nearly 100 years later they were considered to be extremely rare, mainly due to human hunting practices.</a:t>
            </a:r>
          </a:p>
          <a:p>
            <a:endParaRPr lang="en-US" sz="1600" dirty="0">
              <a:latin typeface="Verdana"/>
            </a:endParaRPr>
          </a:p>
        </p:txBody>
      </p:sp>
      <p:sp>
        <p:nvSpPr>
          <p:cNvPr id="9" name="TextBox 8"/>
          <p:cNvSpPr txBox="1"/>
          <p:nvPr/>
        </p:nvSpPr>
        <p:spPr>
          <a:xfrm>
            <a:off x="1905000" y="3573016"/>
            <a:ext cx="2514600" cy="338554"/>
          </a:xfrm>
          <a:prstGeom prst="rect">
            <a:avLst/>
          </a:prstGeom>
          <a:noFill/>
        </p:spPr>
        <p:txBody>
          <a:bodyPr wrap="square" rtlCol="0">
            <a:spAutoFit/>
          </a:bodyPr>
          <a:lstStyle/>
          <a:p>
            <a:r>
              <a:rPr lang="en-CA" sz="1600" dirty="0" smtClean="0">
                <a:solidFill>
                  <a:srgbClr val="FF0000"/>
                </a:solidFill>
                <a:latin typeface="Verdana"/>
                <a:cs typeface="Verdana"/>
              </a:rPr>
              <a:t>Founder Effect</a:t>
            </a:r>
            <a:r>
              <a:rPr lang="en-US" sz="1600" dirty="0" smtClean="0">
                <a:solidFill>
                  <a:srgbClr val="FF0000"/>
                </a:solidFill>
                <a:latin typeface="Verdana"/>
                <a:cs typeface="Verdana"/>
              </a:rPr>
              <a:t> </a:t>
            </a:r>
            <a:endParaRPr lang="en-US" sz="1600" dirty="0">
              <a:solidFill>
                <a:srgbClr val="FF0000"/>
              </a:solidFill>
              <a:latin typeface="Verdana"/>
              <a:cs typeface="Verdana"/>
            </a:endParaRPr>
          </a:p>
        </p:txBody>
      </p:sp>
      <p:sp>
        <p:nvSpPr>
          <p:cNvPr id="10" name="TextBox 9"/>
          <p:cNvSpPr txBox="1"/>
          <p:nvPr/>
        </p:nvSpPr>
        <p:spPr>
          <a:xfrm>
            <a:off x="1790700" y="5638800"/>
            <a:ext cx="2667000" cy="338554"/>
          </a:xfrm>
          <a:prstGeom prst="rect">
            <a:avLst/>
          </a:prstGeom>
          <a:noFill/>
        </p:spPr>
        <p:txBody>
          <a:bodyPr wrap="square" rtlCol="0">
            <a:spAutoFit/>
          </a:bodyPr>
          <a:lstStyle/>
          <a:p>
            <a:r>
              <a:rPr lang="en-CA" sz="1600" dirty="0" smtClean="0">
                <a:solidFill>
                  <a:srgbClr val="FF0000"/>
                </a:solidFill>
                <a:latin typeface="Verdana"/>
                <a:cs typeface="Verdana"/>
              </a:rPr>
              <a:t>Bottleneck Effect</a:t>
            </a:r>
            <a:r>
              <a:rPr lang="en-US" sz="1600" dirty="0" smtClean="0">
                <a:solidFill>
                  <a:srgbClr val="FF0000"/>
                </a:solidFill>
                <a:latin typeface="Verdana"/>
                <a:cs typeface="Verdana"/>
              </a:rPr>
              <a:t> </a:t>
            </a:r>
            <a:endParaRPr lang="en-US" sz="1600" dirty="0">
              <a:solidFill>
                <a:srgbClr val="FF0000"/>
              </a:solidFill>
              <a:latin typeface="Verdana"/>
              <a:cs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97</a:t>
            </a:fld>
            <a:endParaRPr lang="en-US"/>
          </a:p>
        </p:txBody>
      </p:sp>
      <p:sp>
        <p:nvSpPr>
          <p:cNvPr id="5" name="TextBox 4"/>
          <p:cNvSpPr txBox="1"/>
          <p:nvPr/>
        </p:nvSpPr>
        <p:spPr>
          <a:xfrm>
            <a:off x="381000" y="1066800"/>
            <a:ext cx="8305800" cy="1569660"/>
          </a:xfrm>
          <a:prstGeom prst="rect">
            <a:avLst/>
          </a:prstGeom>
          <a:noFill/>
        </p:spPr>
        <p:txBody>
          <a:bodyPr wrap="square" rtlCol="0">
            <a:spAutoFit/>
          </a:bodyPr>
          <a:lstStyle/>
          <a:p>
            <a:pPr marL="541338" indent="-541338"/>
            <a:r>
              <a:rPr lang="en-CA" sz="1600" dirty="0" smtClean="0">
                <a:latin typeface="Verdana"/>
              </a:rPr>
              <a:t>38.	Tay Sachs Disease, an </a:t>
            </a:r>
            <a:r>
              <a:rPr lang="en-CA" sz="1600" dirty="0" err="1" smtClean="0">
                <a:latin typeface="Verdana"/>
              </a:rPr>
              <a:t>autosomal</a:t>
            </a:r>
            <a:r>
              <a:rPr lang="en-CA" sz="1600" dirty="0" smtClean="0">
                <a:latin typeface="Verdana"/>
              </a:rPr>
              <a:t> recessive disorder, causes neurological damage that result in death by ages 5–8 years old. The frequency of the Tay Sachs allele is 2% in people of an Eastern European Jewish descent. Calculate the frequency of having the disease and the frequency of being a carrier.</a:t>
            </a:r>
            <a:endParaRPr lang="en-US" sz="1600" dirty="0" smtClean="0">
              <a:latin typeface="Verdana"/>
            </a:endParaRPr>
          </a:p>
          <a:p>
            <a:endParaRPr lang="en-US" sz="1600" dirty="0">
              <a:latin typeface="Verdana"/>
            </a:endParaRPr>
          </a:p>
        </p:txBody>
      </p:sp>
      <p:sp>
        <p:nvSpPr>
          <p:cNvPr id="6" name="TextBox 5"/>
          <p:cNvSpPr txBox="1"/>
          <p:nvPr/>
        </p:nvSpPr>
        <p:spPr>
          <a:xfrm>
            <a:off x="899592" y="2971800"/>
            <a:ext cx="8015808" cy="830997"/>
          </a:xfrm>
          <a:prstGeom prst="rect">
            <a:avLst/>
          </a:prstGeom>
          <a:noFill/>
        </p:spPr>
        <p:txBody>
          <a:bodyPr wrap="square" rtlCol="0">
            <a:spAutoFit/>
          </a:bodyPr>
          <a:lstStyle/>
          <a:p>
            <a:r>
              <a:rPr lang="en-CA" sz="1600" dirty="0" err="1" smtClean="0">
                <a:solidFill>
                  <a:srgbClr val="FF0000"/>
                </a:solidFill>
                <a:latin typeface="Verdana"/>
              </a:rPr>
              <a:t>q</a:t>
            </a:r>
            <a:r>
              <a:rPr lang="en-CA" sz="1600" dirty="0" smtClean="0">
                <a:solidFill>
                  <a:srgbClr val="FF0000"/>
                </a:solidFill>
                <a:latin typeface="Verdana"/>
              </a:rPr>
              <a:t> = 2% = 0.02 so the frequency of having the disease = q</a:t>
            </a:r>
            <a:r>
              <a:rPr lang="en-CA" sz="1600" baseline="30000" dirty="0" smtClean="0">
                <a:solidFill>
                  <a:srgbClr val="FF0000"/>
                </a:solidFill>
                <a:latin typeface="Verdana"/>
              </a:rPr>
              <a:t>2</a:t>
            </a:r>
            <a:r>
              <a:rPr lang="en-CA" sz="1600" dirty="0" smtClean="0">
                <a:solidFill>
                  <a:srgbClr val="FF0000"/>
                </a:solidFill>
                <a:latin typeface="Verdana"/>
              </a:rPr>
              <a:t> = 0.0004</a:t>
            </a:r>
            <a:endParaRPr lang="en-US" sz="1600" dirty="0" smtClean="0">
              <a:solidFill>
                <a:srgbClr val="FF0000"/>
              </a:solidFill>
              <a:latin typeface="Verdana"/>
            </a:endParaRPr>
          </a:p>
          <a:p>
            <a:r>
              <a:rPr lang="en-CA" sz="1600" dirty="0" err="1" smtClean="0">
                <a:solidFill>
                  <a:srgbClr val="FF0000"/>
                </a:solidFill>
                <a:latin typeface="Verdana"/>
              </a:rPr>
              <a:t>p</a:t>
            </a:r>
            <a:r>
              <a:rPr lang="en-CA" sz="1600" dirty="0" smtClean="0">
                <a:solidFill>
                  <a:srgbClr val="FF0000"/>
                </a:solidFill>
                <a:latin typeface="Verdana"/>
              </a:rPr>
              <a:t> = 1</a:t>
            </a:r>
            <a:r>
              <a:rPr lang="en-US" sz="1600" dirty="0" smtClean="0">
                <a:solidFill>
                  <a:srgbClr val="FF0000"/>
                </a:solidFill>
                <a:latin typeface="Verdana"/>
              </a:rPr>
              <a:t> – </a:t>
            </a:r>
            <a:r>
              <a:rPr lang="en-CA" sz="1600" dirty="0" err="1" smtClean="0">
                <a:solidFill>
                  <a:srgbClr val="FF0000"/>
                </a:solidFill>
                <a:latin typeface="Verdana"/>
              </a:rPr>
              <a:t>q</a:t>
            </a:r>
            <a:r>
              <a:rPr lang="en-CA" sz="1600" dirty="0" smtClean="0">
                <a:solidFill>
                  <a:srgbClr val="FF0000"/>
                </a:solidFill>
                <a:latin typeface="Verdana"/>
              </a:rPr>
              <a:t> = 1</a:t>
            </a:r>
            <a:r>
              <a:rPr lang="en-US" sz="1600" dirty="0" smtClean="0">
                <a:solidFill>
                  <a:srgbClr val="FF0000"/>
                </a:solidFill>
                <a:latin typeface="Verdana"/>
              </a:rPr>
              <a:t> – </a:t>
            </a:r>
            <a:r>
              <a:rPr lang="en-CA" sz="1600" dirty="0" smtClean="0">
                <a:solidFill>
                  <a:srgbClr val="FF0000"/>
                </a:solidFill>
                <a:latin typeface="Verdana"/>
              </a:rPr>
              <a:t>0.02 = 0.98, so the frequency of being a carrier = 2 </a:t>
            </a:r>
            <a:r>
              <a:rPr lang="en-CA" sz="1600" dirty="0" err="1" smtClean="0">
                <a:solidFill>
                  <a:srgbClr val="FF0000"/>
                </a:solidFill>
                <a:latin typeface="Verdana"/>
              </a:rPr>
              <a:t>pq</a:t>
            </a:r>
            <a:r>
              <a:rPr lang="en-CA" sz="1600" dirty="0" smtClean="0">
                <a:solidFill>
                  <a:srgbClr val="FF0000"/>
                </a:solidFill>
                <a:latin typeface="Verdana"/>
              </a:rPr>
              <a:t> = 2(0.98)(0.02) = 0.04</a:t>
            </a:r>
            <a:endParaRPr lang="en-US" sz="1600" dirty="0" smtClean="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98</a:t>
            </a:fld>
            <a:endParaRPr lang="en-US"/>
          </a:p>
        </p:txBody>
      </p:sp>
      <p:sp>
        <p:nvSpPr>
          <p:cNvPr id="5" name="TextBox 4"/>
          <p:cNvSpPr txBox="1"/>
          <p:nvPr/>
        </p:nvSpPr>
        <p:spPr>
          <a:xfrm>
            <a:off x="457200" y="1219200"/>
            <a:ext cx="8077200" cy="1323439"/>
          </a:xfrm>
          <a:prstGeom prst="rect">
            <a:avLst/>
          </a:prstGeom>
          <a:noFill/>
        </p:spPr>
        <p:txBody>
          <a:bodyPr wrap="square" rtlCol="0">
            <a:spAutoFit/>
          </a:bodyPr>
          <a:lstStyle/>
          <a:p>
            <a:pPr marL="541338" indent="-541338"/>
            <a:r>
              <a:rPr lang="en-CA" sz="1600" dirty="0" smtClean="0">
                <a:latin typeface="Verdana"/>
              </a:rPr>
              <a:t>39.	Huntington’s Disease is an </a:t>
            </a:r>
            <a:r>
              <a:rPr lang="en-CA" sz="1600" dirty="0" err="1" smtClean="0">
                <a:latin typeface="Verdana"/>
              </a:rPr>
              <a:t>autosomal</a:t>
            </a:r>
            <a:r>
              <a:rPr lang="en-CA" sz="1600" dirty="0" smtClean="0">
                <a:latin typeface="Verdana"/>
              </a:rPr>
              <a:t> dominant disorder that causes a degeneration of the brain tissue so that people afflicted forget how to walk, talk, think and have memory problems. It is eventually fatal. The incidence of those afflicted is 6 in every 100,000. Calculate the allelic frequencies.</a:t>
            </a:r>
            <a:endParaRPr lang="en-US" sz="1600" dirty="0" smtClean="0">
              <a:latin typeface="Verdana"/>
            </a:endParaRPr>
          </a:p>
        </p:txBody>
      </p:sp>
      <p:sp>
        <p:nvSpPr>
          <p:cNvPr id="6" name="TextBox 5"/>
          <p:cNvSpPr txBox="1"/>
          <p:nvPr/>
        </p:nvSpPr>
        <p:spPr>
          <a:xfrm>
            <a:off x="1371600" y="3182034"/>
            <a:ext cx="7162800" cy="646331"/>
          </a:xfrm>
          <a:prstGeom prst="rect">
            <a:avLst/>
          </a:prstGeom>
          <a:noFill/>
        </p:spPr>
        <p:txBody>
          <a:bodyPr wrap="square" rtlCol="0">
            <a:spAutoFit/>
          </a:bodyPr>
          <a:lstStyle/>
          <a:p>
            <a:r>
              <a:rPr lang="en-CA" dirty="0" smtClean="0">
                <a:solidFill>
                  <a:srgbClr val="FF0000"/>
                </a:solidFill>
                <a:latin typeface="Verdana"/>
              </a:rPr>
              <a:t>p</a:t>
            </a:r>
            <a:r>
              <a:rPr lang="en-CA" baseline="30000" dirty="0" smtClean="0">
                <a:solidFill>
                  <a:srgbClr val="FF0000"/>
                </a:solidFill>
                <a:latin typeface="Verdana"/>
              </a:rPr>
              <a:t>2</a:t>
            </a:r>
            <a:r>
              <a:rPr lang="en-CA" dirty="0" smtClean="0">
                <a:solidFill>
                  <a:srgbClr val="FF0000"/>
                </a:solidFill>
                <a:latin typeface="Verdana"/>
              </a:rPr>
              <a:t> + 2pq = 6/100,000 = 0.0077 so q</a:t>
            </a:r>
            <a:r>
              <a:rPr lang="en-CA" baseline="30000" dirty="0" smtClean="0">
                <a:solidFill>
                  <a:srgbClr val="FF0000"/>
                </a:solidFill>
                <a:latin typeface="Verdana"/>
              </a:rPr>
              <a:t>2</a:t>
            </a:r>
            <a:r>
              <a:rPr lang="en-CA" dirty="0" smtClean="0">
                <a:solidFill>
                  <a:srgbClr val="FF0000"/>
                </a:solidFill>
                <a:latin typeface="Verdana"/>
              </a:rPr>
              <a:t> = 0.99</a:t>
            </a:r>
            <a:endParaRPr lang="en-US" dirty="0" smtClean="0">
              <a:solidFill>
                <a:srgbClr val="FF0000"/>
              </a:solidFill>
              <a:latin typeface="Verdana"/>
            </a:endParaRPr>
          </a:p>
          <a:p>
            <a:r>
              <a:rPr lang="en-CA" dirty="0" err="1" smtClean="0">
                <a:solidFill>
                  <a:srgbClr val="FF0000"/>
                </a:solidFill>
                <a:latin typeface="Verdana"/>
              </a:rPr>
              <a:t>q</a:t>
            </a:r>
            <a:r>
              <a:rPr lang="en-CA" dirty="0" smtClean="0">
                <a:solidFill>
                  <a:srgbClr val="FF0000"/>
                </a:solidFill>
                <a:latin typeface="Verdana"/>
              </a:rPr>
              <a:t> = √0.99 = 0.99 and </a:t>
            </a:r>
            <a:r>
              <a:rPr lang="en-CA" dirty="0" err="1" smtClean="0">
                <a:solidFill>
                  <a:srgbClr val="FF0000"/>
                </a:solidFill>
                <a:latin typeface="Verdana"/>
              </a:rPr>
              <a:t>p</a:t>
            </a:r>
            <a:r>
              <a:rPr lang="en-CA" dirty="0" smtClean="0">
                <a:solidFill>
                  <a:srgbClr val="FF0000"/>
                </a:solidFill>
                <a:latin typeface="Verdana"/>
              </a:rPr>
              <a:t> = 1</a:t>
            </a:r>
            <a:r>
              <a:rPr lang="en-US" dirty="0" smtClean="0">
                <a:solidFill>
                  <a:srgbClr val="FF0000"/>
                </a:solidFill>
                <a:latin typeface="Verdana"/>
              </a:rPr>
              <a:t> – </a:t>
            </a:r>
            <a:r>
              <a:rPr lang="en-CA" dirty="0" err="1" smtClean="0">
                <a:solidFill>
                  <a:srgbClr val="FF0000"/>
                </a:solidFill>
                <a:latin typeface="Verdana"/>
              </a:rPr>
              <a:t>q</a:t>
            </a:r>
            <a:r>
              <a:rPr lang="en-CA" dirty="0" smtClean="0">
                <a:solidFill>
                  <a:srgbClr val="FF0000"/>
                </a:solidFill>
                <a:latin typeface="Verdana"/>
              </a:rPr>
              <a:t> = 1</a:t>
            </a:r>
            <a:r>
              <a:rPr lang="en-US" dirty="0" smtClean="0">
                <a:solidFill>
                  <a:srgbClr val="FF0000"/>
                </a:solidFill>
                <a:latin typeface="Verdana"/>
              </a:rPr>
              <a:t> – </a:t>
            </a:r>
            <a:r>
              <a:rPr lang="en-CA" dirty="0" smtClean="0">
                <a:solidFill>
                  <a:srgbClr val="FF0000"/>
                </a:solidFill>
                <a:latin typeface="Verdana"/>
              </a:rPr>
              <a:t>.99 = 0.01</a:t>
            </a:r>
            <a:endParaRPr lang="en-US" dirty="0" smtClean="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FEEEB-4CAC-EC4F-B319-97BE1703EA36}" type="slidenum">
              <a:rPr lang="en-US" smtClean="0"/>
              <a:pPr/>
              <a:t>99</a:t>
            </a:fld>
            <a:endParaRPr lang="en-US"/>
          </a:p>
        </p:txBody>
      </p:sp>
      <p:sp>
        <p:nvSpPr>
          <p:cNvPr id="5" name="TextBox 4"/>
          <p:cNvSpPr txBox="1"/>
          <p:nvPr/>
        </p:nvSpPr>
        <p:spPr>
          <a:xfrm>
            <a:off x="395536" y="990600"/>
            <a:ext cx="8077200" cy="584776"/>
          </a:xfrm>
          <a:prstGeom prst="rect">
            <a:avLst/>
          </a:prstGeom>
          <a:noFill/>
        </p:spPr>
        <p:txBody>
          <a:bodyPr wrap="square" rtlCol="0">
            <a:spAutoFit/>
          </a:bodyPr>
          <a:lstStyle/>
          <a:p>
            <a:pPr marL="541338" indent="-541338"/>
            <a:r>
              <a:rPr lang="en-CA" sz="1600" dirty="0" smtClean="0">
                <a:latin typeface="Verdana"/>
              </a:rPr>
              <a:t>40.	List the five factors that are needed in order to maintain </a:t>
            </a:r>
            <a:br>
              <a:rPr lang="en-CA" sz="1600" dirty="0" smtClean="0">
                <a:latin typeface="Verdana"/>
              </a:rPr>
            </a:br>
            <a:r>
              <a:rPr lang="en-CA" sz="1600" dirty="0" smtClean="0">
                <a:latin typeface="Verdana"/>
              </a:rPr>
              <a:t>Hardy–Weinberg equilibrium in a population.</a:t>
            </a:r>
            <a:endParaRPr lang="en-US" sz="1600" dirty="0" smtClean="0">
              <a:latin typeface="Verdana"/>
            </a:endParaRPr>
          </a:p>
        </p:txBody>
      </p:sp>
      <p:sp>
        <p:nvSpPr>
          <p:cNvPr id="6" name="TextBox 5"/>
          <p:cNvSpPr txBox="1"/>
          <p:nvPr/>
        </p:nvSpPr>
        <p:spPr>
          <a:xfrm>
            <a:off x="1005136" y="1905000"/>
            <a:ext cx="6400800" cy="584776"/>
          </a:xfrm>
          <a:prstGeom prst="rect">
            <a:avLst/>
          </a:prstGeom>
          <a:noFill/>
        </p:spPr>
        <p:txBody>
          <a:bodyPr wrap="square" rtlCol="0">
            <a:spAutoFit/>
          </a:bodyPr>
          <a:lstStyle/>
          <a:p>
            <a:r>
              <a:rPr lang="en-US" sz="1600" dirty="0" smtClean="0">
                <a:solidFill>
                  <a:srgbClr val="FF0000"/>
                </a:solidFill>
                <a:latin typeface="Verdana"/>
              </a:rPr>
              <a:t>No mutation, no gene flow, random mating, population are large and no natural selection. </a:t>
            </a:r>
            <a:endParaRPr lang="en-US" sz="1600" dirty="0">
              <a:solidFill>
                <a:srgbClr val="FF0000"/>
              </a:solidFill>
              <a:latin typeface="Verdan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7275</Words>
  <Application>Microsoft Office PowerPoint</Application>
  <PresentationFormat>On-screen Show (4:3)</PresentationFormat>
  <Paragraphs>1569</Paragraphs>
  <Slides>143</Slides>
  <Notes>29</Notes>
  <HiddenSlides>0</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Office Theme</vt:lpstr>
      <vt:lpstr>PowerPoint Presentation</vt:lpstr>
      <vt:lpstr>Contents</vt:lpstr>
      <vt:lpstr>PowerPoint Presentation</vt:lpstr>
      <vt:lpstr>Biology 30 Diploma Exam</vt:lpstr>
      <vt:lpstr>PowerPoint Presentation</vt:lpstr>
      <vt:lpstr>Preparing for the Exam</vt:lpstr>
      <vt:lpstr>Writing the Exam</vt:lpstr>
      <vt:lpstr>Warning!</vt:lpstr>
      <vt:lpstr>Warning!</vt:lpstr>
      <vt:lpstr>Calculators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2012-03-20T16:13:54Z</dcterms:created>
  <dcterms:modified xsi:type="dcterms:W3CDTF">2015-06-04T15:50:40Z</dcterms:modified>
</cp:coreProperties>
</file>