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613"/>
    <a:srgbClr val="CEF7E5"/>
    <a:srgbClr val="0DC62B"/>
    <a:srgbClr val="FFFFFF"/>
    <a:srgbClr val="E2C20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0" autoAdjust="0"/>
    <p:restoredTop sz="94679" autoAdjust="0"/>
  </p:normalViewPr>
  <p:slideViewPr>
    <p:cSldViewPr>
      <p:cViewPr>
        <p:scale>
          <a:sx n="90" d="100"/>
          <a:sy n="90" d="100"/>
        </p:scale>
        <p:origin x="-58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BA9A13-8A87-462B-B55D-0075C5B54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9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281D09D1-7B70-41AA-BC9D-C2ACE204052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CBBF3CCF-4152-479F-9BA6-00E7997CBE5E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1740D0EC-A7D4-4538-8643-0E3F255FEED3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3792154-D31D-49AB-B6A8-DE6985D8094E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CDA333B1-8A40-4914-976D-7805092C3A6C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5BEC21A7-6B3E-48CE-BF01-5E22DD96E9DC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A1893AF7-03AA-40CF-A3C8-A1D418BFD103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BC119B1A-0181-41BF-B751-6091B8F03DE4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A58F166C-93E7-47C5-8931-B6C3E4B75E4F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98FEA32E-8BD0-46D1-93DE-5ED32C073B7E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5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0" y="2196"/>
              <a:ext cx="5756" cy="237"/>
              <a:chOff x="0" y="768"/>
              <a:chExt cx="5760" cy="197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CA">
                  <a:latin typeface="Times" pitchFamily="1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C19C20-37A8-4DF1-B509-CE2A33BB2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42058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32147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75031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00331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53684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220326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53851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3689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4592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4577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339966">
                  <a:gamma/>
                  <a:tint val="0"/>
                  <a:invGamma/>
                </a:srgbClr>
              </a:gs>
              <a:gs pos="50000">
                <a:srgbClr val="339966">
                  <a:alpha val="5000"/>
                </a:srgbClr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latin typeface="Times" pitchFamily="1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 flipH="1">
            <a:off x="883920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008000">
                  <a:alpha val="5000"/>
                </a:srgbClr>
              </a:gs>
              <a:gs pos="100000">
                <a:srgbClr val="00800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latin typeface="Times" pitchFamily="1" charset="0"/>
            </a:endParaRP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21" descr="Picture 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20015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5" name="Rectangle 23"/>
          <p:cNvSpPr>
            <a:spLocks noChangeArrowheads="1"/>
          </p:cNvSpPr>
          <p:nvPr userDrawn="1"/>
        </p:nvSpPr>
        <p:spPr bwMode="auto">
          <a:xfrm>
            <a:off x="6862763" y="6254750"/>
            <a:ext cx="1824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5532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r>
              <a:rPr lang="en-US" smtClean="0"/>
              <a:t>Mr. Standring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w"/>
        <a:defRPr sz="20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1.1 Biomes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10600" cy="4813300"/>
          </a:xfrm>
        </p:spPr>
        <p:txBody>
          <a:bodyPr/>
          <a:lstStyle/>
          <a:p>
            <a:pPr eaLnBrk="1" hangingPunct="1"/>
            <a:r>
              <a:rPr lang="en-US" sz="2800" smtClean="0"/>
              <a:t>The word “biosphere” refers to the area on and near Earth’s surface where living things exist.</a:t>
            </a:r>
          </a:p>
          <a:p>
            <a:pPr eaLnBrk="1" hangingPunct="1">
              <a:buFont typeface="Times" pitchFamily="1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A biome is a region with</a:t>
            </a:r>
          </a:p>
          <a:p>
            <a:pPr eaLnBrk="1" hangingPunct="1">
              <a:buFont typeface="Times" pitchFamily="1" charset="0"/>
              <a:buNone/>
            </a:pPr>
            <a:r>
              <a:rPr lang="en-US" sz="2800" smtClean="0"/>
              <a:t>	similar biotic and </a:t>
            </a:r>
            <a:br>
              <a:rPr lang="en-US" sz="2800" smtClean="0"/>
            </a:br>
            <a:r>
              <a:rPr lang="en-US" sz="2800" smtClean="0"/>
              <a:t>abiotic components.</a:t>
            </a:r>
          </a:p>
          <a:p>
            <a:pPr lvl="2" eaLnBrk="1" hangingPunct="1"/>
            <a:r>
              <a:rPr lang="en-US" sz="2400" smtClean="0"/>
              <a:t>Biotic = living things</a:t>
            </a:r>
          </a:p>
          <a:p>
            <a:pPr lvl="2" eaLnBrk="1" hangingPunct="1">
              <a:buFont typeface="Wingdings" pitchFamily="1" charset="2"/>
              <a:buNone/>
            </a:pPr>
            <a:r>
              <a:rPr lang="en-US" sz="2400" smtClean="0"/>
              <a:t>	(animals, plants, bacteria, etc.)</a:t>
            </a:r>
          </a:p>
          <a:p>
            <a:pPr lvl="2" eaLnBrk="1" hangingPunct="1"/>
            <a:r>
              <a:rPr lang="en-US" sz="2400" smtClean="0"/>
              <a:t>Abiotic = non-living things</a:t>
            </a:r>
          </a:p>
          <a:p>
            <a:pPr lvl="2" eaLnBrk="1" hangingPunct="1">
              <a:buFont typeface="Wingdings" pitchFamily="1" charset="2"/>
              <a:buNone/>
            </a:pPr>
            <a:r>
              <a:rPr lang="en-US" sz="2400" smtClean="0"/>
              <a:t>	(air, water, soil, etc.)</a:t>
            </a:r>
          </a:p>
        </p:txBody>
      </p:sp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9624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7084828" y="50292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</a:rPr>
              <a:t>The Biosphere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1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Adaptations and Biomes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034463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Biomes are often identified with characteristic biotic factors,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smtClean="0"/>
              <a:t>such as a cactus in the desert or a caribou on the tundra.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smtClean="0"/>
              <a:t>Many of these characteristic factors have special adaptations for that biome.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smtClean="0"/>
              <a:t>An adaptation is a characteristic that allows an organism to better survive and reproduce.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sz="2400" smtClean="0"/>
          </a:p>
          <a:p>
            <a:pPr marL="1181100" lvl="2" indent="-381000" eaLnBrk="1" hangingPunct="1">
              <a:lnSpc>
                <a:spcPct val="90000"/>
              </a:lnSpc>
            </a:pPr>
            <a:r>
              <a:rPr lang="en-US" sz="2400" smtClean="0"/>
              <a:t>There are three types of adaptations an</a:t>
            </a:r>
          </a:p>
          <a:p>
            <a:pPr marL="1181100" lvl="2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smtClean="0"/>
              <a:t>	organism can have.</a:t>
            </a:r>
          </a:p>
          <a:p>
            <a:pPr marL="1181100" lvl="2" indent="-381000" eaLnBrk="1" hangingPunct="1">
              <a:lnSpc>
                <a:spcPct val="90000"/>
              </a:lnSpc>
            </a:pPr>
            <a:r>
              <a:rPr lang="en-US" sz="2400" smtClean="0"/>
              <a:t>Let’s use the wolf to look at all three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43288"/>
            <a:ext cx="2655888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Structural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sz="2800" dirty="0" smtClean="0"/>
              <a:t>A physical feature that helps an organism survive</a:t>
            </a:r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sz="2400" dirty="0" smtClean="0"/>
              <a:t>A wolf has large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US" sz="2400" dirty="0" smtClean="0"/>
              <a:t>	paws to help it run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US" sz="2400" dirty="0" smtClean="0"/>
              <a:t>	in snow.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23557" name="Picture 4" descr="Wolf Pa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Physiological adaptation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dirty="0" smtClean="0"/>
              <a:t>A physical or chemical event inside the body of an organism that allows it to survive</a:t>
            </a:r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A wolf maintains</a:t>
            </a:r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a constant body</a:t>
            </a:r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temperature.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24581" name="Picture 4" descr="Wolf The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Behavioural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adaptation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dirty="0" err="1" smtClean="0"/>
              <a:t>behaviour</a:t>
            </a:r>
            <a:r>
              <a:rPr lang="en-US" dirty="0" smtClean="0"/>
              <a:t> that helps an organism to survive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Wolves hunt in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packs to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capture large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Prey like the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moose.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25605" name="Picture 4" descr="wolf_pack_kills_a_moose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Behavioural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adaptation </a:t>
            </a:r>
          </a:p>
        </p:txBody>
      </p:sp>
      <p:pic>
        <p:nvPicPr>
          <p:cNvPr id="26627" name="Content Placeholder 4" descr="wolf_pack_kills_a_moose_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371600"/>
            <a:ext cx="7854950" cy="5181600"/>
          </a:xfrm>
        </p:spPr>
      </p:pic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</p:spTree>
    <p:extLst>
      <p:ext uri="{BB962C8B-B14F-4D97-AF65-F5344CB8AC3E}">
        <p14:creationId xmlns:p14="http://schemas.microsoft.com/office/powerpoint/2010/main" val="31817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Behavioural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adaptation </a:t>
            </a:r>
          </a:p>
        </p:txBody>
      </p:sp>
      <p:pic>
        <p:nvPicPr>
          <p:cNvPr id="27651" name="Content Placeholder 4" descr="wolf_pack_kills_a_moo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1371600"/>
            <a:ext cx="7677150" cy="5181600"/>
          </a:xfrm>
        </p:spPr>
      </p:pic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</p:spTree>
    <p:extLst>
      <p:ext uri="{BB962C8B-B14F-4D97-AF65-F5344CB8AC3E}">
        <p14:creationId xmlns:p14="http://schemas.microsoft.com/office/powerpoint/2010/main" val="18403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Behavioural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adaptation </a:t>
            </a:r>
          </a:p>
        </p:txBody>
      </p:sp>
      <p:pic>
        <p:nvPicPr>
          <p:cNvPr id="28675" name="Content Placeholder 4" descr="wolf_pack_kills_a_moose_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371600"/>
            <a:ext cx="7972425" cy="5181600"/>
          </a:xfrm>
        </p:spPr>
      </p:pic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</p:spTree>
    <p:extLst>
      <p:ext uri="{BB962C8B-B14F-4D97-AF65-F5344CB8AC3E}">
        <p14:creationId xmlns:p14="http://schemas.microsoft.com/office/powerpoint/2010/main" val="26950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29699" name="Picture 1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447800"/>
            <a:ext cx="39719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Survey of Biomes: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Tundra and Boreal Forest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703" name="Picture 13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984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Survey of Biomes: Temperate Deciduous Forest and Temperate Rainforest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5" name="Picture 13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29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71600"/>
            <a:ext cx="40417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Survey of Biomes: 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Grassland (Temperate and Tropical)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9" name="Picture 12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419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283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Same biome, different place…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biotic and abiotic conditions are the same, similar </a:t>
            </a:r>
            <a:br>
              <a:rPr lang="en-US" sz="2800" smtClean="0"/>
            </a:br>
            <a:r>
              <a:rPr lang="en-US" sz="2800" smtClean="0"/>
              <a:t>biomes can exist far apart.</a:t>
            </a:r>
          </a:p>
          <a:p>
            <a:pPr eaLnBrk="1" hangingPunct="1"/>
            <a:r>
              <a:rPr lang="en-US" sz="2800" smtClean="0"/>
              <a:t>A biome in B.C. can be the same as a biome in New Zealand.</a:t>
            </a:r>
          </a:p>
          <a:p>
            <a:pPr eaLnBrk="1" hangingPunct="1"/>
            <a:endParaRPr lang="en-US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14341" name="Picture 4" descr="temperate_rainforest_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241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2" name="Straight Arrow Connector 6"/>
          <p:cNvCxnSpPr>
            <a:cxnSpLocks noChangeShapeType="1"/>
          </p:cNvCxnSpPr>
          <p:nvPr/>
        </p:nvCxnSpPr>
        <p:spPr bwMode="auto">
          <a:xfrm rot="5400000">
            <a:off x="2286001" y="2971800"/>
            <a:ext cx="4572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3" name="Picture 7" descr="temperate_rainforest_N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5481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4" name="Straight Arrow Connector 9"/>
          <p:cNvCxnSpPr>
            <a:cxnSpLocks noChangeShapeType="1"/>
          </p:cNvCxnSpPr>
          <p:nvPr/>
        </p:nvCxnSpPr>
        <p:spPr bwMode="auto">
          <a:xfrm rot="5400000">
            <a:off x="7010401" y="3124200"/>
            <a:ext cx="609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11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32771" name="Picture 12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51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Survey of Biomes: Tropical Rainforest and Desert (Hot and Cold)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5" name="Picture 11" descr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37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dirty="0" smtClean="0"/>
              <a:t>Mr. </a:t>
            </a:r>
            <a:r>
              <a:rPr lang="en-US" sz="1000" dirty="0" err="1" smtClean="0"/>
              <a:t>Standring</a:t>
            </a:r>
            <a:endParaRPr lang="en-US" sz="1400" i="0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 Survey of Biomes: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Permanent Ice (Polar Ice)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9" name="Picture 10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989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Biome Classification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Biomes are classified based on many qualities, such as water availability, temperature, and interactions between biotic and abiotic factors.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Examples of Terrestrial (Land) Biomes: </a:t>
            </a:r>
          </a:p>
          <a:p>
            <a:pPr lvl="1" eaLnBrk="1" hangingPunct="1"/>
            <a:r>
              <a:rPr lang="en-US" sz="2400" dirty="0" smtClean="0"/>
              <a:t>Boreal </a:t>
            </a:r>
            <a:r>
              <a:rPr lang="en-US" sz="2400" dirty="0" smtClean="0"/>
              <a:t>forest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Desert</a:t>
            </a:r>
          </a:p>
          <a:p>
            <a:pPr lvl="1" eaLnBrk="1" hangingPunct="1"/>
            <a:r>
              <a:rPr lang="en-US" sz="2400" dirty="0" smtClean="0"/>
              <a:t>Grassland</a:t>
            </a:r>
          </a:p>
          <a:p>
            <a:pPr lvl="1" eaLnBrk="1" hangingPunct="1"/>
            <a:r>
              <a:rPr lang="en-US" sz="2400" dirty="0" smtClean="0"/>
              <a:t>permanent ice</a:t>
            </a:r>
          </a:p>
          <a:p>
            <a:pPr lvl="1" eaLnBrk="1" hangingPunct="1"/>
            <a:r>
              <a:rPr lang="en-US" sz="2400" dirty="0" smtClean="0"/>
              <a:t>temperate deciduous forest</a:t>
            </a:r>
          </a:p>
          <a:p>
            <a:pPr lvl="1" eaLnBrk="1" hangingPunct="1"/>
            <a:r>
              <a:rPr lang="en-US" sz="2400" dirty="0" smtClean="0"/>
              <a:t>temperate rainforest</a:t>
            </a:r>
          </a:p>
          <a:p>
            <a:pPr lvl="1" eaLnBrk="1" hangingPunct="1"/>
            <a:r>
              <a:rPr lang="en-US" sz="2400" dirty="0" smtClean="0"/>
              <a:t>tropical rainforest</a:t>
            </a:r>
          </a:p>
          <a:p>
            <a:pPr lvl="1" eaLnBrk="1" hangingPunct="1"/>
            <a:r>
              <a:rPr lang="en-US" sz="2400" dirty="0" smtClean="0"/>
              <a:t>tundra.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</p:spTree>
    <p:extLst>
      <p:ext uri="{BB962C8B-B14F-4D97-AF65-F5344CB8AC3E}">
        <p14:creationId xmlns:p14="http://schemas.microsoft.com/office/powerpoint/2010/main" val="14919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 Distribution of Biomes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72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9" name="Picture 27" descr="ppt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392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9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4876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30"/>
          <p:cNvSpPr>
            <a:spLocks noChangeArrowheads="1"/>
          </p:cNvSpPr>
          <p:nvPr/>
        </p:nvSpPr>
        <p:spPr bwMode="auto">
          <a:xfrm>
            <a:off x="5410200" y="5029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Biomes of the World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875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Factors That Influence the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Characteristics of Biomes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Certain characteristics help to identify biomes.</a:t>
            </a:r>
          </a:p>
          <a:p>
            <a:pPr lvl="1" eaLnBrk="1" hangingPunct="1"/>
            <a:r>
              <a:rPr lang="en-US" sz="2400" smtClean="0"/>
              <a:t>Temperature and precipitation are two of the most important abiotic factors.</a:t>
            </a:r>
          </a:p>
          <a:p>
            <a:pPr lvl="1" eaLnBrk="1" hangingPunct="1"/>
            <a:r>
              <a:rPr lang="en-US" sz="2400" smtClean="0"/>
              <a:t>Other factors include latitude, elevation, and ocean currents.</a:t>
            </a:r>
          </a:p>
          <a:p>
            <a:pPr eaLnBrk="1" hangingPunct="1"/>
            <a:endParaRPr lang="en-US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17413" name="Picture 28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6519863" cy="3581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Factors That Influence the Characteristics and Distribution of Biomes (continued)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296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Latitude is an abiotic factor that influences biomes.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Latitude is the distance north and south from the equator.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Latitude influences both temperature and precipitation.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tropical zone has very warm temperatures and high precipitation.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tropical zone receives more direct sunlight than do temperate zones.</a:t>
            </a:r>
          </a:p>
          <a:p>
            <a:pPr lvl="3"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400" smtClean="0"/>
          </a:p>
          <a:p>
            <a:pPr lvl="3"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400" smtClean="0"/>
          </a:p>
          <a:p>
            <a:pPr lvl="3"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400" smtClean="0"/>
          </a:p>
        </p:txBody>
      </p:sp>
      <p:pic>
        <p:nvPicPr>
          <p:cNvPr id="18438" name="Picture 7" descr="lat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163"/>
            <a:ext cx="62484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6705600" y="50292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Zones of the 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Elevation &amp; Ocean Currents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Elevation also influences biomes.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atmosphere is thinner at higher elevations, and therefore less heat is retained.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Windward sides of mountains are wet, leeward sides are very dry.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Ocean currents carry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sz="2800" dirty="0" smtClean="0"/>
              <a:t>warmth and moisture to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sz="2800" dirty="0" smtClean="0"/>
              <a:t>coastal areas.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Where warm currents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meet land, temperate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biomes are found.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pic>
        <p:nvPicPr>
          <p:cNvPr id="19461" name="Picture 4" descr="Moun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50292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Straight Connector 6"/>
          <p:cNvCxnSpPr>
            <a:cxnSpLocks noChangeShapeType="1"/>
          </p:cNvCxnSpPr>
          <p:nvPr/>
        </p:nvCxnSpPr>
        <p:spPr bwMode="auto">
          <a:xfrm rot="5400000">
            <a:off x="-342900" y="26289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Arrow Connector 8"/>
          <p:cNvCxnSpPr>
            <a:cxnSpLocks noChangeShapeType="1"/>
          </p:cNvCxnSpPr>
          <p:nvPr/>
        </p:nvCxnSpPr>
        <p:spPr bwMode="auto">
          <a:xfrm>
            <a:off x="457200" y="3429000"/>
            <a:ext cx="3352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1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Climatographs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086600" cy="2590800"/>
          </a:xfrm>
        </p:spPr>
        <p:txBody>
          <a:bodyPr/>
          <a:lstStyle/>
          <a:p>
            <a:pPr eaLnBrk="1" hangingPunct="1"/>
            <a:r>
              <a:rPr lang="en-US" smtClean="0"/>
              <a:t>Climate refers to the average pattern of weather conditions of a large region over a period of 30 years or more.</a:t>
            </a:r>
          </a:p>
          <a:p>
            <a:pPr lvl="1" eaLnBrk="1" hangingPunct="1"/>
            <a:r>
              <a:rPr lang="en-US" sz="2400" b="0" smtClean="0"/>
              <a:t>A climatograph shows the average temperature and precipitation for a location over a period of 30 years or more.</a:t>
            </a:r>
          </a:p>
          <a:p>
            <a:pPr eaLnBrk="1" hangingPunct="1">
              <a:buFont typeface="Times" pitchFamily="1" charset="0"/>
              <a:buNone/>
            </a:pPr>
            <a:endParaRPr lang="en-US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45896"/>
              </p:ext>
            </p:extLst>
          </p:nvPr>
        </p:nvGraphicFramePr>
        <p:xfrm>
          <a:off x="6934200" y="1676400"/>
          <a:ext cx="2057400" cy="4757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96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Month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Precipitation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Temperature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J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-14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F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-10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M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-5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M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J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82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J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95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S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O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N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-5</a:t>
                      </a:r>
                    </a:p>
                  </a:txBody>
                  <a:tcPr marT="45725" marB="45725" anchor="b"/>
                </a:tc>
              </a:tr>
              <a:tr h="363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T="45725" marB="45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-12</a:t>
                      </a:r>
                    </a:p>
                  </a:txBody>
                  <a:tcPr marT="45725" marB="45725" anchor="b"/>
                </a:tc>
              </a:tr>
            </a:tbl>
          </a:graphicData>
        </a:graphic>
      </p:graphicFrame>
      <p:pic>
        <p:nvPicPr>
          <p:cNvPr id="20544" name="Picture 11" descr="Climatograp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8926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Climatographs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Biomes are often defined using information in climatographs.</a:t>
            </a:r>
          </a:p>
          <a:p>
            <a:pPr lvl="1" eaLnBrk="1" hangingPunct="1"/>
            <a:r>
              <a:rPr lang="en-US" smtClean="0"/>
              <a:t>Examine the differences between the climatographs for Tofino and Osoyoos</a:t>
            </a:r>
          </a:p>
          <a:p>
            <a:pPr eaLnBrk="1" hangingPunct="1"/>
            <a:endParaRPr 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 i="0" smtClean="0"/>
          </a:p>
        </p:txBody>
      </p:sp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228600" y="2438400"/>
            <a:ext cx="8686800" cy="4038600"/>
            <a:chOff x="768" y="2256"/>
            <a:chExt cx="3983" cy="1744"/>
          </a:xfrm>
        </p:grpSpPr>
        <p:sp>
          <p:nvSpPr>
            <p:cNvPr id="21510" name="Rectangle 10"/>
            <p:cNvSpPr>
              <a:spLocks noChangeArrowheads="1"/>
            </p:cNvSpPr>
            <p:nvPr/>
          </p:nvSpPr>
          <p:spPr bwMode="auto">
            <a:xfrm>
              <a:off x="768" y="2256"/>
              <a:ext cx="3983" cy="17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1" name="Group 9"/>
            <p:cNvGrpSpPr>
              <a:grpSpLocks/>
            </p:cNvGrpSpPr>
            <p:nvPr/>
          </p:nvGrpSpPr>
          <p:grpSpPr bwMode="auto">
            <a:xfrm>
              <a:off x="800" y="2291"/>
              <a:ext cx="3916" cy="1704"/>
              <a:chOff x="192" y="2352"/>
              <a:chExt cx="3916" cy="1704"/>
            </a:xfrm>
          </p:grpSpPr>
          <p:pic>
            <p:nvPicPr>
              <p:cNvPr id="21512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352"/>
                <a:ext cx="1832" cy="1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72"/>
              <a:stretch>
                <a:fillRect/>
              </a:stretch>
            </p:blipFill>
            <p:spPr bwMode="auto">
              <a:xfrm>
                <a:off x="2260" y="2363"/>
                <a:ext cx="1848" cy="1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174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bar">
  <a:themeElements>
    <a:clrScheme name="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E713D"/>
      </a:hlink>
      <a:folHlink>
        <a:srgbClr val="0E713D"/>
      </a:folHlink>
    </a:clrScheme>
    <a:fontScheme name="Lightbar">
      <a:majorFont>
        <a:latin typeface="Lucida Grande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Lightbar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2004:Templates:Presentations:Designs:Lightbar</Template>
  <TotalTime>1544</TotalTime>
  <Words>607</Words>
  <Application>Microsoft Office PowerPoint</Application>
  <PresentationFormat>On-screen Show (4:3)</PresentationFormat>
  <Paragraphs>172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ヒラギノ角ゴ Pro W3</vt:lpstr>
      <vt:lpstr>Lucida Grande</vt:lpstr>
      <vt:lpstr>Arial Narrow</vt:lpstr>
      <vt:lpstr>Times</vt:lpstr>
      <vt:lpstr>Wingdings</vt:lpstr>
      <vt:lpstr>Arial Rounded MT Bold</vt:lpstr>
      <vt:lpstr>Lightbar</vt:lpstr>
      <vt:lpstr>1.1 Biomes</vt:lpstr>
      <vt:lpstr>Same biome, different place…</vt:lpstr>
      <vt:lpstr>Biome Classification</vt:lpstr>
      <vt:lpstr>The Distribution of Biomes</vt:lpstr>
      <vt:lpstr>Factors That Influence the Characteristics of Biomes</vt:lpstr>
      <vt:lpstr>Factors That Influence the Characteristics and Distribution of Biomes (continued)</vt:lpstr>
      <vt:lpstr>Elevation &amp; Ocean Currents</vt:lpstr>
      <vt:lpstr>Climatographs</vt:lpstr>
      <vt:lpstr>Climatographs</vt:lpstr>
      <vt:lpstr>Adaptations and Biomes</vt:lpstr>
      <vt:lpstr>Structural adaptation</vt:lpstr>
      <vt:lpstr>Physiological adaptation </vt:lpstr>
      <vt:lpstr>Behavioural adaptation </vt:lpstr>
      <vt:lpstr>Behavioural adaptation </vt:lpstr>
      <vt:lpstr>Behavioural adaptation </vt:lpstr>
      <vt:lpstr>Behavioural adaptation </vt:lpstr>
      <vt:lpstr>A Survey of Biomes: Tundra and Boreal Forest</vt:lpstr>
      <vt:lpstr>A Survey of Biomes: Temperate Deciduous Forest and Temperate Rainforest</vt:lpstr>
      <vt:lpstr>A Survey of Biomes:  Grassland (Temperate and Tropical)</vt:lpstr>
      <vt:lpstr>A Survey of Biomes: Tropical Rainforest and Desert (Hot and Cold)</vt:lpstr>
      <vt:lpstr>A Survey of Biomes: Permanent Ice (Polar Ice)</vt:lpstr>
    </vt:vector>
  </TitlesOfParts>
  <Company>Evantage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Safety in the Science   Classroom</dc:title>
  <dc:creator>Standring, Daniel</dc:creator>
  <cp:lastModifiedBy>Standring, Daniel</cp:lastModifiedBy>
  <cp:revision>160</cp:revision>
  <dcterms:created xsi:type="dcterms:W3CDTF">2007-02-28T23:56:53Z</dcterms:created>
  <dcterms:modified xsi:type="dcterms:W3CDTF">2013-01-07T21:41:09Z</dcterms:modified>
</cp:coreProperties>
</file>