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85" r:id="rId4"/>
    <p:sldId id="287" r:id="rId5"/>
    <p:sldId id="265" r:id="rId6"/>
    <p:sldId id="266" r:id="rId7"/>
    <p:sldId id="267" r:id="rId8"/>
    <p:sldId id="268" r:id="rId9"/>
    <p:sldId id="269" r:id="rId10"/>
    <p:sldId id="270" r:id="rId11"/>
    <p:sldId id="280" r:id="rId12"/>
    <p:sldId id="281" r:id="rId13"/>
    <p:sldId id="282" r:id="rId14"/>
    <p:sldId id="272" r:id="rId15"/>
    <p:sldId id="273" r:id="rId16"/>
    <p:sldId id="274" r:id="rId17"/>
    <p:sldId id="275" r:id="rId18"/>
    <p:sldId id="276" r:id="rId19"/>
    <p:sldId id="277" r:id="rId20"/>
    <p:sldId id="278" r:id="rId21"/>
    <p:sldId id="279" r:id="rId22"/>
    <p:sldId id="261" r:id="rId23"/>
    <p:sldId id="283" r:id="rId24"/>
    <p:sldId id="263"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snapToGrid="0">
      <p:cViewPr varScale="1">
        <p:scale>
          <a:sx n="101" d="100"/>
          <a:sy n="101" d="100"/>
        </p:scale>
        <p:origin x="-222" y="-90"/>
      </p:cViewPr>
      <p:guideLst>
        <p:guide orient="horz" pos="2160"/>
        <p:guide pos="2880"/>
      </p:guideLst>
    </p:cSldViewPr>
  </p:slideViewPr>
  <p:outlineViewPr>
    <p:cViewPr>
      <p:scale>
        <a:sx n="33" d="100"/>
        <a:sy n="33" d="100"/>
      </p:scale>
      <p:origin x="0" y="27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345624-0258-415C-BE7D-76BFE908470D}" type="slidenum">
              <a:rPr lang="en-US"/>
              <a:pPr>
                <a:defRPr/>
              </a:pPr>
              <a:t>‹#›</a:t>
            </a:fld>
            <a:endParaRPr lang="en-US"/>
          </a:p>
        </p:txBody>
      </p:sp>
    </p:spTree>
    <p:extLst>
      <p:ext uri="{BB962C8B-B14F-4D97-AF65-F5344CB8AC3E}">
        <p14:creationId xmlns:p14="http://schemas.microsoft.com/office/powerpoint/2010/main" val="1878955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59E05D-9AAF-4CFB-A387-18AD11EAFE72}"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6940044-7F25-46EB-B8EF-6B45633BC4F7}" type="slidenum">
              <a:rPr lang="en-US" sz="1200" smtClean="0"/>
              <a:pPr/>
              <a:t>5</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15DEB-B324-4803-A58C-1DBDFC4C5E23}" type="slidenum">
              <a:rPr lang="en-US" smtClean="0"/>
              <a:pPr/>
              <a:t>11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smtClean="0"/>
              <a:t>What physical features (morphology) allows this cactus to grow in some environments but not others?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D3B2C4-D9C3-45A7-8CB2-2C0BC44C1EE6}" type="slidenum">
              <a:rPr lang="en-US" smtClean="0"/>
              <a:pPr/>
              <a:t>12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mtClean="0"/>
              <a:t>Population Ecologists study the changes in populations over time (increase, decrease, stay the same), and what factors determine the relative numbers of males and females or young and old individuals.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075E33-111C-420A-91F1-457CF5036C89}" type="slidenum">
              <a:rPr lang="en-US" smtClean="0"/>
              <a:pPr/>
              <a:t>13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mtClean="0"/>
              <a:t>Community ecologists study the interactions among the members of different populations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C393A4D-8F88-4B24-B298-AD8CD0D45A1E}" type="slidenum">
              <a:rPr lang="en-US" sz="1200" smtClean="0"/>
              <a:pPr/>
              <a:t>18</a:t>
            </a:fld>
            <a:endParaRPr lang="en-US" sz="120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34A46A89-4D30-4C0B-AE22-DC17AD6C2F96}" type="slidenum">
              <a:rPr lang="en-US" sz="1200" smtClean="0"/>
              <a:pPr/>
              <a:t>20</a:t>
            </a:fld>
            <a:endParaRPr lang="en-US" sz="1200" smtClean="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3914D6-DD80-41C1-9411-20C6CFEB5BB1}" type="slidenum">
              <a:rPr lang="en-US" smtClean="0"/>
              <a:pPr/>
              <a:t>22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mtClean="0"/>
              <a:t>Here are two places where succession occurs.  In the salt marsh, new silt is deposited through tidal action, providing great substrate for some types of hardy plants.  These grasses thrive for a few years, and eventually completely cover the new land.  After the grasses change the soil, other new plants can begin to grow.  This trend continues with increasingly larger plants until trees are able to grow. (as seen on the other side of this body of water).  The same thing happens in a forest.  After a fire, meadow grasses begin to grow.  Next come shrubs and other low plants, and eventually trees can begin to take root.  With each different type of plant, the soil, light, and wind conditions change, making the environment more hospitable for the new life forms, and less hospitable for the old.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612B0E-9254-4343-AA6B-C21376D26750}" type="slidenum">
              <a:rPr lang="en-US" smtClean="0"/>
              <a:pPr/>
              <a:t>24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t>Assignment:  After checking out what sites are possible field trip sites, tell the students where we might go and have them complete Thought Lab 3.1 (Planning for your Field Study)</a:t>
            </a:r>
          </a:p>
          <a:p>
            <a:pPr eaLnBrk="1" hangingPunct="1"/>
            <a:r>
              <a:rPr lang="en-US" smtClean="0"/>
              <a:t>Assign Section 3.1 Review, page 84, #1-8</a:t>
            </a:r>
          </a:p>
          <a:p>
            <a:pPr eaLnBrk="1" hangingPunct="1"/>
            <a:r>
              <a:rPr lang="en-US" smtClean="0"/>
              <a:t>Assign Case Study (Nelson) Page 88 – Natural and Artificial Ecosystems (</a:t>
            </a:r>
            <a:r>
              <a:rPr lang="en-US" i="1" smtClean="0"/>
              <a:t>this could possibly be part of an assignment for the substitute when I am at the conference)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3E36C931-C7F0-47DD-BD12-C439BEDB482F}" type="slidenum">
              <a:rPr lang="en-US"/>
              <a:pPr>
                <a:defRPr/>
              </a:pPr>
              <a:t>‹#›</a:t>
            </a:fld>
            <a:endParaRPr lang="en-US"/>
          </a:p>
        </p:txBody>
      </p:sp>
    </p:spTree>
    <p:extLst>
      <p:ext uri="{BB962C8B-B14F-4D97-AF65-F5344CB8AC3E}">
        <p14:creationId xmlns:p14="http://schemas.microsoft.com/office/powerpoint/2010/main" val="289354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BB131-636E-4876-BBDB-CBD617E20D61}" type="slidenum">
              <a:rPr lang="en-US"/>
              <a:pPr>
                <a:defRPr/>
              </a:pPr>
              <a:t>‹#›</a:t>
            </a:fld>
            <a:endParaRPr lang="en-US"/>
          </a:p>
        </p:txBody>
      </p:sp>
    </p:spTree>
    <p:extLst>
      <p:ext uri="{BB962C8B-B14F-4D97-AF65-F5344CB8AC3E}">
        <p14:creationId xmlns:p14="http://schemas.microsoft.com/office/powerpoint/2010/main" val="83173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0B624-09EE-42BD-B9F5-D70D0A7CC51C}" type="slidenum">
              <a:rPr lang="en-US"/>
              <a:pPr>
                <a:defRPr/>
              </a:pPr>
              <a:t>‹#›</a:t>
            </a:fld>
            <a:endParaRPr lang="en-US"/>
          </a:p>
        </p:txBody>
      </p:sp>
    </p:spTree>
    <p:extLst>
      <p:ext uri="{BB962C8B-B14F-4D97-AF65-F5344CB8AC3E}">
        <p14:creationId xmlns:p14="http://schemas.microsoft.com/office/powerpoint/2010/main" val="15298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1E183-BF93-4B40-A79C-B28B81B8DAA1}" type="slidenum">
              <a:rPr lang="en-US"/>
              <a:pPr>
                <a:defRPr/>
              </a:pPr>
              <a:t>‹#›</a:t>
            </a:fld>
            <a:endParaRPr lang="en-US"/>
          </a:p>
        </p:txBody>
      </p:sp>
    </p:spTree>
    <p:extLst>
      <p:ext uri="{BB962C8B-B14F-4D97-AF65-F5344CB8AC3E}">
        <p14:creationId xmlns:p14="http://schemas.microsoft.com/office/powerpoint/2010/main" val="36823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1CBCE-E6C6-446F-94C9-0596D36179CD}" type="slidenum">
              <a:rPr lang="en-US"/>
              <a:pPr>
                <a:defRPr/>
              </a:pPr>
              <a:t>‹#›</a:t>
            </a:fld>
            <a:endParaRPr lang="en-US"/>
          </a:p>
        </p:txBody>
      </p:sp>
    </p:spTree>
    <p:extLst>
      <p:ext uri="{BB962C8B-B14F-4D97-AF65-F5344CB8AC3E}">
        <p14:creationId xmlns:p14="http://schemas.microsoft.com/office/powerpoint/2010/main" val="315003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CC61B-DA79-47D9-9FEE-2B8B2EB8FB14}" type="slidenum">
              <a:rPr lang="en-US"/>
              <a:pPr>
                <a:defRPr/>
              </a:pPr>
              <a:t>‹#›</a:t>
            </a:fld>
            <a:endParaRPr lang="en-US"/>
          </a:p>
        </p:txBody>
      </p:sp>
    </p:spTree>
    <p:extLst>
      <p:ext uri="{BB962C8B-B14F-4D97-AF65-F5344CB8AC3E}">
        <p14:creationId xmlns:p14="http://schemas.microsoft.com/office/powerpoint/2010/main" val="243813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E8F101-5518-47D6-AB85-26BFE906D9B8}" type="slidenum">
              <a:rPr lang="en-US"/>
              <a:pPr>
                <a:defRPr/>
              </a:pPr>
              <a:t>‹#›</a:t>
            </a:fld>
            <a:endParaRPr lang="en-US"/>
          </a:p>
        </p:txBody>
      </p:sp>
    </p:spTree>
    <p:extLst>
      <p:ext uri="{BB962C8B-B14F-4D97-AF65-F5344CB8AC3E}">
        <p14:creationId xmlns:p14="http://schemas.microsoft.com/office/powerpoint/2010/main" val="10887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00CC39-0A90-4295-9154-984716372D44}" type="slidenum">
              <a:rPr lang="en-US"/>
              <a:pPr>
                <a:defRPr/>
              </a:pPr>
              <a:t>‹#›</a:t>
            </a:fld>
            <a:endParaRPr lang="en-US"/>
          </a:p>
        </p:txBody>
      </p:sp>
    </p:spTree>
    <p:extLst>
      <p:ext uri="{BB962C8B-B14F-4D97-AF65-F5344CB8AC3E}">
        <p14:creationId xmlns:p14="http://schemas.microsoft.com/office/powerpoint/2010/main" val="24272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203233-A0F7-4B0F-B0E6-808E359ED584}" type="slidenum">
              <a:rPr lang="en-US"/>
              <a:pPr>
                <a:defRPr/>
              </a:pPr>
              <a:t>‹#›</a:t>
            </a:fld>
            <a:endParaRPr lang="en-US"/>
          </a:p>
        </p:txBody>
      </p:sp>
    </p:spTree>
    <p:extLst>
      <p:ext uri="{BB962C8B-B14F-4D97-AF65-F5344CB8AC3E}">
        <p14:creationId xmlns:p14="http://schemas.microsoft.com/office/powerpoint/2010/main" val="82259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C78D4-0AD9-4AED-AD93-C4E713D23E44}" type="slidenum">
              <a:rPr lang="en-US"/>
              <a:pPr>
                <a:defRPr/>
              </a:pPr>
              <a:t>‹#›</a:t>
            </a:fld>
            <a:endParaRPr lang="en-US"/>
          </a:p>
        </p:txBody>
      </p:sp>
    </p:spTree>
    <p:extLst>
      <p:ext uri="{BB962C8B-B14F-4D97-AF65-F5344CB8AC3E}">
        <p14:creationId xmlns:p14="http://schemas.microsoft.com/office/powerpoint/2010/main" val="320628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E808E-4E38-4369-9DA3-9330A43D5FD6}" type="slidenum">
              <a:rPr lang="en-US"/>
              <a:pPr>
                <a:defRPr/>
              </a:pPr>
              <a:t>‹#›</a:t>
            </a:fld>
            <a:endParaRPr lang="en-US"/>
          </a:p>
        </p:txBody>
      </p:sp>
    </p:spTree>
    <p:extLst>
      <p:ext uri="{BB962C8B-B14F-4D97-AF65-F5344CB8AC3E}">
        <p14:creationId xmlns:p14="http://schemas.microsoft.com/office/powerpoint/2010/main" val="17604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90488"/>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29" name="Rectangle 5"/>
          <p:cNvSpPr>
            <a:spLocks noGrp="1" noChangeArrowheads="1"/>
          </p:cNvSpPr>
          <p:nvPr>
            <p:ph type="ftr" sz="quarter" idx="3"/>
          </p:nvPr>
        </p:nvSpPr>
        <p:spPr bwMode="auto">
          <a:xfrm>
            <a:off x="426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smtClean="0"/>
              <a:t>Mr. Standring</a:t>
            </a:r>
            <a:endParaRPr lang="en-US"/>
          </a:p>
        </p:txBody>
      </p:sp>
      <p:sp>
        <p:nvSpPr>
          <p:cNvPr id="1030" name="Rectangle 6"/>
          <p:cNvSpPr>
            <a:spLocks noGrp="1" noChangeArrowheads="1"/>
          </p:cNvSpPr>
          <p:nvPr>
            <p:ph type="sldNum" sz="quarter" idx="4"/>
          </p:nvPr>
        </p:nvSpPr>
        <p:spPr bwMode="auto">
          <a:xfrm>
            <a:off x="7315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2F4C625-E22B-4B06-AC8C-AD4F28126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ee.bgu.ac.il/~censor/jpg-directory/wallpaper-directory/cactus_001.jpg&amp;imgrefurl=http://stores.ebay.com/DAVES-SAGUARO-CACTUS-ETC&amp;h=768&amp;w=1024&amp;sz=177&amp;hl=en&amp;start=132&amp;um=1&amp;tbnid=FfDxq2znuXQyyM:&amp;tbnh=113&amp;tbnw=150&amp;prev=/images?q=cactus&amp;start=126&amp;ndsp=18&amp;svnum=10&amp;um=1&amp;hl=en&amp;rls=com.microsoft:en-us&amp;s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600" dirty="0" smtClean="0"/>
              <a:t>Ecosystems and Population Change</a:t>
            </a:r>
          </a:p>
        </p:txBody>
      </p:sp>
      <p:sp>
        <p:nvSpPr>
          <p:cNvPr id="3075" name="Rectangle 3"/>
          <p:cNvSpPr>
            <a:spLocks noGrp="1" noChangeArrowheads="1"/>
          </p:cNvSpPr>
          <p:nvPr>
            <p:ph type="subTitle" idx="1"/>
          </p:nvPr>
        </p:nvSpPr>
        <p:spPr>
          <a:xfrm>
            <a:off x="2514600" y="5486400"/>
            <a:ext cx="5638800" cy="838200"/>
          </a:xfrm>
        </p:spPr>
        <p:txBody>
          <a:bodyPr/>
          <a:lstStyle/>
          <a:p>
            <a:pPr eaLnBrk="1" hangingPunct="1"/>
            <a:r>
              <a:rPr lang="en-US" sz="2400" dirty="0" smtClean="0"/>
              <a:t>Chapter 13</a:t>
            </a:r>
          </a:p>
        </p:txBody>
      </p:sp>
      <p:pic>
        <p:nvPicPr>
          <p:cNvPr id="3076" name="Picture 7" descr="prairie-ecosystem-5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417513"/>
            <a:ext cx="3810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Abiotic factors: Soil</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Soil</a:t>
            </a:r>
            <a:r>
              <a:rPr lang="en-US" sz="2800" dirty="0" smtClean="0"/>
              <a:t> not only contains water and nutrients but also is home to many plants and animals.</a:t>
            </a:r>
          </a:p>
          <a:p>
            <a:pPr eaLnBrk="1" hangingPunct="1">
              <a:defRPr/>
            </a:pPr>
            <a:endParaRPr lang="en-US" dirty="0" smtClean="0"/>
          </a:p>
        </p:txBody>
      </p:sp>
      <p:sp>
        <p:nvSpPr>
          <p:cNvPr id="204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0485" name="Picture 19" descr="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3463"/>
            <a:ext cx="70643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20"/>
          <p:cNvSpPr txBox="1">
            <a:spLocks noChangeArrowheads="1"/>
          </p:cNvSpPr>
          <p:nvPr/>
        </p:nvSpPr>
        <p:spPr bwMode="auto">
          <a:xfrm>
            <a:off x="7292975" y="3962400"/>
            <a:ext cx="185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CA" sz="2000">
                <a:solidFill>
                  <a:srgbClr val="0D5613"/>
                </a:solidFill>
              </a:rPr>
              <a:t>Earthworms</a:t>
            </a:r>
          </a:p>
          <a:p>
            <a:r>
              <a:rPr lang="en-CA" sz="2000">
                <a:solidFill>
                  <a:srgbClr val="0D5613"/>
                </a:solidFill>
              </a:rPr>
              <a:t>in soil </a:t>
            </a:r>
            <a:endParaRPr lang="en-CA" sz="2000">
              <a:solidFill>
                <a:schemeClr val="tx2"/>
              </a:solidFill>
            </a:endParaRPr>
          </a:p>
        </p:txBody>
      </p:sp>
    </p:spTree>
    <p:extLst>
      <p:ext uri="{BB962C8B-B14F-4D97-AF65-F5344CB8AC3E}">
        <p14:creationId xmlns:p14="http://schemas.microsoft.com/office/powerpoint/2010/main" val="27247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Individual Organisms</a:t>
            </a:r>
          </a:p>
        </p:txBody>
      </p:sp>
      <p:sp>
        <p:nvSpPr>
          <p:cNvPr id="5123" name="Rectangle 3"/>
          <p:cNvSpPr>
            <a:spLocks noGrp="1" noChangeArrowheads="1"/>
          </p:cNvSpPr>
          <p:nvPr>
            <p:ph type="body" idx="1"/>
          </p:nvPr>
        </p:nvSpPr>
        <p:spPr>
          <a:xfrm>
            <a:off x="457200" y="1371600"/>
            <a:ext cx="5032375" cy="5114925"/>
          </a:xfrm>
        </p:spPr>
        <p:txBody>
          <a:bodyPr/>
          <a:lstStyle/>
          <a:p>
            <a:pPr eaLnBrk="1" hangingPunct="1"/>
            <a:r>
              <a:rPr lang="en-US" smtClean="0"/>
              <a:t>How does the environment affect </a:t>
            </a:r>
          </a:p>
          <a:p>
            <a:pPr lvl="1" eaLnBrk="1" hangingPunct="1"/>
            <a:r>
              <a:rPr lang="en-US" smtClean="0"/>
              <a:t>Behavior?  </a:t>
            </a:r>
          </a:p>
          <a:p>
            <a:pPr lvl="1" eaLnBrk="1" hangingPunct="1"/>
            <a:r>
              <a:rPr lang="en-US" smtClean="0"/>
              <a:t>Physical features </a:t>
            </a:r>
            <a:r>
              <a:rPr lang="en-US" i="1" smtClean="0"/>
              <a:t>(Morphology)?</a:t>
            </a:r>
          </a:p>
          <a:p>
            <a:pPr lvl="1" eaLnBrk="1" hangingPunct="1"/>
            <a:endParaRPr lang="en-US" i="1" smtClean="0"/>
          </a:p>
          <a:p>
            <a:pPr eaLnBrk="1" hangingPunct="1"/>
            <a:r>
              <a:rPr lang="en-US" smtClean="0"/>
              <a:t>Helps to explain why some organisms are only present in certain areas</a:t>
            </a:r>
          </a:p>
        </p:txBody>
      </p:sp>
      <p:pic>
        <p:nvPicPr>
          <p:cNvPr id="5124" name="Picture 11" descr="cactus_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963" y="4602163"/>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ncpneph1033-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971550"/>
            <a:ext cx="3570288"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10565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Populations</a:t>
            </a:r>
          </a:p>
        </p:txBody>
      </p:sp>
      <p:sp>
        <p:nvSpPr>
          <p:cNvPr id="6147" name="Rectangle 3"/>
          <p:cNvSpPr>
            <a:spLocks noGrp="1" noChangeArrowheads="1"/>
          </p:cNvSpPr>
          <p:nvPr>
            <p:ph type="body" idx="1"/>
          </p:nvPr>
        </p:nvSpPr>
        <p:spPr>
          <a:xfrm>
            <a:off x="4160838" y="1341438"/>
            <a:ext cx="4411662" cy="4572000"/>
          </a:xfrm>
        </p:spPr>
        <p:txBody>
          <a:bodyPr/>
          <a:lstStyle/>
          <a:p>
            <a:pPr eaLnBrk="1" hangingPunct="1">
              <a:lnSpc>
                <a:spcPct val="90000"/>
              </a:lnSpc>
            </a:pPr>
            <a:r>
              <a:rPr lang="en-US" smtClean="0"/>
              <a:t>Species</a:t>
            </a:r>
          </a:p>
          <a:p>
            <a:pPr lvl="1" eaLnBrk="1" hangingPunct="1">
              <a:lnSpc>
                <a:spcPct val="90000"/>
              </a:lnSpc>
            </a:pPr>
            <a:r>
              <a:rPr lang="en-US" smtClean="0"/>
              <a:t>Organisms that can breed with each other and produce fertile offspring</a:t>
            </a:r>
          </a:p>
          <a:p>
            <a:pPr lvl="1" eaLnBrk="1" hangingPunct="1">
              <a:lnSpc>
                <a:spcPct val="90000"/>
              </a:lnSpc>
              <a:buFontTx/>
              <a:buNone/>
            </a:pPr>
            <a:endParaRPr lang="en-US" sz="1200" smtClean="0"/>
          </a:p>
          <a:p>
            <a:pPr eaLnBrk="1" hangingPunct="1">
              <a:lnSpc>
                <a:spcPct val="90000"/>
              </a:lnSpc>
            </a:pPr>
            <a:r>
              <a:rPr lang="en-US" smtClean="0"/>
              <a:t>Population</a:t>
            </a:r>
          </a:p>
          <a:p>
            <a:pPr lvl="1" eaLnBrk="1" hangingPunct="1">
              <a:lnSpc>
                <a:spcPct val="90000"/>
              </a:lnSpc>
            </a:pPr>
            <a:r>
              <a:rPr lang="en-US" smtClean="0"/>
              <a:t>A group of individuals of the same species living in a specific area at the same time</a:t>
            </a:r>
          </a:p>
        </p:txBody>
      </p:sp>
      <p:pic>
        <p:nvPicPr>
          <p:cNvPr id="6148" name="Picture 5" descr="speci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393825"/>
            <a:ext cx="33051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4016-wolf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049713"/>
            <a:ext cx="33115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4016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Communities</a:t>
            </a:r>
          </a:p>
        </p:txBody>
      </p:sp>
      <p:sp>
        <p:nvSpPr>
          <p:cNvPr id="7171" name="Rectangle 3"/>
          <p:cNvSpPr>
            <a:spLocks noGrp="1" noChangeArrowheads="1"/>
          </p:cNvSpPr>
          <p:nvPr>
            <p:ph type="body" idx="1"/>
          </p:nvPr>
        </p:nvSpPr>
        <p:spPr>
          <a:xfrm>
            <a:off x="457200" y="1371600"/>
            <a:ext cx="4767263" cy="4572000"/>
          </a:xfrm>
        </p:spPr>
        <p:txBody>
          <a:bodyPr/>
          <a:lstStyle/>
          <a:p>
            <a:pPr eaLnBrk="1" hangingPunct="1"/>
            <a:r>
              <a:rPr lang="en-US" sz="2800" dirty="0" smtClean="0"/>
              <a:t>Community</a:t>
            </a:r>
          </a:p>
          <a:p>
            <a:pPr lvl="1" eaLnBrk="1" hangingPunct="1"/>
            <a:r>
              <a:rPr lang="en-US" sz="2400" dirty="0" smtClean="0"/>
              <a:t>All individuals in all of the interacting populations in a given area</a:t>
            </a:r>
          </a:p>
          <a:p>
            <a:pPr lvl="1" eaLnBrk="1" hangingPunct="1">
              <a:buFontTx/>
              <a:buNone/>
            </a:pPr>
            <a:endParaRPr lang="en-US" sz="2400" dirty="0" smtClean="0"/>
          </a:p>
          <a:p>
            <a:pPr eaLnBrk="1" hangingPunct="1"/>
            <a:r>
              <a:rPr lang="en-US" sz="2800" dirty="0" smtClean="0"/>
              <a:t>Interactions affecting communities:</a:t>
            </a:r>
          </a:p>
          <a:p>
            <a:pPr lvl="1" eaLnBrk="1" hangingPunct="1"/>
            <a:r>
              <a:rPr lang="en-US" sz="2400" dirty="0" smtClean="0"/>
              <a:t>Competition</a:t>
            </a:r>
          </a:p>
          <a:p>
            <a:pPr lvl="1" eaLnBrk="1" hangingPunct="1"/>
            <a:r>
              <a:rPr lang="en-US" sz="2400" dirty="0" smtClean="0"/>
              <a:t>Predator/prey relationships</a:t>
            </a:r>
          </a:p>
          <a:p>
            <a:pPr lvl="1" eaLnBrk="1" hangingPunct="1"/>
            <a:r>
              <a:rPr lang="en-US" sz="2400" dirty="0" smtClean="0"/>
              <a:t>Symbiotic Relationships</a:t>
            </a:r>
          </a:p>
          <a:p>
            <a:pPr lvl="1" eaLnBrk="1" hangingPunct="1"/>
            <a:r>
              <a:rPr lang="en-US" sz="2400" dirty="0" smtClean="0"/>
              <a:t>Abiotic factors</a:t>
            </a:r>
          </a:p>
        </p:txBody>
      </p:sp>
      <p:pic>
        <p:nvPicPr>
          <p:cNvPr id="7172" name="Picture 5" descr="JW01-66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240" y="1180379"/>
            <a:ext cx="3401724" cy="27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coy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534" y="3962400"/>
            <a:ext cx="3737101" cy="232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81079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Symbiotic relationships</a:t>
            </a:r>
          </a:p>
        </p:txBody>
      </p:sp>
      <p:sp>
        <p:nvSpPr>
          <p:cNvPr id="22531" name="Content Placeholder 2"/>
          <p:cNvSpPr>
            <a:spLocks noGrp="1"/>
          </p:cNvSpPr>
          <p:nvPr>
            <p:ph idx="1"/>
          </p:nvPr>
        </p:nvSpPr>
        <p:spPr/>
        <p:txBody>
          <a:bodyPr/>
          <a:lstStyle/>
          <a:p>
            <a:pPr eaLnBrk="1" hangingPunct="1">
              <a:lnSpc>
                <a:spcPct val="90000"/>
              </a:lnSpc>
            </a:pPr>
            <a:r>
              <a:rPr lang="en-US" sz="2800" u="sng" smtClean="0"/>
              <a:t>Symbiotic relationships </a:t>
            </a:r>
            <a:r>
              <a:rPr lang="en-US" sz="2800" smtClean="0"/>
              <a:t>are the interactions between members of two different species that live together in a close association. </a:t>
            </a:r>
          </a:p>
          <a:p>
            <a:pPr lvl="1" eaLnBrk="1" hangingPunct="1">
              <a:lnSpc>
                <a:spcPct val="90000"/>
              </a:lnSpc>
            </a:pPr>
            <a:endParaRPr lang="en-US" smtClean="0"/>
          </a:p>
          <a:p>
            <a:pPr eaLnBrk="1" hangingPunct="1"/>
            <a:endParaRPr lang="en-US" smtClean="0"/>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2533" name="Picture 5" descr="symbios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2233613"/>
            <a:ext cx="4872037"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78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Commensalism</a:t>
            </a:r>
          </a:p>
        </p:txBody>
      </p:sp>
      <p:sp>
        <p:nvSpPr>
          <p:cNvPr id="23555" name="Content Placeholder 2"/>
          <p:cNvSpPr>
            <a:spLocks noGrp="1"/>
          </p:cNvSpPr>
          <p:nvPr>
            <p:ph idx="1"/>
          </p:nvPr>
        </p:nvSpPr>
        <p:spPr>
          <a:xfrm>
            <a:off x="228600" y="1600200"/>
            <a:ext cx="8610600" cy="4953000"/>
          </a:xfrm>
        </p:spPr>
        <p:txBody>
          <a:bodyPr/>
          <a:lstStyle/>
          <a:p>
            <a:pPr eaLnBrk="1" hangingPunct="1">
              <a:lnSpc>
                <a:spcPct val="90000"/>
              </a:lnSpc>
            </a:pPr>
            <a:r>
              <a:rPr lang="en-US" sz="2800" u="sng" smtClean="0"/>
              <a:t>Commensalism</a:t>
            </a:r>
            <a:r>
              <a:rPr lang="en-US" sz="2800" smtClean="0"/>
              <a:t> – one species benefits, one is not affected</a:t>
            </a:r>
          </a:p>
          <a:p>
            <a:pPr lvl="2" eaLnBrk="1" hangingPunct="1">
              <a:lnSpc>
                <a:spcPct val="90000"/>
              </a:lnSpc>
            </a:pPr>
            <a:r>
              <a:rPr lang="en-US" sz="2800" smtClean="0"/>
              <a:t>Example: Clownfish living in a sea anemone</a:t>
            </a:r>
          </a:p>
          <a:p>
            <a:endParaRPr lang="en-US" smtClean="0"/>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3557" name="Picture 4" descr="commensali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575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3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Parasitism</a:t>
            </a:r>
          </a:p>
        </p:txBody>
      </p:sp>
      <p:sp>
        <p:nvSpPr>
          <p:cNvPr id="24579" name="Content Placeholder 2"/>
          <p:cNvSpPr>
            <a:spLocks noGrp="1"/>
          </p:cNvSpPr>
          <p:nvPr>
            <p:ph idx="1"/>
          </p:nvPr>
        </p:nvSpPr>
        <p:spPr>
          <a:xfrm>
            <a:off x="228600" y="1524000"/>
            <a:ext cx="8610600" cy="5029200"/>
          </a:xfrm>
        </p:spPr>
        <p:txBody>
          <a:bodyPr/>
          <a:lstStyle/>
          <a:p>
            <a:pPr eaLnBrk="1" hangingPunct="1">
              <a:lnSpc>
                <a:spcPct val="90000"/>
              </a:lnSpc>
            </a:pPr>
            <a:r>
              <a:rPr lang="en-US" sz="2800" u="sng" smtClean="0"/>
              <a:t>Parasitism</a:t>
            </a:r>
            <a:r>
              <a:rPr lang="en-US" sz="2800" smtClean="0"/>
              <a:t> – one species benefits, the other is harmed</a:t>
            </a:r>
          </a:p>
          <a:p>
            <a:pPr lvl="1" eaLnBrk="1" hangingPunct="1">
              <a:lnSpc>
                <a:spcPct val="90000"/>
              </a:lnSpc>
            </a:pPr>
            <a:r>
              <a:rPr lang="en-US" sz="2400" smtClean="0"/>
              <a:t>Example: hookworm living in dogs</a:t>
            </a:r>
          </a:p>
          <a:p>
            <a:pPr lvl="1" eaLnBrk="1" hangingPunct="1">
              <a:lnSpc>
                <a:spcPct val="90000"/>
              </a:lnSpc>
            </a:pPr>
            <a:r>
              <a:rPr lang="en-US" sz="2400" smtClean="0"/>
              <a:t>A mosquito drinking human blood</a:t>
            </a:r>
          </a:p>
          <a:p>
            <a:pPr lvl="1" eaLnBrk="1" hangingPunct="1">
              <a:lnSpc>
                <a:spcPct val="90000"/>
              </a:lnSpc>
            </a:pPr>
            <a:r>
              <a:rPr lang="en-US" sz="2400" smtClean="0"/>
              <a:t>A lamprey eel  living off a fish</a:t>
            </a:r>
          </a:p>
          <a:p>
            <a:endParaRPr lang="en-US" smtClean="0"/>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4581" name="Picture 4" descr="misqui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3762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lamprey_parasiti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6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Mutualism</a:t>
            </a:r>
          </a:p>
        </p:txBody>
      </p:sp>
      <p:sp>
        <p:nvSpPr>
          <p:cNvPr id="25603" name="Content Placeholder 2"/>
          <p:cNvSpPr>
            <a:spLocks noGrp="1"/>
          </p:cNvSpPr>
          <p:nvPr>
            <p:ph idx="1"/>
          </p:nvPr>
        </p:nvSpPr>
        <p:spPr>
          <a:xfrm>
            <a:off x="304800" y="1524000"/>
            <a:ext cx="8610600" cy="5181600"/>
          </a:xfrm>
        </p:spPr>
        <p:txBody>
          <a:bodyPr/>
          <a:lstStyle/>
          <a:p>
            <a:pPr eaLnBrk="1" hangingPunct="1">
              <a:lnSpc>
                <a:spcPct val="90000"/>
              </a:lnSpc>
            </a:pPr>
            <a:r>
              <a:rPr lang="en-US" sz="2800" u="sng" smtClean="0"/>
              <a:t>Mutualism</a:t>
            </a:r>
            <a:r>
              <a:rPr lang="en-US" sz="2800" smtClean="0"/>
              <a:t> – both species benefit</a:t>
            </a:r>
          </a:p>
          <a:p>
            <a:pPr lvl="1" eaLnBrk="1" hangingPunct="1">
              <a:lnSpc>
                <a:spcPct val="90000"/>
              </a:lnSpc>
            </a:pPr>
            <a:r>
              <a:rPr lang="en-US" sz="2400" smtClean="0"/>
              <a:t>Example: a bee gathering nectar from a flower</a:t>
            </a:r>
          </a:p>
          <a:p>
            <a:pPr lvl="1" eaLnBrk="1" hangingPunct="1">
              <a:lnSpc>
                <a:spcPct val="90000"/>
              </a:lnSpc>
            </a:pPr>
            <a:r>
              <a:rPr lang="en-US" sz="2400" smtClean="0"/>
              <a:t>Birds eating parasites off a rhino.</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5605" name="Picture 4" descr="symbi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62250"/>
            <a:ext cx="63246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38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6627" name="Rectangle 2"/>
          <p:cNvSpPr>
            <a:spLocks noGrp="1" noChangeArrowheads="1"/>
          </p:cNvSpPr>
          <p:nvPr>
            <p:ph type="title"/>
          </p:nvPr>
        </p:nvSpPr>
        <p:spPr>
          <a:xfrm>
            <a:off x="76200" y="76200"/>
            <a:ext cx="7315200" cy="1066800"/>
          </a:xfrm>
        </p:spPr>
        <p:txBody>
          <a:bodyPr/>
          <a:lstStyle/>
          <a:p>
            <a:pPr eaLnBrk="1" hangingPunct="1"/>
            <a:r>
              <a:rPr lang="en-GB" smtClean="0"/>
              <a:t>Niches and Competition</a:t>
            </a:r>
            <a:endParaRPr lang="en-US" smtClean="0"/>
          </a:p>
        </p:txBody>
      </p:sp>
      <p:sp>
        <p:nvSpPr>
          <p:cNvPr id="26628" name="Rectangle 3"/>
          <p:cNvSpPr>
            <a:spLocks noGrp="1" noChangeArrowheads="1"/>
          </p:cNvSpPr>
          <p:nvPr>
            <p:ph type="body" idx="1"/>
          </p:nvPr>
        </p:nvSpPr>
        <p:spPr>
          <a:xfrm>
            <a:off x="228600" y="1450975"/>
            <a:ext cx="8686800" cy="5102225"/>
          </a:xfrm>
        </p:spPr>
        <p:txBody>
          <a:bodyPr/>
          <a:lstStyle/>
          <a:p>
            <a:pPr eaLnBrk="1" hangingPunct="1">
              <a:lnSpc>
                <a:spcPct val="90000"/>
              </a:lnSpc>
            </a:pPr>
            <a:r>
              <a:rPr lang="en-US" sz="2800" dirty="0" smtClean="0"/>
              <a:t>A </a:t>
            </a:r>
            <a:r>
              <a:rPr lang="en-US" sz="2800" u="sng" dirty="0" smtClean="0"/>
              <a:t>niche</a:t>
            </a:r>
            <a:r>
              <a:rPr lang="en-US" sz="2800" dirty="0" smtClean="0"/>
              <a:t> refers to the role an organism has within an </a:t>
            </a:r>
            <a:br>
              <a:rPr lang="en-US" sz="2800" dirty="0" smtClean="0"/>
            </a:br>
            <a:r>
              <a:rPr lang="en-US" sz="2800" dirty="0" smtClean="0"/>
              <a:t>ecosystem, physically, chemically and biologically.</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u="sng" dirty="0" smtClean="0"/>
              <a:t>Competition</a:t>
            </a:r>
            <a:r>
              <a:rPr lang="en-US" sz="2800" dirty="0" smtClean="0"/>
              <a:t> occurs when a</a:t>
            </a:r>
          </a:p>
          <a:p>
            <a:pPr marL="0" indent="0" eaLnBrk="1" hangingPunct="1">
              <a:lnSpc>
                <a:spcPct val="90000"/>
              </a:lnSpc>
              <a:buNone/>
            </a:pPr>
            <a:r>
              <a:rPr lang="en-US" sz="2800" dirty="0" smtClean="0"/>
              <a:t>resource is needed by two or</a:t>
            </a:r>
          </a:p>
          <a:p>
            <a:pPr marL="0" indent="0" eaLnBrk="1" hangingPunct="1">
              <a:lnSpc>
                <a:spcPct val="90000"/>
              </a:lnSpc>
              <a:buNone/>
            </a:pPr>
            <a:r>
              <a:rPr lang="en-US" sz="2800" dirty="0" smtClean="0"/>
              <a:t>more individuals.</a:t>
            </a:r>
          </a:p>
          <a:p>
            <a:pPr lvl="1" eaLnBrk="1" hangingPunct="1">
              <a:lnSpc>
                <a:spcPct val="90000"/>
              </a:lnSpc>
            </a:pPr>
            <a:r>
              <a:rPr lang="en-US" sz="2400" dirty="0" smtClean="0"/>
              <a:t>Competition usually means</a:t>
            </a:r>
          </a:p>
          <a:p>
            <a:pPr marL="457200" lvl="1" indent="0" eaLnBrk="1" hangingPunct="1">
              <a:lnSpc>
                <a:spcPct val="90000"/>
              </a:lnSpc>
              <a:buNone/>
            </a:pPr>
            <a:r>
              <a:rPr lang="en-US" sz="2400" dirty="0" smtClean="0"/>
              <a:t>resources are limited.</a:t>
            </a:r>
          </a:p>
          <a:p>
            <a:pPr lvl="1" eaLnBrk="1" hangingPunct="1">
              <a:lnSpc>
                <a:spcPct val="90000"/>
              </a:lnSpc>
            </a:pPr>
            <a:r>
              <a:rPr lang="en-US" sz="2400" dirty="0" smtClean="0"/>
              <a:t>This limits the size and health of that</a:t>
            </a:r>
          </a:p>
          <a:p>
            <a:pPr lvl="1" eaLnBrk="1" hangingPunct="1">
              <a:lnSpc>
                <a:spcPct val="90000"/>
              </a:lnSpc>
              <a:buFont typeface="Wingdings" pitchFamily="1" charset="2"/>
              <a:buNone/>
            </a:pPr>
            <a:r>
              <a:rPr lang="en-US" sz="2400" dirty="0" smtClean="0"/>
              <a:t>	individual and perhaps that population.</a:t>
            </a:r>
          </a:p>
        </p:txBody>
      </p:sp>
      <p:pic>
        <p:nvPicPr>
          <p:cNvPr id="26630" name="Picture 5" descr="coy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27" y="2307697"/>
            <a:ext cx="3790737" cy="28911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6"/>
          <p:cNvSpPr txBox="1">
            <a:spLocks noChangeArrowheads="1"/>
          </p:cNvSpPr>
          <p:nvPr/>
        </p:nvSpPr>
        <p:spPr bwMode="auto">
          <a:xfrm>
            <a:off x="5791200" y="51816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2000">
                <a:solidFill>
                  <a:srgbClr val="0D5613"/>
                </a:solidFill>
              </a:rPr>
              <a:t>Coyotes compete over habitat or food sources. </a:t>
            </a:r>
            <a:endParaRPr lang="en-CA" sz="2000">
              <a:solidFill>
                <a:schemeClr val="tx2"/>
              </a:solidFill>
            </a:endParaRPr>
          </a:p>
        </p:txBody>
      </p:sp>
    </p:spTree>
    <p:extLst>
      <p:ext uri="{BB962C8B-B14F-4D97-AF65-F5344CB8AC3E}">
        <p14:creationId xmlns:p14="http://schemas.microsoft.com/office/powerpoint/2010/main" val="257794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Predation</a:t>
            </a:r>
            <a:endParaRPr lang="en-US" smtClean="0"/>
          </a:p>
        </p:txBody>
      </p:sp>
      <p:sp>
        <p:nvSpPr>
          <p:cNvPr id="27651" name="Content Placeholder 2"/>
          <p:cNvSpPr>
            <a:spLocks noGrp="1"/>
          </p:cNvSpPr>
          <p:nvPr>
            <p:ph idx="1"/>
          </p:nvPr>
        </p:nvSpPr>
        <p:spPr>
          <a:xfrm>
            <a:off x="1" y="1371600"/>
            <a:ext cx="8610600" cy="4572000"/>
          </a:xfrm>
        </p:spPr>
        <p:txBody>
          <a:bodyPr/>
          <a:lstStyle/>
          <a:p>
            <a:pPr eaLnBrk="1" hangingPunct="1">
              <a:lnSpc>
                <a:spcPct val="90000"/>
              </a:lnSpc>
            </a:pPr>
            <a:r>
              <a:rPr lang="en-US" sz="2800" dirty="0" smtClean="0"/>
              <a:t>Predation is the relationship between the</a:t>
            </a:r>
            <a:br>
              <a:rPr lang="en-US" sz="2800" dirty="0" smtClean="0"/>
            </a:br>
            <a:r>
              <a:rPr lang="en-US" sz="2800" dirty="0" smtClean="0"/>
              <a:t> “eaters” and the “eaten”.</a:t>
            </a:r>
          </a:p>
          <a:p>
            <a:pPr lvl="1" eaLnBrk="1" hangingPunct="1">
              <a:lnSpc>
                <a:spcPct val="90000"/>
              </a:lnSpc>
            </a:pPr>
            <a:r>
              <a:rPr lang="en-US" sz="2400" dirty="0" smtClean="0"/>
              <a:t>Predators have adaptations to help them catch their prey.</a:t>
            </a:r>
          </a:p>
          <a:p>
            <a:pPr lvl="1" eaLnBrk="1" hangingPunct="1">
              <a:lnSpc>
                <a:spcPct val="90000"/>
              </a:lnSpc>
            </a:pPr>
            <a:r>
              <a:rPr lang="en-US" sz="2400" dirty="0" smtClean="0"/>
              <a:t>Prey have adaptations to help avoid predators.</a:t>
            </a:r>
          </a:p>
          <a:p>
            <a:pPr lvl="2" eaLnBrk="1" hangingPunct="1">
              <a:lnSpc>
                <a:spcPct val="90000"/>
              </a:lnSpc>
            </a:pPr>
            <a:r>
              <a:rPr lang="en-US" sz="2400" dirty="0" smtClean="0"/>
              <a:t>Examples of adaptations include spines and shells, camouflage and mimicry.</a:t>
            </a:r>
          </a:p>
          <a:p>
            <a:pPr marL="914400" lvl="2" indent="0" eaLnBrk="1" hangingPunct="1">
              <a:lnSpc>
                <a:spcPct val="90000"/>
              </a:lnSpc>
              <a:buNone/>
            </a:pPr>
            <a:endParaRPr lang="en-US" sz="2400" dirty="0" smtClean="0"/>
          </a:p>
          <a:p>
            <a:pPr lvl="1" eaLnBrk="1" hangingPunct="1">
              <a:lnSpc>
                <a:spcPct val="90000"/>
              </a:lnSpc>
            </a:pPr>
            <a:r>
              <a:rPr lang="en-US" sz="2400" dirty="0" smtClean="0"/>
              <a:t>The numbers of predators</a:t>
            </a:r>
          </a:p>
          <a:p>
            <a:pPr marL="457200" lvl="1" indent="0" eaLnBrk="1" hangingPunct="1">
              <a:lnSpc>
                <a:spcPct val="90000"/>
              </a:lnSpc>
              <a:buNone/>
            </a:pPr>
            <a:r>
              <a:rPr lang="en-US" sz="2400" dirty="0" smtClean="0"/>
              <a:t>and prey influence each other.</a:t>
            </a:r>
          </a:p>
          <a:p>
            <a:pPr eaLnBrk="1" hangingPunct="1"/>
            <a:endParaRPr lang="en-US" dirty="0" smtClean="0"/>
          </a:p>
        </p:txBody>
      </p:sp>
      <p:sp>
        <p:nvSpPr>
          <p:cNvPr id="276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7653" name="Picture 4" descr="coyo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4281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71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What is an ecosystem?</a:t>
            </a:r>
          </a:p>
          <a:p>
            <a:endParaRPr lang="en-US" dirty="0" smtClean="0"/>
          </a:p>
          <a:p>
            <a:r>
              <a:rPr lang="en-US" dirty="0" smtClean="0"/>
              <a:t>What are populations and communities?</a:t>
            </a:r>
          </a:p>
          <a:p>
            <a:pPr lvl="1"/>
            <a:r>
              <a:rPr lang="en-US" dirty="0" smtClean="0"/>
              <a:t>How do these fit </a:t>
            </a:r>
            <a:r>
              <a:rPr lang="en-US" smtClean="0"/>
              <a:t>into ecosystems?</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85391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8675" name="Rectangle 2"/>
          <p:cNvSpPr>
            <a:spLocks noGrp="1" noChangeArrowheads="1"/>
          </p:cNvSpPr>
          <p:nvPr>
            <p:ph type="title"/>
          </p:nvPr>
        </p:nvSpPr>
        <p:spPr>
          <a:xfrm>
            <a:off x="76200" y="76200"/>
            <a:ext cx="7315200" cy="1066800"/>
          </a:xfrm>
        </p:spPr>
        <p:txBody>
          <a:bodyPr/>
          <a:lstStyle/>
          <a:p>
            <a:pPr eaLnBrk="1" hangingPunct="1"/>
            <a:r>
              <a:rPr lang="en-GB" smtClean="0"/>
              <a:t>Biodiversity in Ecosystems</a:t>
            </a:r>
            <a:endParaRPr lang="en-US" smtClean="0"/>
          </a:p>
        </p:txBody>
      </p:sp>
      <p:sp>
        <p:nvSpPr>
          <p:cNvPr id="28676" name="Rectangle 3"/>
          <p:cNvSpPr>
            <a:spLocks noGrp="1" noChangeArrowheads="1"/>
          </p:cNvSpPr>
          <p:nvPr>
            <p:ph type="body" idx="1"/>
          </p:nvPr>
        </p:nvSpPr>
        <p:spPr>
          <a:xfrm>
            <a:off x="0" y="1450975"/>
            <a:ext cx="8999538" cy="4645025"/>
          </a:xfrm>
        </p:spPr>
        <p:txBody>
          <a:bodyPr/>
          <a:lstStyle/>
          <a:p>
            <a:pPr eaLnBrk="1" hangingPunct="1"/>
            <a:r>
              <a:rPr lang="en-US" sz="2800" u="sng" dirty="0" smtClean="0"/>
              <a:t>Biodiversity</a:t>
            </a:r>
            <a:r>
              <a:rPr lang="en-US" sz="2800" dirty="0" smtClean="0"/>
              <a:t> refers to the variety and number of different individuals and species in an ecosystem.</a:t>
            </a:r>
          </a:p>
          <a:p>
            <a:pPr lvl="1" eaLnBrk="1" hangingPunct="1"/>
            <a:r>
              <a:rPr lang="en-US" sz="2400" dirty="0" smtClean="0"/>
              <a:t>Healthy ecosystems generally</a:t>
            </a:r>
          </a:p>
          <a:p>
            <a:pPr marL="457200" lvl="1" indent="0" eaLnBrk="1" hangingPunct="1">
              <a:buNone/>
            </a:pPr>
            <a:r>
              <a:rPr lang="en-US" sz="2400" dirty="0" smtClean="0"/>
              <a:t>have high biodiversity.</a:t>
            </a:r>
          </a:p>
          <a:p>
            <a:pPr lvl="1" eaLnBrk="1" hangingPunct="1"/>
            <a:r>
              <a:rPr lang="en-US" sz="2400" dirty="0" smtClean="0"/>
              <a:t>Most biodiversity losses occur</a:t>
            </a:r>
          </a:p>
          <a:p>
            <a:pPr lvl="1" eaLnBrk="1" hangingPunct="1">
              <a:buFont typeface="Wingdings" pitchFamily="1" charset="2"/>
              <a:buNone/>
            </a:pPr>
            <a:r>
              <a:rPr lang="en-US" sz="2400" dirty="0" smtClean="0"/>
              <a:t>	from the loss of habitat.</a:t>
            </a:r>
          </a:p>
          <a:p>
            <a:pPr eaLnBrk="1" hangingPunct="1">
              <a:buFont typeface="Times" pitchFamily="1" charset="0"/>
              <a:buNone/>
            </a:pPr>
            <a:endParaRPr lang="en-US" dirty="0" smtClean="0"/>
          </a:p>
        </p:txBody>
      </p:sp>
      <p:sp>
        <p:nvSpPr>
          <p:cNvPr id="28678" name="Text Box 7"/>
          <p:cNvSpPr txBox="1">
            <a:spLocks noChangeArrowheads="1"/>
          </p:cNvSpPr>
          <p:nvPr/>
        </p:nvSpPr>
        <p:spPr bwMode="auto">
          <a:xfrm>
            <a:off x="1905000" y="5867400"/>
            <a:ext cx="268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1600">
                <a:solidFill>
                  <a:srgbClr val="0D5613"/>
                </a:solidFill>
              </a:rPr>
              <a:t>Wetlands provide habitats. </a:t>
            </a:r>
            <a:endParaRPr lang="en-CA" sz="1600">
              <a:solidFill>
                <a:schemeClr val="tx2"/>
              </a:solidFill>
            </a:endParaRPr>
          </a:p>
        </p:txBody>
      </p:sp>
      <p:pic>
        <p:nvPicPr>
          <p:cNvPr id="28679" name="Picture 8"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67" y="2365675"/>
            <a:ext cx="2767914" cy="43713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71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The impact of Humans on Ecosystems</a:t>
            </a:r>
          </a:p>
        </p:txBody>
      </p:sp>
      <p:sp>
        <p:nvSpPr>
          <p:cNvPr id="29699" name="Content Placeholder 2"/>
          <p:cNvSpPr>
            <a:spLocks noGrp="1"/>
          </p:cNvSpPr>
          <p:nvPr>
            <p:ph idx="1"/>
          </p:nvPr>
        </p:nvSpPr>
        <p:spPr>
          <a:xfrm>
            <a:off x="98855" y="1371600"/>
            <a:ext cx="5387546" cy="4572000"/>
          </a:xfrm>
        </p:spPr>
        <p:txBody>
          <a:bodyPr/>
          <a:lstStyle/>
          <a:p>
            <a:pPr eaLnBrk="1" hangingPunct="1"/>
            <a:r>
              <a:rPr lang="en-US" sz="2800" dirty="0" smtClean="0"/>
              <a:t>Humans often have a negative impact on biodiversity.</a:t>
            </a:r>
          </a:p>
          <a:p>
            <a:pPr eaLnBrk="1" hangingPunct="1"/>
            <a:endParaRPr lang="en-US" sz="2800" dirty="0" smtClean="0"/>
          </a:p>
          <a:p>
            <a:pPr lvl="1" eaLnBrk="1" hangingPunct="1"/>
            <a:r>
              <a:rPr lang="en-US" sz="2400" dirty="0" smtClean="0"/>
              <a:t>Many efforts are now made to lessen this impact in order to maintain biodiversity.</a:t>
            </a:r>
          </a:p>
          <a:p>
            <a:pPr lvl="1" eaLnBrk="1" hangingPunct="1">
              <a:buFont typeface="Wingdings" pitchFamily="1" charset="2"/>
              <a:buNone/>
            </a:pPr>
            <a:endParaRPr lang="en-US" sz="2400" dirty="0" smtClean="0"/>
          </a:p>
          <a:p>
            <a:pPr lvl="1" eaLnBrk="1" hangingPunct="1"/>
            <a:r>
              <a:rPr lang="en-US" sz="2400" dirty="0" smtClean="0"/>
              <a:t>Ecological management programs try to balance human progress with maintaining biodiversity.</a:t>
            </a:r>
          </a:p>
          <a:p>
            <a:pPr eaLnBrk="1" hangingPunct="1"/>
            <a:endParaRPr lang="en-US" dirty="0" smtClean="0"/>
          </a:p>
        </p:txBody>
      </p:sp>
      <p:sp>
        <p:nvSpPr>
          <p:cNvPr id="297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9702" name="Picture 5" descr="human-influence-ecosyste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4552" y="2813223"/>
            <a:ext cx="3655540" cy="365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5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Environments Change Over Time</a:t>
            </a:r>
          </a:p>
        </p:txBody>
      </p:sp>
      <p:sp>
        <p:nvSpPr>
          <p:cNvPr id="8195" name="Rectangle 3"/>
          <p:cNvSpPr>
            <a:spLocks noGrp="1" noChangeArrowheads="1"/>
          </p:cNvSpPr>
          <p:nvPr>
            <p:ph type="body" idx="1"/>
          </p:nvPr>
        </p:nvSpPr>
        <p:spPr/>
        <p:txBody>
          <a:bodyPr/>
          <a:lstStyle/>
          <a:p>
            <a:pPr eaLnBrk="1" hangingPunct="1"/>
            <a:r>
              <a:rPr lang="en-US" dirty="0" smtClean="0"/>
              <a:t>Abiotic factors</a:t>
            </a:r>
          </a:p>
          <a:p>
            <a:pPr eaLnBrk="1" hangingPunct="1"/>
            <a:r>
              <a:rPr lang="en-US" dirty="0" smtClean="0"/>
              <a:t>Biotic Factors</a:t>
            </a:r>
          </a:p>
          <a:p>
            <a:pPr lvl="1" eaLnBrk="1" hangingPunct="1"/>
            <a:r>
              <a:rPr lang="en-US" dirty="0" smtClean="0"/>
              <a:t>Populations/Communities</a:t>
            </a:r>
          </a:p>
          <a:p>
            <a:pPr lvl="2" eaLnBrk="1" hangingPunct="1"/>
            <a:r>
              <a:rPr lang="en-US" dirty="0" smtClean="0"/>
              <a:t>Succession</a:t>
            </a:r>
          </a:p>
        </p:txBody>
      </p:sp>
      <p:pic>
        <p:nvPicPr>
          <p:cNvPr id="8197" name="Picture 12" descr="global_warming_drought_flood_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544888"/>
            <a:ext cx="3429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descr="LakeHartw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617" y="3061859"/>
            <a:ext cx="4479213" cy="298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32770" name="Picture 2" descr="http://media.web.britannica.com/eb-media/97/95197-036-7F9B8F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39" y="1398372"/>
            <a:ext cx="8537952" cy="35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99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Earth’s Biosphere</a:t>
            </a:r>
          </a:p>
        </p:txBody>
      </p:sp>
      <p:sp>
        <p:nvSpPr>
          <p:cNvPr id="11267" name="Rectangle 3"/>
          <p:cNvSpPr>
            <a:spLocks noGrp="1" noChangeArrowheads="1"/>
          </p:cNvSpPr>
          <p:nvPr>
            <p:ph type="body" idx="1"/>
          </p:nvPr>
        </p:nvSpPr>
        <p:spPr>
          <a:xfrm>
            <a:off x="457200" y="1371600"/>
            <a:ext cx="4873625" cy="4572000"/>
          </a:xfrm>
        </p:spPr>
        <p:txBody>
          <a:bodyPr/>
          <a:lstStyle/>
          <a:p>
            <a:pPr eaLnBrk="1" hangingPunct="1">
              <a:lnSpc>
                <a:spcPct val="90000"/>
              </a:lnSpc>
            </a:pPr>
            <a:r>
              <a:rPr lang="en-US" sz="2800" smtClean="0"/>
              <a:t>Biosphere</a:t>
            </a:r>
          </a:p>
          <a:p>
            <a:pPr lvl="1" eaLnBrk="1" hangingPunct="1">
              <a:lnSpc>
                <a:spcPct val="90000"/>
              </a:lnSpc>
            </a:pPr>
            <a:r>
              <a:rPr lang="en-US" sz="2400" smtClean="0"/>
              <a:t>All of the ecosystems and their interactions</a:t>
            </a:r>
          </a:p>
          <a:p>
            <a:pPr lvl="1" eaLnBrk="1" hangingPunct="1">
              <a:lnSpc>
                <a:spcPct val="90000"/>
              </a:lnSpc>
            </a:pPr>
            <a:r>
              <a:rPr lang="en-US" sz="2400" smtClean="0"/>
              <a:t>Atmosphere, Lithosphere, Hydrosphere</a:t>
            </a:r>
          </a:p>
          <a:p>
            <a:pPr lvl="1" eaLnBrk="1" hangingPunct="1">
              <a:lnSpc>
                <a:spcPct val="90000"/>
              </a:lnSpc>
              <a:buFontTx/>
              <a:buNone/>
            </a:pPr>
            <a:endParaRPr lang="en-US" sz="2400" smtClean="0"/>
          </a:p>
          <a:p>
            <a:pPr eaLnBrk="1" hangingPunct="1">
              <a:lnSpc>
                <a:spcPct val="90000"/>
              </a:lnSpc>
            </a:pPr>
            <a:r>
              <a:rPr lang="en-US" sz="2800" smtClean="0"/>
              <a:t>Each species has its own </a:t>
            </a:r>
            <a:r>
              <a:rPr lang="en-US" sz="2800" b="1" i="1" smtClean="0"/>
              <a:t>niche</a:t>
            </a:r>
            <a:r>
              <a:rPr lang="en-US" sz="2800" smtClean="0"/>
              <a:t> in the biosphere</a:t>
            </a:r>
          </a:p>
          <a:p>
            <a:pPr lvl="1" eaLnBrk="1" hangingPunct="1">
              <a:lnSpc>
                <a:spcPct val="90000"/>
              </a:lnSpc>
            </a:pPr>
            <a:r>
              <a:rPr lang="en-US" sz="2400" smtClean="0"/>
              <a:t>They live in specific places and are well suited to survive in these areas</a:t>
            </a:r>
          </a:p>
        </p:txBody>
      </p:sp>
      <p:pic>
        <p:nvPicPr>
          <p:cNvPr id="11268" name="Picture 5" descr="EupitheciaWeb-721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1416050"/>
            <a:ext cx="3992562"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Big Picture</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68610" name="Picture 2" descr="https://buffonescience9.wikispaces.com/file/view/ecological_levels.jpg/216935720/ecological_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742" y="1186377"/>
            <a:ext cx="6455290" cy="500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The Parts of an Ecosystem</a:t>
            </a:r>
          </a:p>
        </p:txBody>
      </p:sp>
      <p:sp>
        <p:nvSpPr>
          <p:cNvPr id="14339" name="Content Placeholder 2"/>
          <p:cNvSpPr>
            <a:spLocks noGrp="1"/>
          </p:cNvSpPr>
          <p:nvPr>
            <p:ph idx="1"/>
          </p:nvPr>
        </p:nvSpPr>
        <p:spPr>
          <a:xfrm>
            <a:off x="0" y="1371600"/>
            <a:ext cx="9045146" cy="4572000"/>
          </a:xfrm>
        </p:spPr>
        <p:txBody>
          <a:bodyPr/>
          <a:lstStyle/>
          <a:p>
            <a:pPr eaLnBrk="1" hangingPunct="1">
              <a:lnSpc>
                <a:spcPct val="90000"/>
              </a:lnSpc>
            </a:pPr>
            <a:r>
              <a:rPr lang="en-US" sz="2800" dirty="0" smtClean="0"/>
              <a:t>An ecosystem is made up of many parts.</a:t>
            </a:r>
          </a:p>
          <a:p>
            <a:pPr lvl="1" eaLnBrk="1" hangingPunct="1">
              <a:lnSpc>
                <a:spcPct val="90000"/>
              </a:lnSpc>
            </a:pPr>
            <a:r>
              <a:rPr lang="en-US" sz="2400" u="sng" dirty="0" smtClean="0"/>
              <a:t>Ecosystems</a:t>
            </a:r>
            <a:r>
              <a:rPr lang="en-US" sz="2400" dirty="0" smtClean="0"/>
              <a:t> can take up many hectares of land or can be small, such as a tide pool or a rotting log.</a:t>
            </a:r>
            <a:endParaRPr lang="en-US" sz="2400" u="sng" dirty="0" smtClean="0"/>
          </a:p>
          <a:p>
            <a:pPr lvl="1" eaLnBrk="1" hangingPunct="1">
              <a:lnSpc>
                <a:spcPct val="90000"/>
              </a:lnSpc>
            </a:pPr>
            <a:r>
              <a:rPr lang="en-US" sz="2400" u="sng" dirty="0" smtClean="0"/>
              <a:t>Abiotic</a:t>
            </a:r>
            <a:r>
              <a:rPr lang="en-US" sz="2400" dirty="0" smtClean="0"/>
              <a:t> factors include air, water, soil, nutrients, and light.</a:t>
            </a:r>
          </a:p>
          <a:p>
            <a:pPr lvl="1" eaLnBrk="1" hangingPunct="1">
              <a:lnSpc>
                <a:spcPct val="90000"/>
              </a:lnSpc>
            </a:pPr>
            <a:r>
              <a:rPr lang="en-US" sz="2400" u="sng" dirty="0" smtClean="0"/>
              <a:t>Biotic</a:t>
            </a:r>
            <a:r>
              <a:rPr lang="en-US" sz="2400" dirty="0" smtClean="0"/>
              <a:t> factors include plants, animals, and micro-organisms.</a:t>
            </a:r>
          </a:p>
          <a:p>
            <a:pPr lvl="1" eaLnBrk="1" hangingPunct="1">
              <a:lnSpc>
                <a:spcPct val="90000"/>
              </a:lnSpc>
            </a:pPr>
            <a:r>
              <a:rPr lang="en-US" sz="2400" dirty="0" smtClean="0"/>
              <a:t>A </a:t>
            </a:r>
            <a:r>
              <a:rPr lang="en-US" sz="2400" u="sng" dirty="0" smtClean="0"/>
              <a:t>habitat</a:t>
            </a:r>
            <a:r>
              <a:rPr lang="en-US" sz="2400" dirty="0" smtClean="0"/>
              <a:t> is where an organism lives.</a:t>
            </a:r>
          </a:p>
          <a:p>
            <a:pPr eaLnBrk="1" hangingPunct="1"/>
            <a:endParaRPr lang="en-US" dirty="0" smtClean="0"/>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US" sz="1000" smtClean="0"/>
              <a:t>(c) McGraw Hill Ryerson 2007</a:t>
            </a:r>
            <a:endParaRPr lang="en-US" sz="1400" i="0" smtClean="0"/>
          </a:p>
        </p:txBody>
      </p:sp>
      <p:sp>
        <p:nvSpPr>
          <p:cNvPr id="14341" name="Text Box 12"/>
          <p:cNvSpPr txBox="1">
            <a:spLocks noChangeArrowheads="1"/>
          </p:cNvSpPr>
          <p:nvPr/>
        </p:nvSpPr>
        <p:spPr bwMode="auto">
          <a:xfrm>
            <a:off x="5334000" y="5181600"/>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CA" sz="2000">
                <a:solidFill>
                  <a:srgbClr val="0D5613"/>
                </a:solidFill>
              </a:rPr>
              <a:t>The </a:t>
            </a:r>
            <a:r>
              <a:rPr lang="en-CA" sz="2000" u="sng">
                <a:solidFill>
                  <a:srgbClr val="0D5613"/>
                </a:solidFill>
              </a:rPr>
              <a:t>habitat</a:t>
            </a:r>
            <a:r>
              <a:rPr lang="en-CA" sz="2000">
                <a:solidFill>
                  <a:srgbClr val="0D5613"/>
                </a:solidFill>
              </a:rPr>
              <a:t> of the red fox often includes the edges of forests or marshlands. </a:t>
            </a:r>
            <a:endParaRPr lang="en-CA" sz="2000">
              <a:solidFill>
                <a:schemeClr val="tx2"/>
              </a:solidFill>
            </a:endParaRPr>
          </a:p>
        </p:txBody>
      </p:sp>
      <p:pic>
        <p:nvPicPr>
          <p:cNvPr id="14342" name="Picture 13" descr="800px-Vulpes_vulpes_at_shipwr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4648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1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Ecotones</a:t>
            </a:r>
          </a:p>
        </p:txBody>
      </p:sp>
      <p:sp>
        <p:nvSpPr>
          <p:cNvPr id="10243" name="Content Placeholder 2"/>
          <p:cNvSpPr>
            <a:spLocks noGrp="1"/>
          </p:cNvSpPr>
          <p:nvPr>
            <p:ph idx="1"/>
          </p:nvPr>
        </p:nvSpPr>
        <p:spPr/>
        <p:txBody>
          <a:bodyPr/>
          <a:lstStyle/>
          <a:p>
            <a:pPr eaLnBrk="1" hangingPunct="1"/>
            <a:r>
              <a:rPr lang="en-US" smtClean="0"/>
              <a:t>Ecotones</a:t>
            </a:r>
          </a:p>
          <a:p>
            <a:pPr lvl="1" eaLnBrk="1" hangingPunct="1"/>
            <a:r>
              <a:rPr lang="en-US" smtClean="0"/>
              <a:t>A transition area between ecosystems</a:t>
            </a:r>
          </a:p>
          <a:p>
            <a:endParaRPr lang="en-US" smtClean="0"/>
          </a:p>
        </p:txBody>
      </p:sp>
      <p:pic>
        <p:nvPicPr>
          <p:cNvPr id="10244" name="Picture 15" descr="mountain_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393950"/>
            <a:ext cx="5749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670881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15363" name="Rectangle 2"/>
          <p:cNvSpPr>
            <a:spLocks noGrp="1" noChangeArrowheads="1"/>
          </p:cNvSpPr>
          <p:nvPr>
            <p:ph type="title"/>
          </p:nvPr>
        </p:nvSpPr>
        <p:spPr>
          <a:xfrm>
            <a:off x="2446638" y="76200"/>
            <a:ext cx="6544962" cy="1066800"/>
          </a:xfrm>
        </p:spPr>
        <p:txBody>
          <a:bodyPr/>
          <a:lstStyle/>
          <a:p>
            <a:pPr algn="r" eaLnBrk="1" hangingPunct="1"/>
            <a:r>
              <a:rPr lang="en-GB" dirty="0" smtClean="0"/>
              <a:t>Abiotic Interactions in Ecosystems</a:t>
            </a:r>
            <a:endParaRPr lang="en-US" dirty="0" smtClean="0"/>
          </a:p>
        </p:txBody>
      </p:sp>
      <p:sp>
        <p:nvSpPr>
          <p:cNvPr id="15364" name="Rectangle 4"/>
          <p:cNvSpPr>
            <a:spLocks noGrp="1" noChangeArrowheads="1"/>
          </p:cNvSpPr>
          <p:nvPr>
            <p:ph type="body" idx="1"/>
          </p:nvPr>
        </p:nvSpPr>
        <p:spPr>
          <a:xfrm>
            <a:off x="228600" y="1450975"/>
            <a:ext cx="8770938" cy="5102225"/>
          </a:xfrm>
        </p:spPr>
        <p:txBody>
          <a:bodyPr/>
          <a:lstStyle/>
          <a:p>
            <a:pPr marL="457200" indent="-457200" eaLnBrk="1" hangingPunct="1">
              <a:lnSpc>
                <a:spcPct val="90000"/>
              </a:lnSpc>
              <a:tabLst>
                <a:tab pos="1085850" algn="l"/>
              </a:tabLst>
              <a:defRPr/>
            </a:pPr>
            <a:r>
              <a:rPr lang="en-US" dirty="0" smtClean="0"/>
              <a:t>The </a:t>
            </a:r>
            <a:r>
              <a:rPr lang="en-US" dirty="0" err="1" smtClean="0"/>
              <a:t>abiotic</a:t>
            </a:r>
            <a:r>
              <a:rPr lang="en-US" dirty="0" smtClean="0"/>
              <a:t> components are what allow the biotic components to survive in an ecosystem.</a:t>
            </a:r>
          </a:p>
          <a:p>
            <a:pPr marL="457200" indent="-457200" eaLnBrk="1" hangingPunct="1">
              <a:lnSpc>
                <a:spcPct val="90000"/>
              </a:lnSpc>
              <a:tabLst>
                <a:tab pos="1085850" algn="l"/>
              </a:tabLst>
              <a:defRPr/>
            </a:pPr>
            <a:endParaRPr lang="en-US" dirty="0" smtClean="0"/>
          </a:p>
          <a:p>
            <a:pPr marL="457200" indent="-457200" eaLnBrk="1" hangingPunct="1">
              <a:lnSpc>
                <a:spcPct val="90000"/>
              </a:lnSpc>
              <a:tabLst>
                <a:tab pos="1085850" algn="l"/>
              </a:tabLst>
              <a:defRPr/>
            </a:pPr>
            <a:endParaRPr lang="en-US" dirty="0" smtClean="0"/>
          </a:p>
          <a:p>
            <a:pPr marL="438150" indent="-381000" eaLnBrk="1" hangingPunct="1">
              <a:lnSpc>
                <a:spcPct val="90000"/>
              </a:lnSpc>
              <a:tabLst>
                <a:tab pos="1085850" algn="l"/>
              </a:tabLst>
              <a:defRPr/>
            </a:pPr>
            <a:r>
              <a:rPr lang="en-US" u="sng" dirty="0" err="1" smtClean="0"/>
              <a:t>Abiotic</a:t>
            </a:r>
            <a:r>
              <a:rPr lang="en-US" u="sng" dirty="0" smtClean="0"/>
              <a:t> factors </a:t>
            </a:r>
            <a:r>
              <a:rPr lang="en-US" dirty="0" smtClean="0"/>
              <a:t>include:</a:t>
            </a:r>
          </a:p>
          <a:p>
            <a:pPr marL="438150" indent="-381000" eaLnBrk="1" hangingPunct="1">
              <a:lnSpc>
                <a:spcPct val="90000"/>
              </a:lnSpc>
              <a:buFont typeface="Times" pitchFamily="1" charset="0"/>
              <a:buNone/>
              <a:tabLst>
                <a:tab pos="1085850" algn="l"/>
              </a:tabLst>
              <a:defRPr/>
            </a:pPr>
            <a:r>
              <a:rPr lang="en-US" dirty="0" smtClean="0"/>
              <a:t>	oxygen, water, nutrients</a:t>
            </a:r>
          </a:p>
          <a:p>
            <a:pPr marL="438150" indent="-381000" eaLnBrk="1" hangingPunct="1">
              <a:lnSpc>
                <a:spcPct val="90000"/>
              </a:lnSpc>
              <a:buFont typeface="Times" pitchFamily="1" charset="0"/>
              <a:buNone/>
              <a:tabLst>
                <a:tab pos="1085850" algn="l"/>
              </a:tabLst>
              <a:defRPr/>
            </a:pPr>
            <a:r>
              <a:rPr lang="en-US" dirty="0" smtClean="0"/>
              <a:t>	light and soil.</a:t>
            </a:r>
          </a:p>
          <a:p>
            <a:pPr marL="1238250" lvl="2" indent="-381000" eaLnBrk="1" hangingPunct="1">
              <a:lnSpc>
                <a:spcPct val="90000"/>
              </a:lnSpc>
              <a:tabLst>
                <a:tab pos="1085850" algn="l"/>
              </a:tabLst>
              <a:defRPr/>
            </a:pPr>
            <a:endParaRPr lang="en-US" dirty="0" smtClean="0"/>
          </a:p>
        </p:txBody>
      </p:sp>
      <p:sp>
        <p:nvSpPr>
          <p:cNvPr id="15365" name="Text Box 10"/>
          <p:cNvSpPr txBox="1">
            <a:spLocks noChangeArrowheads="1"/>
          </p:cNvSpPr>
          <p:nvPr/>
        </p:nvSpPr>
        <p:spPr bwMode="auto">
          <a:xfrm>
            <a:off x="304800" y="63246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spcBef>
                <a:spcPct val="50000"/>
              </a:spcBef>
            </a:pPr>
            <a:r>
              <a:rPr lang="en-US" sz="1400">
                <a:solidFill>
                  <a:srgbClr val="0D5613"/>
                </a:solidFill>
              </a:rPr>
              <a:t> See pages 37 - 38</a:t>
            </a:r>
            <a:endParaRPr lang="en-US"/>
          </a:p>
        </p:txBody>
      </p:sp>
      <p:pic>
        <p:nvPicPr>
          <p:cNvPr id="15366" name="Picture 9" descr="photosynthesi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05000"/>
            <a:ext cx="51816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44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Abiotic factors: Oxygen</a:t>
            </a:r>
          </a:p>
        </p:txBody>
      </p:sp>
      <p:sp>
        <p:nvSpPr>
          <p:cNvPr id="16387" name="Content Placeholder 2"/>
          <p:cNvSpPr>
            <a:spLocks noGrp="1"/>
          </p:cNvSpPr>
          <p:nvPr>
            <p:ph idx="1"/>
          </p:nvPr>
        </p:nvSpPr>
        <p:spPr/>
        <p:txBody>
          <a:bodyPr/>
          <a:lstStyle/>
          <a:p>
            <a:pPr eaLnBrk="1" hangingPunct="1"/>
            <a:r>
              <a:rPr lang="en-US" sz="2800" u="sng" smtClean="0"/>
              <a:t>Oxygen</a:t>
            </a:r>
            <a:r>
              <a:rPr lang="en-US" sz="2800" smtClean="0"/>
              <a:t> is produced by the green plants and certain micro-organisms and is used by animals and most other micro-organisms.</a:t>
            </a:r>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6389" name="Picture 5" descr="C:\Users\you\AppData\Local\Microsoft\Windows\Temporary Internet Files\Content.IE5\4UJ5H6HT\MP9003876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9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Abiotic factors: Water</a:t>
            </a:r>
          </a:p>
        </p:txBody>
      </p:sp>
      <p:sp>
        <p:nvSpPr>
          <p:cNvPr id="17411" name="Content Placeholder 2"/>
          <p:cNvSpPr>
            <a:spLocks noGrp="1"/>
          </p:cNvSpPr>
          <p:nvPr>
            <p:ph idx="1"/>
          </p:nvPr>
        </p:nvSpPr>
        <p:spPr/>
        <p:txBody>
          <a:bodyPr/>
          <a:lstStyle/>
          <a:p>
            <a:pPr marL="342900" lvl="2" indent="-342900" eaLnBrk="1" hangingPunct="1">
              <a:buFont typeface="Times" pitchFamily="1" charset="0"/>
              <a:buChar char="•"/>
            </a:pPr>
            <a:r>
              <a:rPr lang="en-US" sz="2800" u="sng" smtClean="0"/>
              <a:t>Water</a:t>
            </a:r>
            <a:r>
              <a:rPr lang="en-US" sz="2800" smtClean="0"/>
              <a:t> is necessary for all life.</a:t>
            </a:r>
          </a:p>
          <a:p>
            <a:pPr eaLnBrk="1" hangingPunct="1"/>
            <a:endParaRPr lang="en-US" smtClean="0"/>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7413" name="Picture 7" descr="C:\Users\you\AppData\Local\Microsoft\Windows\Temporary Internet Files\Content.IE5\D0J5JWOK\MP900444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24225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5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Abiotic factors: Nutrients</a:t>
            </a:r>
          </a:p>
        </p:txBody>
      </p:sp>
      <p:sp>
        <p:nvSpPr>
          <p:cNvPr id="3" name="Content Placeholder 2"/>
          <p:cNvSpPr>
            <a:spLocks noGrp="1"/>
          </p:cNvSpPr>
          <p:nvPr>
            <p:ph idx="1"/>
          </p:nvPr>
        </p:nvSpPr>
        <p:spPr/>
        <p:txBody>
          <a:bodyPr/>
          <a:lstStyle/>
          <a:p>
            <a:pPr marL="495300" indent="-381000" eaLnBrk="1" hangingPunct="1">
              <a:lnSpc>
                <a:spcPct val="90000"/>
              </a:lnSpc>
              <a:tabLst>
                <a:tab pos="1085850" algn="l"/>
              </a:tabLst>
              <a:defRPr/>
            </a:pPr>
            <a:r>
              <a:rPr lang="en-US" sz="2800" u="sng" dirty="0" smtClean="0"/>
              <a:t>Nutrients</a:t>
            </a:r>
            <a:r>
              <a:rPr lang="en-US" sz="2800" dirty="0" smtClean="0"/>
              <a:t> often enter the food chain with </a:t>
            </a:r>
            <a:br>
              <a:rPr lang="en-US" sz="2800" dirty="0" smtClean="0"/>
            </a:br>
            <a:r>
              <a:rPr lang="en-US" sz="2800" dirty="0" smtClean="0"/>
              <a:t>plants and are very important for growth.</a:t>
            </a:r>
          </a:p>
          <a:p>
            <a:pPr eaLnBrk="1" hangingPunct="1">
              <a:defRPr/>
            </a:pPr>
            <a:endParaRPr lang="en-US" dirty="0" smtClean="0"/>
          </a:p>
        </p:txBody>
      </p:sp>
      <p:sp>
        <p:nvSpPr>
          <p:cNvPr id="184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8437" name="Picture 5" descr="C:\Users\you\AppData\Local\Microsoft\Windows\Temporary Internet Files\Content.IE5\1O9MAV0U\MC9002868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32146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99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Abiotic factors: Light</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Light</a:t>
            </a:r>
            <a:r>
              <a:rPr lang="en-US" sz="2800" dirty="0" smtClean="0"/>
              <a:t> is required for photosynthesis, which is the process in plants that converts and stores the Sun’s energy in the form of starches and carbohydrates.</a:t>
            </a:r>
          </a:p>
          <a:p>
            <a:pPr eaLnBrk="1" hangingPunct="1">
              <a:defRPr/>
            </a:pPr>
            <a:endParaRPr lang="en-US" dirty="0" smtClean="0"/>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9461" name="Picture 5" descr="C:\Users\you\AppData\Local\Microsoft\Windows\Temporary Internet Files\Content.IE5\4UJ5H6HT\MC90044186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431958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9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Wheat field design template">
  <a:themeElements>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Wheat fiel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heat field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eat field design template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eat field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Wheat fiel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Wheat field design template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Wheat field design template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Wheat field design template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eat field design template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Wheat field design template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Wheat field design template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Wheat field design template</Template>
  <TotalTime>459</TotalTime>
  <Words>965</Words>
  <Application>Microsoft Office PowerPoint</Application>
  <PresentationFormat>On-screen Show (4:3)</PresentationFormat>
  <Paragraphs>160</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Wheat field design template</vt:lpstr>
      <vt:lpstr>Ecosystems and Population Change</vt:lpstr>
      <vt:lpstr>Learning Objectives</vt:lpstr>
      <vt:lpstr>The Parts of an Ecosystem</vt:lpstr>
      <vt:lpstr>Ecotones</vt:lpstr>
      <vt:lpstr>Abiotic Interactions in Ecosystems</vt:lpstr>
      <vt:lpstr>Abiotic factors: Oxygen</vt:lpstr>
      <vt:lpstr>Abiotic factors: Water</vt:lpstr>
      <vt:lpstr>Abiotic factors: Nutrients</vt:lpstr>
      <vt:lpstr>Abiotic factors: Light</vt:lpstr>
      <vt:lpstr>Abiotic factors: Soil</vt:lpstr>
      <vt:lpstr>Individual Organisms</vt:lpstr>
      <vt:lpstr>Populations</vt:lpstr>
      <vt:lpstr>Communities</vt:lpstr>
      <vt:lpstr>Symbiotic relationships</vt:lpstr>
      <vt:lpstr>Commensalism</vt:lpstr>
      <vt:lpstr>Parasitism</vt:lpstr>
      <vt:lpstr>Mutualism</vt:lpstr>
      <vt:lpstr>Niches and Competition</vt:lpstr>
      <vt:lpstr>Predation</vt:lpstr>
      <vt:lpstr>Biodiversity in Ecosystems</vt:lpstr>
      <vt:lpstr>The impact of Humans on Ecosystems</vt:lpstr>
      <vt:lpstr>Environments Change Over Time</vt:lpstr>
      <vt:lpstr>Primary Succession</vt:lpstr>
      <vt:lpstr>Earth’s Biosphere</vt:lpstr>
      <vt:lpstr>The Big Picture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Ecosystems and Population Change</dc:title>
  <dc:creator>Standring, Daniel</dc:creator>
  <cp:lastModifiedBy>Standring, Daniel</cp:lastModifiedBy>
  <cp:revision>19</cp:revision>
  <cp:lastPrinted>1601-01-01T00:00:00Z</cp:lastPrinted>
  <dcterms:created xsi:type="dcterms:W3CDTF">2007-08-13T15:56:11Z</dcterms:created>
  <dcterms:modified xsi:type="dcterms:W3CDTF">2012-12-14T22:22:11Z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