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2" r:id="rId2"/>
    <p:sldMasterId id="2147483654" r:id="rId3"/>
    <p:sldMasterId id="2147483656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CA" sz="3200">
                <a:solidFill>
                  <a:srgbClr val="FFFFFF"/>
                </a:solidFill>
                <a:latin typeface="Calibri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CA" sz="2400">
                <a:solidFill>
                  <a:srgbClr val="FFFFFF"/>
                </a:solidFill>
                <a:latin typeface="Calibri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CA" sz="2000">
                <a:solidFill>
                  <a:srgbClr val="FFFFFF"/>
                </a:solidFill>
                <a:latin typeface="Calibri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CA" sz="2000">
                <a:solidFill>
                  <a:srgbClr val="FFFFFF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1200">
                <a:solidFill>
                  <a:srgbClr val="FFFFFF"/>
                </a:solidFill>
                <a:latin typeface="Calibri"/>
              </a:rPr>
              <a:t>19/06/10</a:t>
            </a:r>
            <a:endParaRPr/>
          </a:p>
        </p:txBody>
      </p:sp>
      <p:sp>
        <p:nvSpPr>
          <p:cNvPr id="8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C1F191-A101-4161-A1B1-714141D141F1}" type="slidenum">
              <a:rPr lang="en-CA" sz="120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CA" sz="2400">
                <a:solidFill>
                  <a:srgbClr val="FFFFFF"/>
                </a:solidFill>
                <a:latin typeface="Calibri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CA" sz="2000">
                <a:solidFill>
                  <a:srgbClr val="FFFFFF"/>
                </a:solidFill>
                <a:latin typeface="Calibri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CA">
                <a:solidFill>
                  <a:srgbClr val="FFFFFF"/>
                </a:solidFill>
                <a:latin typeface="Calibri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CA">
                <a:solidFill>
                  <a:srgbClr val="FFFFFF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CA" sz="2800">
                <a:solidFill>
                  <a:srgbClr val="FFFFFF"/>
                </a:solidFill>
                <a:latin typeface="Calibri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CA" sz="2400">
                <a:solidFill>
                  <a:srgbClr val="FFFFFF"/>
                </a:solidFill>
                <a:latin typeface="Calibri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CA" sz="2000">
                <a:solidFill>
                  <a:srgbClr val="FFFFFF"/>
                </a:solidFill>
                <a:latin typeface="Calibri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CA">
                <a:solidFill>
                  <a:srgbClr val="FFFFFF"/>
                </a:solidFill>
                <a:latin typeface="Calibri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CA">
                <a:solidFill>
                  <a:srgbClr val="FFFFFF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1200">
                <a:solidFill>
                  <a:srgbClr val="FFFFFF"/>
                </a:solidFill>
                <a:latin typeface="Calibri"/>
              </a:rPr>
              <a:t>19/06/10</a:t>
            </a:r>
            <a:endParaRPr/>
          </a:p>
        </p:txBody>
      </p:sp>
      <p:sp>
        <p:nvSpPr>
          <p:cNvPr id="14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1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217171A1-E161-4181-8141-4101E1311101}" type="slidenum">
              <a:rPr lang="en-CA" sz="120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/>
            <a:r>
              <a:rPr lang="en-CA" sz="2000" b="1">
                <a:solidFill>
                  <a:srgbClr val="FFFFFF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7" name="CustomShape 2"/>
          <p:cNvSpPr/>
          <p:nvPr/>
        </p:nvSpPr>
        <p:spPr>
          <a:xfrm>
            <a:off x="1792440" y="612720"/>
            <a:ext cx="5486040" cy="4114440"/>
          </a:xfrm>
          <a:prstGeom prst="rect">
            <a:avLst/>
          </a:prstGeom>
        </p:spPr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CA" sz="1400">
                <a:solidFill>
                  <a:srgbClr val="FFFFFF"/>
                </a:solidFill>
                <a:latin typeface="Calibri"/>
              </a:rPr>
              <a:t>Eighth Outline Level</a:t>
            </a:r>
            <a:endParaRPr/>
          </a:p>
          <a:p>
            <a:r>
              <a:rPr lang="en-CA" sz="1400">
                <a:solidFill>
                  <a:srgbClr val="FFFFFF"/>
                </a:solidFill>
                <a:latin typeface="Calibri"/>
              </a:rPr>
              <a:t>Ninth Outline LevelClick to edit Master text styles</a:t>
            </a:r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1200">
                <a:solidFill>
                  <a:srgbClr val="FFFFFF"/>
                </a:solidFill>
                <a:latin typeface="Calibri"/>
              </a:rPr>
              <a:t>19/06/10</a:t>
            </a:r>
            <a:endParaRPr/>
          </a:p>
        </p:txBody>
      </p:sp>
      <p:sp>
        <p:nvSpPr>
          <p:cNvPr id="20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21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C1F1A1F1-91E1-41B1-B101-C131F15161E1}" type="slidenum">
              <a:rPr lang="en-CA" sz="120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CA"/>
              <a:t>Click to edit the title text format</a:t>
            </a:r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930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CA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CA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CA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CA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CA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CA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CA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CA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CA"/>
              <a:t>Ninth Outline Level</a:t>
            </a:r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CA" sz="1400"/>
              <a:t>&lt;date/time&gt;</a:t>
            </a:r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CA" sz="1400"/>
              <a:t>&lt;footer&gt;</a:t>
            </a:r>
            <a:endParaRPr/>
          </a:p>
        </p:txBody>
      </p:sp>
      <p:sp>
        <p:nvSpPr>
          <p:cNvPr id="26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71C10151-C181-4161-8181-A1F111211161}" type="slidenum">
              <a:rPr lang="en-CA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L0k-enzoeO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youtu.be/BmFEoCFDi-w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CLmR9-YY7o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rSMZDsjLuU" TargetMode="External"/><Relationship Id="rId2" Type="http://schemas.openxmlformats.org/officeDocument/2006/relationships/hyperlink" Target="https://youtu.be/vyiTbTH9dM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youtu.be/nQ3Rjh661X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WaX97p6y9U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Shape 1"/>
          <p:cNvSpPr txBox="1"/>
          <p:nvPr/>
        </p:nvSpPr>
        <p:spPr>
          <a:xfrm>
            <a:off x="457200" y="457200"/>
            <a:ext cx="8229240" cy="143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Cellular Reproduction
Mitosis and Meiosis</a:t>
            </a:r>
            <a:endParaRPr/>
          </a:p>
        </p:txBody>
      </p:sp>
      <p:pic>
        <p:nvPicPr>
          <p:cNvPr id="2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720" y="2286000"/>
            <a:ext cx="4114440" cy="404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Mitosis - summary</a:t>
            </a:r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304800" y="1219320"/>
            <a:ext cx="4038120" cy="4876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Happens in somatic cells</a:t>
            </a:r>
            <a:endParaRPr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The daughter cells are exact replicates of parent cell</a:t>
            </a:r>
            <a:endParaRPr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Each cell has a “start” and “stop” signals to prevent out of control </a:t>
            </a:r>
            <a:r>
              <a:rPr lang="en-CA" sz="2800" dirty="0" smtClean="0">
                <a:solidFill>
                  <a:schemeClr val="bg1"/>
                </a:solidFill>
              </a:rPr>
              <a:t>division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dirty="0" smtClean="0">
                <a:solidFill>
                  <a:schemeClr val="bg1"/>
                </a:solidFill>
                <a:hlinkClick r:id="rId2"/>
              </a:rPr>
              <a:t>Crash Course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219320"/>
            <a:ext cx="3580920" cy="5257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Cancer</a:t>
            </a: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457200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Considered to be non-regulated mitosis</a:t>
            </a:r>
            <a:endParaRPr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The cells spend little to no time in Interphase and just rapidly </a:t>
            </a:r>
            <a:r>
              <a:rPr lang="en-CA" sz="2800" dirty="0" smtClean="0">
                <a:solidFill>
                  <a:schemeClr val="bg1"/>
                </a:solidFill>
              </a:rPr>
              <a:t>divide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r>
              <a:rPr lang="en-CA" sz="2800" dirty="0" smtClean="0">
                <a:solidFill>
                  <a:schemeClr val="bg1"/>
                </a:solidFill>
                <a:hlinkClick r:id="rId2"/>
              </a:rPr>
              <a:t>Video</a:t>
            </a:r>
            <a:endParaRPr dirty="0">
              <a:solidFill>
                <a:schemeClr val="bg1"/>
              </a:solidFill>
            </a:endParaRPr>
          </a:p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6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320"/>
            <a:ext cx="3580920" cy="5359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2666880" y="274680"/>
            <a:ext cx="601956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4400">
                <a:solidFill>
                  <a:srgbClr val="FFFFFF"/>
                </a:solidFill>
                <a:latin typeface="Calibri"/>
              </a:rPr>
              <a:t>Meiosis</a:t>
            </a:r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Only in germ cells (gametes)</a:t>
            </a:r>
            <a:endParaRPr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Go through </a:t>
            </a:r>
            <a:r>
              <a:rPr lang="en-CA" sz="2800" dirty="0" err="1">
                <a:solidFill>
                  <a:schemeClr val="bg1"/>
                </a:solidFill>
              </a:rPr>
              <a:t>interphase</a:t>
            </a:r>
            <a:r>
              <a:rPr lang="en-CA" sz="2800" dirty="0">
                <a:solidFill>
                  <a:schemeClr val="bg1"/>
                </a:solidFill>
              </a:rPr>
              <a:t> just like mitosis</a:t>
            </a:r>
            <a:endParaRPr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Have two stages </a:t>
            </a:r>
            <a:endParaRPr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Meiosis I</a:t>
            </a:r>
            <a:endParaRPr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Meiosis II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"/>
            <a:ext cx="3952440" cy="6225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Prophase I</a:t>
            </a:r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b="1" u="sng">
                <a:solidFill>
                  <a:srgbClr val="FF0000"/>
                </a:solidFill>
              </a:rPr>
              <a:t>Synapsis</a:t>
            </a:r>
            <a:r>
              <a:rPr lang="en-CA" sz="2800">
                <a:solidFill>
                  <a:srgbClr val="FF0000"/>
                </a:solidFill>
              </a:rPr>
              <a:t> – each pair of matching chromosomes line up side by side</a:t>
            </a:r>
            <a:endParaRPr/>
          </a:p>
          <a:p>
            <a:r>
              <a:rPr lang="en-CA" sz="2800">
                <a:solidFill>
                  <a:srgbClr val="FF0000"/>
                </a:solidFill>
              </a:rPr>
              <a:t>Each pair made up of four chromatids called a tetrad</a:t>
            </a:r>
            <a:endParaRPr/>
          </a:p>
          <a:p>
            <a:endParaRPr/>
          </a:p>
        </p:txBody>
      </p:sp>
      <p:pic>
        <p:nvPicPr>
          <p:cNvPr id="7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720" y="4038480"/>
            <a:ext cx="2590560" cy="2601360"/>
          </a:xfrm>
          <a:prstGeom prst="rect">
            <a:avLst/>
          </a:prstGeom>
        </p:spPr>
      </p:pic>
      <p:pic>
        <p:nvPicPr>
          <p:cNvPr id="7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3880"/>
            <a:ext cx="3428640" cy="457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Metaphase 1 and Anaphase 1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Each pair of chromosomes line up beside each other on the equatorial plate</a:t>
            </a:r>
            <a:endParaRPr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A spindle </a:t>
            </a:r>
            <a:r>
              <a:rPr lang="en-CA" sz="2800" dirty="0" err="1">
                <a:solidFill>
                  <a:schemeClr val="bg1"/>
                </a:solidFill>
              </a:rPr>
              <a:t>fiber</a:t>
            </a:r>
            <a:r>
              <a:rPr lang="en-CA" sz="2800" dirty="0">
                <a:solidFill>
                  <a:schemeClr val="bg1"/>
                </a:solidFill>
              </a:rPr>
              <a:t> attaches to the </a:t>
            </a:r>
            <a:r>
              <a:rPr lang="en-CA" sz="2800" dirty="0" err="1">
                <a:solidFill>
                  <a:schemeClr val="bg1"/>
                </a:solidFill>
              </a:rPr>
              <a:t>centromere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9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Spindle </a:t>
            </a:r>
            <a:r>
              <a:rPr lang="en-CA" sz="2800" dirty="0" err="1">
                <a:solidFill>
                  <a:schemeClr val="bg1"/>
                </a:solidFill>
              </a:rPr>
              <a:t>fibers</a:t>
            </a:r>
            <a:r>
              <a:rPr lang="en-CA" sz="2800" dirty="0">
                <a:solidFill>
                  <a:schemeClr val="bg1"/>
                </a:solidFill>
              </a:rPr>
              <a:t> shorten pulling on pair of sister </a:t>
            </a:r>
            <a:r>
              <a:rPr lang="en-CA" sz="2800" dirty="0" err="1">
                <a:solidFill>
                  <a:schemeClr val="bg1"/>
                </a:solidFill>
              </a:rPr>
              <a:t>chromatids</a:t>
            </a:r>
            <a:r>
              <a:rPr lang="en-CA" sz="2800" dirty="0">
                <a:solidFill>
                  <a:schemeClr val="bg1"/>
                </a:solidFill>
              </a:rPr>
              <a:t> to each pole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8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680" y="4419720"/>
            <a:ext cx="2180880" cy="1923840"/>
          </a:xfrm>
          <a:prstGeom prst="rect">
            <a:avLst/>
          </a:prstGeom>
        </p:spPr>
      </p:pic>
      <p:pic>
        <p:nvPicPr>
          <p:cNvPr id="81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720" y="3276720"/>
            <a:ext cx="5067000" cy="2895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Telophase 1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457200" y="1371600"/>
            <a:ext cx="6248160" cy="62996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Some cell move from anaphase I to prophase II </a:t>
            </a:r>
            <a:endParaRPr sz="2800"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In </a:t>
            </a:r>
            <a:r>
              <a:rPr lang="en-CA" sz="2800" dirty="0" err="1">
                <a:solidFill>
                  <a:schemeClr val="bg1"/>
                </a:solidFill>
              </a:rPr>
              <a:t>telophase</a:t>
            </a:r>
            <a:r>
              <a:rPr lang="en-CA" sz="2800" dirty="0">
                <a:solidFill>
                  <a:schemeClr val="bg1"/>
                </a:solidFill>
              </a:rPr>
              <a:t> 1 – chromosomes begin to unwind, spindle </a:t>
            </a:r>
            <a:r>
              <a:rPr lang="en-CA" sz="2800" dirty="0" err="1">
                <a:solidFill>
                  <a:schemeClr val="bg1"/>
                </a:solidFill>
              </a:rPr>
              <a:t>fibers</a:t>
            </a:r>
            <a:r>
              <a:rPr lang="en-CA" sz="2800" dirty="0">
                <a:solidFill>
                  <a:schemeClr val="bg1"/>
                </a:solidFill>
              </a:rPr>
              <a:t> disappear, cytoplasm divided, and two cells are formed.</a:t>
            </a:r>
            <a:endParaRPr sz="2800"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These cell are haploid of the parent cell as they only have half of the genetic information.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8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720" y="1828800"/>
            <a:ext cx="2257200" cy="3047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Meiosis II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2666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Just like mitosis</a:t>
            </a:r>
            <a:endParaRPr sz="2800"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Each cell entering meiosis II is a haploid consisting of a replicated chromosome by the end of this stage each daughter cell will be a single haploid.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8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920" y="3809880"/>
            <a:ext cx="4571640" cy="2742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343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Meiosis Crash Course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43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How do we get such genetic variation?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4038120" cy="106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Independent assortment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solidFill>
                  <a:schemeClr val="bg1"/>
                </a:solidFill>
              </a:rPr>
              <a:t>Crossing Over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819520"/>
            <a:ext cx="3962160" cy="3297600"/>
          </a:xfrm>
          <a:prstGeom prst="rect">
            <a:avLst/>
          </a:prstGeom>
        </p:spPr>
      </p:pic>
      <p:pic>
        <p:nvPicPr>
          <p:cNvPr id="92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320" y="2895480"/>
            <a:ext cx="3962160" cy="3257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Gametes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5410200" y="1177996"/>
            <a:ext cx="1791060" cy="761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90000" tIns="45000" rIns="90000" bIns="45000"/>
          <a:lstStyle/>
          <a:p>
            <a:r>
              <a:rPr lang="en-CA" sz="2800" dirty="0" err="1">
                <a:solidFill>
                  <a:schemeClr val="bg1"/>
                </a:solidFill>
                <a:hlinkClick r:id="rId2"/>
              </a:rPr>
              <a:t>Oogensis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2057400" y="1219320"/>
            <a:ext cx="3048000" cy="761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CA" sz="2800" dirty="0">
                <a:solidFill>
                  <a:schemeClr val="bg1"/>
                </a:solidFill>
                <a:hlinkClick r:id="rId3"/>
              </a:rPr>
              <a:t>Spermatogenesis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080" y="1905120"/>
            <a:ext cx="6095520" cy="4571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1523880"/>
            <a:ext cx="4038120" cy="46018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>
                <a:hlinkClick r:id="rId2"/>
              </a:rPr>
              <a:t>Non disjunction</a:t>
            </a:r>
            <a:endParaRPr dirty="0"/>
          </a:p>
        </p:txBody>
      </p:sp>
      <p:sp>
        <p:nvSpPr>
          <p:cNvPr id="98" name="TextShape 2"/>
          <p:cNvSpPr txBox="1"/>
          <p:nvPr/>
        </p:nvSpPr>
        <p:spPr>
          <a:xfrm>
            <a:off x="4648320" y="533520"/>
            <a:ext cx="4038120" cy="39621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/>
              <a:t>Twins</a:t>
            </a:r>
            <a:endParaRPr/>
          </a:p>
          <a:p>
            <a:r>
              <a:rPr lang="en-CA" sz="2400"/>
              <a:t>Fraternal (not identical) – two eggs fertilized</a:t>
            </a:r>
            <a:endParaRPr/>
          </a:p>
          <a:p>
            <a:r>
              <a:rPr lang="en-CA" sz="2400"/>
              <a:t>Paternal (identical) – one egg fertilized, but during division of early embryonic development result into two separate cells</a:t>
            </a:r>
            <a:endParaRPr/>
          </a:p>
          <a:p>
            <a:endParaRPr/>
          </a:p>
        </p:txBody>
      </p:sp>
      <p:pic>
        <p:nvPicPr>
          <p:cNvPr id="9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920" y="2590920"/>
            <a:ext cx="3800160" cy="2571480"/>
          </a:xfrm>
          <a:prstGeom prst="rect">
            <a:avLst/>
          </a:prstGeom>
        </p:spPr>
      </p:pic>
      <p:pic>
        <p:nvPicPr>
          <p:cNvPr id="100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4137120"/>
            <a:ext cx="3962160" cy="2720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000" b="1">
                <a:solidFill>
                  <a:srgbClr val="4A452A"/>
                </a:solidFill>
                <a:latin typeface="Calibri"/>
              </a:rPr>
              <a:t>Mitosis</a:t>
            </a:r>
            <a:endParaRPr/>
          </a:p>
        </p:txBody>
      </p:sp>
      <p:pic>
        <p:nvPicPr>
          <p:cNvPr id="3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080" y="4476600"/>
            <a:ext cx="2381040" cy="2381040"/>
          </a:xfrm>
          <a:prstGeom prst="rect">
            <a:avLst/>
          </a:prstGeom>
        </p:spPr>
      </p:pic>
      <p:pic>
        <p:nvPicPr>
          <p:cNvPr id="33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1352520"/>
            <a:ext cx="2447640" cy="5505120"/>
          </a:xfrm>
          <a:prstGeom prst="rect">
            <a:avLst/>
          </a:prstGeom>
        </p:spPr>
      </p:pic>
      <p:pic>
        <p:nvPicPr>
          <p:cNvPr id="34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280" y="228600"/>
            <a:ext cx="3521160" cy="4209840"/>
          </a:xfrm>
          <a:prstGeom prst="rect">
            <a:avLst/>
          </a:prstGeom>
        </p:spPr>
      </p:pic>
      <p:pic>
        <p:nvPicPr>
          <p:cNvPr id="35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8080" y="228600"/>
            <a:ext cx="2725560" cy="2742840"/>
          </a:xfrm>
          <a:prstGeom prst="rect">
            <a:avLst/>
          </a:prstGeom>
        </p:spPr>
      </p:pic>
      <p:pic>
        <p:nvPicPr>
          <p:cNvPr id="36" name="Picture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0520" y="3581280"/>
            <a:ext cx="2823120" cy="30859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Life Cycles</a:t>
            </a:r>
            <a:endParaRPr/>
          </a:p>
        </p:txBody>
      </p:sp>
      <p:pic>
        <p:nvPicPr>
          <p:cNvPr id="102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320"/>
            <a:ext cx="6629400" cy="5410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52400"/>
            <a:ext cx="5257800" cy="4419120"/>
          </a:xfrm>
          <a:prstGeom prst="rect">
            <a:avLst/>
          </a:prstGeom>
        </p:spPr>
      </p:pic>
      <p:sp>
        <p:nvSpPr>
          <p:cNvPr id="104" name="TextShape 1"/>
          <p:cNvSpPr txBox="1"/>
          <p:nvPr/>
        </p:nvSpPr>
        <p:spPr>
          <a:xfrm>
            <a:off x="0" y="4267080"/>
            <a:ext cx="9143640" cy="46162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000" dirty="0">
                <a:solidFill>
                  <a:schemeClr val="bg1"/>
                </a:solidFill>
              </a:rPr>
              <a:t>Moss example detail:</a:t>
            </a:r>
            <a:endParaRPr dirty="0">
              <a:solidFill>
                <a:schemeClr val="bg1"/>
              </a:solidFill>
            </a:endParaRPr>
          </a:p>
          <a:p>
            <a:r>
              <a:rPr lang="en-CA" sz="2000" dirty="0">
                <a:solidFill>
                  <a:schemeClr val="bg1"/>
                </a:solidFill>
              </a:rPr>
              <a:t>Moss have multi-cellular haploid and diploid stages</a:t>
            </a:r>
            <a:endParaRPr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Meiosis</a:t>
            </a:r>
            <a:r>
              <a:rPr lang="en-CA" sz="2000" dirty="0">
                <a:solidFill>
                  <a:schemeClr val="bg1"/>
                </a:solidFill>
              </a:rPr>
              <a:t> produces </a:t>
            </a:r>
            <a:r>
              <a:rPr lang="en-CA" sz="2000" b="1" dirty="0">
                <a:solidFill>
                  <a:schemeClr val="bg1"/>
                </a:solidFill>
              </a:rPr>
              <a:t>spores </a:t>
            </a:r>
            <a:r>
              <a:rPr lang="en-CA" sz="2000" dirty="0">
                <a:solidFill>
                  <a:schemeClr val="bg1"/>
                </a:solidFill>
              </a:rPr>
              <a:t>(N, haploid), which grow into a whole haploid body called the </a:t>
            </a:r>
            <a:r>
              <a:rPr lang="en-CA" sz="2000" b="1" dirty="0">
                <a:solidFill>
                  <a:schemeClr val="bg1"/>
                </a:solidFill>
              </a:rPr>
              <a:t>gametophyte</a:t>
            </a:r>
            <a:endParaRPr dirty="0">
              <a:solidFill>
                <a:schemeClr val="bg1"/>
              </a:solidFill>
            </a:endParaRPr>
          </a:p>
          <a:p>
            <a:r>
              <a:rPr lang="en-CA" sz="2000" dirty="0">
                <a:solidFill>
                  <a:schemeClr val="bg1"/>
                </a:solidFill>
              </a:rPr>
              <a:t>The gametophyte produces </a:t>
            </a:r>
            <a:r>
              <a:rPr lang="en-CA" sz="2000" b="1" dirty="0">
                <a:solidFill>
                  <a:schemeClr val="bg1"/>
                </a:solidFill>
              </a:rPr>
              <a:t>gametes</a:t>
            </a:r>
            <a:r>
              <a:rPr lang="en-CA" sz="2000" dirty="0">
                <a:solidFill>
                  <a:schemeClr val="bg1"/>
                </a:solidFill>
              </a:rPr>
              <a:t> (sperm + eggs) by </a:t>
            </a:r>
            <a:r>
              <a:rPr lang="en-CA" sz="2000" b="1" dirty="0">
                <a:solidFill>
                  <a:schemeClr val="bg1"/>
                </a:solidFill>
              </a:rPr>
              <a:t>mitosis</a:t>
            </a:r>
            <a:endParaRPr dirty="0">
              <a:solidFill>
                <a:schemeClr val="bg1"/>
              </a:solidFill>
            </a:endParaRPr>
          </a:p>
          <a:p>
            <a:r>
              <a:rPr lang="en-CA" sz="2000" b="1" dirty="0">
                <a:solidFill>
                  <a:schemeClr val="bg1"/>
                </a:solidFill>
              </a:rPr>
              <a:t>Fertilization or </a:t>
            </a:r>
            <a:r>
              <a:rPr lang="en-CA" sz="2000" b="1" dirty="0" err="1">
                <a:solidFill>
                  <a:schemeClr val="bg1"/>
                </a:solidFill>
              </a:rPr>
              <a:t>Syngamy</a:t>
            </a:r>
            <a:r>
              <a:rPr lang="en-CA" sz="2000" dirty="0">
                <a:solidFill>
                  <a:schemeClr val="bg1"/>
                </a:solidFill>
              </a:rPr>
              <a:t> produces the </a:t>
            </a:r>
            <a:r>
              <a:rPr lang="en-CA" sz="2000" b="1" dirty="0">
                <a:solidFill>
                  <a:schemeClr val="bg1"/>
                </a:solidFill>
              </a:rPr>
              <a:t>zygote</a:t>
            </a:r>
            <a:r>
              <a:rPr lang="en-CA" sz="2000" dirty="0">
                <a:solidFill>
                  <a:schemeClr val="bg1"/>
                </a:solidFill>
              </a:rPr>
              <a:t>, “the baby” (2N, diploid)</a:t>
            </a:r>
            <a:endParaRPr dirty="0">
              <a:solidFill>
                <a:schemeClr val="bg1"/>
              </a:solidFill>
            </a:endParaRPr>
          </a:p>
          <a:p>
            <a:r>
              <a:rPr lang="en-CA" sz="2000" dirty="0">
                <a:solidFill>
                  <a:schemeClr val="bg1"/>
                </a:solidFill>
              </a:rPr>
              <a:t>The zygote grows into the </a:t>
            </a:r>
            <a:r>
              <a:rPr lang="en-CA" sz="2000" b="1" dirty="0" err="1">
                <a:solidFill>
                  <a:schemeClr val="bg1"/>
                </a:solidFill>
              </a:rPr>
              <a:t>sporophyte</a:t>
            </a:r>
            <a:r>
              <a:rPr lang="en-CA" sz="2000" b="1" dirty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stage (2N, diploid), which undergoes meiosis...</a:t>
            </a:r>
            <a:endParaRPr dirty="0">
              <a:solidFill>
                <a:schemeClr val="bg1"/>
              </a:solidFill>
            </a:endParaRPr>
          </a:p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371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Non-Vascular Plants:</a:t>
            </a:r>
          </a:p>
          <a:p>
            <a:r>
              <a:rPr lang="en-US" dirty="0" smtClean="0">
                <a:hlinkClick r:id="rId3"/>
              </a:rPr>
              <a:t>Crash Course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57200" y="274680"/>
            <a:ext cx="8229240" cy="1235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Stages of Cell Cycle</a:t>
            </a:r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800" dirty="0" err="1">
                <a:solidFill>
                  <a:schemeClr val="bg1"/>
                </a:solidFill>
              </a:rPr>
              <a:t>Interphase</a:t>
            </a:r>
            <a:r>
              <a:rPr lang="en-CA" sz="2800" dirty="0">
                <a:solidFill>
                  <a:schemeClr val="bg1"/>
                </a:solidFill>
              </a:rPr>
              <a:t> (most of cells life spent in this stage) There are three phases:</a:t>
            </a:r>
            <a:endParaRPr sz="2800" dirty="0">
              <a:solidFill>
                <a:schemeClr val="bg1"/>
              </a:solidFill>
            </a:endParaRPr>
          </a:p>
          <a:p>
            <a:pPr lvl="1">
              <a:buSzPct val="45000"/>
              <a:buFont typeface="Calibri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G1 – growth 1 – all matter is growing during this phase</a:t>
            </a:r>
            <a:endParaRPr sz="2800" dirty="0">
              <a:solidFill>
                <a:schemeClr val="bg1"/>
              </a:solidFill>
            </a:endParaRPr>
          </a:p>
          <a:p>
            <a:pPr lvl="1">
              <a:buSzPct val="45000"/>
              <a:buFont typeface="Calibri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S – synthesis phase – this  is where the DNA is duplicated </a:t>
            </a:r>
            <a:endParaRPr sz="2800" dirty="0">
              <a:solidFill>
                <a:schemeClr val="bg1"/>
              </a:solidFill>
            </a:endParaRPr>
          </a:p>
          <a:p>
            <a:pPr lvl="1">
              <a:buSzPct val="45000"/>
              <a:buFont typeface="Calibri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G2 – growth 2 – this is where cell replenish energy lost during growth and replication</a:t>
            </a:r>
            <a:endParaRPr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Mitosis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3200" dirty="0">
                <a:solidFill>
                  <a:schemeClr val="bg1"/>
                </a:solidFill>
              </a:rPr>
              <a:t>Prophase:</a:t>
            </a:r>
            <a:endParaRPr sz="3200" dirty="0">
              <a:solidFill>
                <a:schemeClr val="bg1"/>
              </a:solidFill>
            </a:endParaRPr>
          </a:p>
          <a:p>
            <a:r>
              <a:rPr lang="en-CA" sz="3200" dirty="0">
                <a:solidFill>
                  <a:schemeClr val="bg1"/>
                </a:solidFill>
              </a:rPr>
              <a:t>Chromatin condenses into tightly packed Chromosomes</a:t>
            </a:r>
            <a:endParaRPr sz="3200" dirty="0">
              <a:solidFill>
                <a:schemeClr val="bg1"/>
              </a:solidFill>
            </a:endParaRPr>
          </a:p>
          <a:p>
            <a:r>
              <a:rPr lang="en-CA" sz="3200" dirty="0">
                <a:solidFill>
                  <a:schemeClr val="bg1"/>
                </a:solidFill>
              </a:rPr>
              <a:t>Nuclear membrane breaks down – release chromosomes into cytoplasm</a:t>
            </a:r>
            <a:endParaRPr sz="3200" dirty="0">
              <a:solidFill>
                <a:schemeClr val="bg1"/>
              </a:solidFill>
            </a:endParaRPr>
          </a:p>
          <a:p>
            <a:r>
              <a:rPr lang="en-CA" sz="3200" dirty="0" err="1">
                <a:solidFill>
                  <a:schemeClr val="bg1"/>
                </a:solidFill>
              </a:rPr>
              <a:t>Centrioles</a:t>
            </a:r>
            <a:r>
              <a:rPr lang="en-CA" sz="3200" dirty="0">
                <a:solidFill>
                  <a:schemeClr val="bg1"/>
                </a:solidFill>
              </a:rPr>
              <a:t> move to opposite poles</a:t>
            </a:r>
            <a:endParaRPr sz="3200" dirty="0">
              <a:solidFill>
                <a:schemeClr val="bg1"/>
              </a:solidFill>
            </a:endParaRPr>
          </a:p>
          <a:p>
            <a:r>
              <a:rPr lang="en-CA" sz="3200" dirty="0">
                <a:solidFill>
                  <a:schemeClr val="bg1"/>
                </a:solidFill>
              </a:rPr>
              <a:t>Spindle </a:t>
            </a:r>
            <a:r>
              <a:rPr lang="en-CA" sz="3200" dirty="0" err="1">
                <a:solidFill>
                  <a:schemeClr val="bg1"/>
                </a:solidFill>
              </a:rPr>
              <a:t>fibers</a:t>
            </a:r>
            <a:r>
              <a:rPr lang="en-CA" sz="3200" dirty="0">
                <a:solidFill>
                  <a:schemeClr val="bg1"/>
                </a:solidFill>
              </a:rPr>
              <a:t> form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Prophase</a:t>
            </a:r>
            <a:endParaRPr/>
          </a:p>
        </p:txBody>
      </p:sp>
      <p:pic>
        <p:nvPicPr>
          <p:cNvPr id="4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320"/>
            <a:ext cx="4285800" cy="2285640"/>
          </a:xfrm>
          <a:prstGeom prst="rect">
            <a:avLst/>
          </a:prstGeom>
        </p:spPr>
      </p:pic>
      <p:pic>
        <p:nvPicPr>
          <p:cNvPr id="43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480" y="3886200"/>
            <a:ext cx="4114440" cy="2694960"/>
          </a:xfrm>
          <a:prstGeom prst="rect">
            <a:avLst/>
          </a:prstGeom>
        </p:spPr>
      </p:pic>
      <p:pic>
        <p:nvPicPr>
          <p:cNvPr id="44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1905120"/>
            <a:ext cx="3702240" cy="3580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080" y="3429000"/>
            <a:ext cx="4943160" cy="3114360"/>
          </a:xfrm>
          <a:prstGeom prst="rect">
            <a:avLst/>
          </a:prstGeom>
        </p:spPr>
      </p:pic>
      <p:sp>
        <p:nvSpPr>
          <p:cNvPr id="46" name="TextShape 1"/>
          <p:cNvSpPr txBox="1"/>
          <p:nvPr/>
        </p:nvSpPr>
        <p:spPr>
          <a:xfrm>
            <a:off x="457200" y="274680"/>
            <a:ext cx="8229240" cy="143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Centromere, centrioles and Spindle Fibers</a:t>
            </a:r>
            <a:endParaRPr/>
          </a:p>
        </p:txBody>
      </p:sp>
      <p:pic>
        <p:nvPicPr>
          <p:cNvPr id="47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990720"/>
            <a:ext cx="2803680" cy="3657240"/>
          </a:xfrm>
          <a:prstGeom prst="rect">
            <a:avLst/>
          </a:prstGeom>
        </p:spPr>
      </p:pic>
      <p:pic>
        <p:nvPicPr>
          <p:cNvPr id="48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6280" y="914400"/>
            <a:ext cx="3087360" cy="3580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Metaphase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457200" y="1600200"/>
            <a:ext cx="8229240" cy="1523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400" dirty="0">
                <a:solidFill>
                  <a:schemeClr val="bg1"/>
                </a:solidFill>
              </a:rPr>
              <a:t>Spindle </a:t>
            </a:r>
            <a:r>
              <a:rPr lang="en-CA" sz="2400" dirty="0" err="1">
                <a:solidFill>
                  <a:schemeClr val="bg1"/>
                </a:solidFill>
              </a:rPr>
              <a:t>fibers</a:t>
            </a:r>
            <a:r>
              <a:rPr lang="en-CA" sz="2400" dirty="0">
                <a:solidFill>
                  <a:schemeClr val="bg1"/>
                </a:solidFill>
              </a:rPr>
              <a:t> guide the chromosomes to line up on the equatorial plate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51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666880"/>
            <a:ext cx="8216640" cy="385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Anaphase</a:t>
            </a:r>
            <a:endParaRPr/>
          </a:p>
        </p:txBody>
      </p:sp>
      <p:sp>
        <p:nvSpPr>
          <p:cNvPr id="53" name="TextShape 2"/>
          <p:cNvSpPr txBox="1"/>
          <p:nvPr/>
        </p:nvSpPr>
        <p:spPr>
          <a:xfrm>
            <a:off x="457200" y="1600200"/>
            <a:ext cx="8229240" cy="12949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400" dirty="0" err="1">
                <a:solidFill>
                  <a:schemeClr val="bg1"/>
                </a:solidFill>
              </a:rPr>
              <a:t>Centromere</a:t>
            </a:r>
            <a:r>
              <a:rPr lang="en-CA" sz="2400" dirty="0">
                <a:solidFill>
                  <a:schemeClr val="bg1"/>
                </a:solidFill>
              </a:rPr>
              <a:t> splits and sister </a:t>
            </a:r>
            <a:r>
              <a:rPr lang="en-CA" sz="2400" dirty="0" err="1">
                <a:solidFill>
                  <a:schemeClr val="bg1"/>
                </a:solidFill>
              </a:rPr>
              <a:t>chromatids</a:t>
            </a:r>
            <a:r>
              <a:rPr lang="en-CA" sz="2400" dirty="0">
                <a:solidFill>
                  <a:schemeClr val="bg1"/>
                </a:solidFill>
              </a:rPr>
              <a:t> split apart and move towards the poles</a:t>
            </a:r>
            <a:endParaRPr sz="2400" dirty="0">
              <a:solidFill>
                <a:schemeClr val="bg1"/>
              </a:solidFill>
            </a:endParaRPr>
          </a:p>
          <a:p>
            <a:endParaRPr dirty="0"/>
          </a:p>
        </p:txBody>
      </p:sp>
      <p:pic>
        <p:nvPicPr>
          <p:cNvPr id="5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20" y="2895480"/>
            <a:ext cx="4571640" cy="3514320"/>
          </a:xfrm>
          <a:prstGeom prst="rect">
            <a:avLst/>
          </a:prstGeom>
        </p:spPr>
      </p:pic>
      <p:pic>
        <p:nvPicPr>
          <p:cNvPr id="5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520" y="3048120"/>
            <a:ext cx="3733560" cy="3118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CA" sz="4400">
                <a:solidFill>
                  <a:srgbClr val="FFFFFF"/>
                </a:solidFill>
                <a:latin typeface="Calibri"/>
              </a:rPr>
              <a:t>Telophase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457200" y="1600200"/>
            <a:ext cx="8229240" cy="1828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CA" sz="2400" dirty="0" err="1">
                <a:solidFill>
                  <a:schemeClr val="bg1"/>
                </a:solidFill>
              </a:rPr>
              <a:t>Chromatids</a:t>
            </a:r>
            <a:r>
              <a:rPr lang="en-CA" sz="2400" dirty="0">
                <a:solidFill>
                  <a:schemeClr val="bg1"/>
                </a:solidFill>
              </a:rPr>
              <a:t> start to unwind and become chromatin</a:t>
            </a:r>
            <a:endParaRPr sz="24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Nuclear membrane forms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5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520" y="3352680"/>
            <a:ext cx="7784640" cy="3276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485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4</cp:revision>
  <dcterms:modified xsi:type="dcterms:W3CDTF">2016-06-10T19:02:58Z</dcterms:modified>
</cp:coreProperties>
</file>