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B824F0-A1F6-425B-A66F-B97C981A0755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CD87-C420-4487-AA46-700864950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DbK0cxKKsk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K_taz7YW24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XIZPVU5YBI?list=PL561A1F2B5E7C80AA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kK2zwjRV0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tsb2SqR-R0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Genetics DNA</a:t>
            </a:r>
            <a:endParaRPr lang="en-US" dirty="0"/>
          </a:p>
        </p:txBody>
      </p:sp>
      <p:pic>
        <p:nvPicPr>
          <p:cNvPr id="24578" name="Picture 2" descr="http://www.cartoonstock.com/lowres/shr0200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30765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Spontaneous</a:t>
            </a:r>
          </a:p>
          <a:p>
            <a:pPr lvl="1"/>
            <a:r>
              <a:rPr lang="en-US" dirty="0" smtClean="0"/>
              <a:t>Takes place naturally in a cell </a:t>
            </a:r>
          </a:p>
          <a:p>
            <a:r>
              <a:rPr lang="en-US" dirty="0" smtClean="0"/>
              <a:t>Induced</a:t>
            </a:r>
          </a:p>
          <a:p>
            <a:pPr lvl="1"/>
            <a:r>
              <a:rPr lang="en-US" dirty="0" smtClean="0"/>
              <a:t>Caused by agents outside the cell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Physical Mutagens</a:t>
            </a:r>
          </a:p>
          <a:p>
            <a:pPr lvl="1"/>
            <a:r>
              <a:rPr lang="en-US" dirty="0" smtClean="0"/>
              <a:t>High energy radiation</a:t>
            </a:r>
          </a:p>
          <a:p>
            <a:pPr lvl="1"/>
            <a:r>
              <a:rPr lang="en-US" dirty="0" smtClean="0"/>
              <a:t>X-Rays, Gamma Rays</a:t>
            </a:r>
          </a:p>
          <a:p>
            <a:pPr lvl="1"/>
            <a:r>
              <a:rPr lang="en-US" dirty="0" smtClean="0"/>
              <a:t>UV Rays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Chemical Mutagens</a:t>
            </a:r>
          </a:p>
          <a:p>
            <a:pPr lvl="1"/>
            <a:r>
              <a:rPr lang="en-US" dirty="0" smtClean="0"/>
              <a:t>Carcinogenic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35842" name="Picture 2" descr="http://www.cartoonstock.com/lowres/dre0707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990600"/>
            <a:ext cx="3886200" cy="5531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5867400"/>
            <a:ext cx="19431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Mutation Video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33400"/>
          </a:xfrm>
        </p:spPr>
        <p:txBody>
          <a:bodyPr/>
          <a:lstStyle/>
          <a:p>
            <a:r>
              <a:rPr lang="en-US" dirty="0" smtClean="0"/>
              <a:t>Analyzing DNA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381000" y="1524000"/>
            <a:ext cx="2362200" cy="46021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Gel </a:t>
            </a:r>
            <a:r>
              <a:rPr lang="en-US" dirty="0" err="1" smtClean="0"/>
              <a:t>electophoresis</a:t>
            </a:r>
            <a:r>
              <a:rPr lang="en-US" dirty="0" smtClean="0"/>
              <a:t> – used to separate DNA fragments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DNA fingerprint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-crime scene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-parentage</a:t>
            </a:r>
            <a:endParaRPr lang="en-US" dirty="0"/>
          </a:p>
        </p:txBody>
      </p:sp>
      <p:pic>
        <p:nvPicPr>
          <p:cNvPr id="36866" name="Picture 2" descr="http://evolution.berkeley.edu/evolibrary/images/news/dnacomparis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33399"/>
            <a:ext cx="5867400" cy="5562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Recombinant DNA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molecule that includes genetic material from different sources</a:t>
            </a:r>
          </a:p>
          <a:p>
            <a:r>
              <a:rPr lang="en-US" dirty="0" smtClean="0"/>
              <a:t>Transgenic organism </a:t>
            </a:r>
          </a:p>
          <a:p>
            <a:pPr lvl="1"/>
            <a:r>
              <a:rPr lang="en-US" dirty="0" smtClean="0"/>
              <a:t>Medicinal bacteria – help make insulin</a:t>
            </a:r>
          </a:p>
          <a:p>
            <a:pPr lvl="1"/>
            <a:r>
              <a:rPr lang="en-US" dirty="0" smtClean="0"/>
              <a:t>Plants – to resist herbicides, pests, viruses</a:t>
            </a:r>
          </a:p>
          <a:p>
            <a:pPr lvl="1"/>
            <a:r>
              <a:rPr lang="en-US" dirty="0" smtClean="0"/>
              <a:t>clones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4818" name="Picture 2" descr="http://media.wiley.com/Lux/63/8363.nfg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4057650" cy="5505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5000" y="5791200"/>
            <a:ext cx="2743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Recombinant DNA Video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3355848" cy="4681728"/>
          </a:xfrm>
        </p:spPr>
        <p:txBody>
          <a:bodyPr/>
          <a:lstStyle/>
          <a:p>
            <a:r>
              <a:rPr lang="en-US" dirty="0" smtClean="0"/>
              <a:t>Organisms that are completely identical to each other.</a:t>
            </a:r>
          </a:p>
          <a:p>
            <a:pPr marL="548640" lvl="2">
              <a:buClr>
                <a:schemeClr val="accent1"/>
              </a:buClr>
              <a:buSzPct val="85000"/>
            </a:pPr>
            <a:r>
              <a:rPr lang="en-US" dirty="0" smtClean="0"/>
              <a:t>Dolly the sheep</a:t>
            </a:r>
          </a:p>
          <a:p>
            <a:r>
              <a:rPr lang="en-US" dirty="0" smtClean="0"/>
              <a:t>Looking at trying to clone organs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7890" name="Picture 2" descr="http://bruceleeeowe.files.wordpress.com/2009/11/clon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447800"/>
            <a:ext cx="5410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nucleotides (adenine, guanine, cytosine, and thymine (</a:t>
            </a:r>
            <a:r>
              <a:rPr lang="en-US" dirty="0" err="1" smtClean="0"/>
              <a:t>uracil</a:t>
            </a:r>
            <a:r>
              <a:rPr lang="en-US" dirty="0" smtClean="0"/>
              <a:t> – RNA))</a:t>
            </a:r>
          </a:p>
          <a:p>
            <a:pPr lvl="1"/>
            <a:r>
              <a:rPr lang="en-US" dirty="0" smtClean="0"/>
              <a:t>Complementary base pairs</a:t>
            </a:r>
          </a:p>
          <a:p>
            <a:pPr lvl="2"/>
            <a:r>
              <a:rPr lang="en-US" dirty="0" smtClean="0"/>
              <a:t>A=T/U</a:t>
            </a:r>
          </a:p>
          <a:p>
            <a:pPr lvl="2"/>
            <a:r>
              <a:rPr lang="en-US" dirty="0" smtClean="0"/>
              <a:t>C=G</a:t>
            </a:r>
          </a:p>
          <a:p>
            <a:r>
              <a:rPr lang="en-US" dirty="0" smtClean="0"/>
              <a:t>5 carbon sugar</a:t>
            </a:r>
          </a:p>
          <a:p>
            <a:r>
              <a:rPr lang="en-US" dirty="0" smtClean="0"/>
              <a:t>Phosphate</a:t>
            </a:r>
            <a:endParaRPr lang="en-US" dirty="0" smtClean="0"/>
          </a:p>
          <a:p>
            <a:r>
              <a:rPr lang="en-US" dirty="0" smtClean="0"/>
              <a:t>Looks like a twisted ladder</a:t>
            </a:r>
          </a:p>
          <a:p>
            <a:r>
              <a:rPr lang="en-US" dirty="0" smtClean="0"/>
              <a:t>Two strands are </a:t>
            </a:r>
            <a:r>
              <a:rPr lang="en-US" dirty="0" smtClean="0"/>
              <a:t>antiparallel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Franklin discovered the three dimensional look of DNA</a:t>
            </a:r>
          </a:p>
          <a:p>
            <a:r>
              <a:rPr lang="en-US" dirty="0" smtClean="0"/>
              <a:t>Watson and Crick made the first 3-D model</a:t>
            </a:r>
            <a:endParaRPr lang="en-US" dirty="0"/>
          </a:p>
        </p:txBody>
      </p:sp>
      <p:pic>
        <p:nvPicPr>
          <p:cNvPr id="1026" name="Picture 2" descr="http://www.scq.ubc.ca/wp-content/d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76600"/>
            <a:ext cx="3371850" cy="3409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69352" cy="758952"/>
          </a:xfrm>
        </p:spPr>
        <p:txBody>
          <a:bodyPr/>
          <a:lstStyle/>
          <a:p>
            <a:pPr algn="l"/>
            <a:r>
              <a:rPr lang="en-US" dirty="0" smtClean="0"/>
              <a:t>RNA vs.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1905000"/>
          </a:xfrm>
        </p:spPr>
        <p:txBody>
          <a:bodyPr/>
          <a:lstStyle/>
          <a:p>
            <a:r>
              <a:rPr lang="en-US" dirty="0" smtClean="0"/>
              <a:t>DNA</a:t>
            </a:r>
          </a:p>
          <a:p>
            <a:pPr lvl="1"/>
            <a:r>
              <a:rPr lang="en-US" dirty="0" err="1" smtClean="0"/>
              <a:t>Deoxyribose</a:t>
            </a:r>
            <a:r>
              <a:rPr lang="en-US" dirty="0" smtClean="0"/>
              <a:t> sugar</a:t>
            </a:r>
          </a:p>
          <a:p>
            <a:pPr lvl="1"/>
            <a:r>
              <a:rPr lang="en-US" dirty="0" smtClean="0"/>
              <a:t>Contains thymine</a:t>
            </a:r>
          </a:p>
          <a:p>
            <a:pPr lvl="1"/>
            <a:r>
              <a:rPr lang="en-US" dirty="0" smtClean="0"/>
              <a:t>Double stranded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200400"/>
            <a:ext cx="4038600" cy="1828800"/>
          </a:xfrm>
        </p:spPr>
        <p:txBody>
          <a:bodyPr/>
          <a:lstStyle/>
          <a:p>
            <a:r>
              <a:rPr lang="en-US" dirty="0" smtClean="0"/>
              <a:t>RNA</a:t>
            </a:r>
          </a:p>
          <a:p>
            <a:pPr lvl="1"/>
            <a:r>
              <a:rPr lang="en-US" dirty="0" smtClean="0"/>
              <a:t>Ribose sugar</a:t>
            </a:r>
          </a:p>
          <a:p>
            <a:pPr lvl="1"/>
            <a:r>
              <a:rPr lang="en-US" dirty="0" smtClean="0"/>
              <a:t>Contains uracil</a:t>
            </a:r>
          </a:p>
          <a:p>
            <a:pPr lvl="1"/>
            <a:r>
              <a:rPr lang="en-US" dirty="0" smtClean="0"/>
              <a:t>Single stranded</a:t>
            </a:r>
            <a:endParaRPr lang="en-US" dirty="0"/>
          </a:p>
        </p:txBody>
      </p:sp>
      <p:pic>
        <p:nvPicPr>
          <p:cNvPr id="27650" name="Picture 2" descr="http://data.gate2biotech.com/editor_images/rna_and_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0475" y="0"/>
            <a:ext cx="534352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53000" y="6197172"/>
            <a:ext cx="2819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DNA Structure Video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Making a photocopy of DNA</a:t>
            </a:r>
          </a:p>
          <a:p>
            <a:r>
              <a:rPr lang="en-US" dirty="0" smtClean="0"/>
              <a:t>Semi-conservative – one half of DNA is old strand and other half is new</a:t>
            </a:r>
          </a:p>
          <a:p>
            <a:r>
              <a:rPr lang="en-US" dirty="0" smtClean="0"/>
              <a:t>Starts are replication origin (specific nucleotide sequence) – on strand will have many start points</a:t>
            </a:r>
            <a:endParaRPr lang="en-US" dirty="0"/>
          </a:p>
        </p:txBody>
      </p:sp>
      <p:pic>
        <p:nvPicPr>
          <p:cNvPr id="28674" name="Picture 2" descr="http://kvhs.nbed.nb.ca/gallant/biology/replication_bub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143000"/>
            <a:ext cx="4191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Replication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Helicase</a:t>
            </a:r>
            <a:r>
              <a:rPr lang="en-US" dirty="0" smtClean="0"/>
              <a:t> – unwinds DNA</a:t>
            </a:r>
          </a:p>
          <a:p>
            <a:r>
              <a:rPr lang="en-US" dirty="0" smtClean="0"/>
              <a:t>Single stranded binding proteins – act like tacks to hold the single strand of DNA down.</a:t>
            </a:r>
          </a:p>
          <a:p>
            <a:r>
              <a:rPr lang="en-US" dirty="0" smtClean="0"/>
              <a:t>Primer – sets the start point (made by </a:t>
            </a:r>
            <a:r>
              <a:rPr lang="en-US" dirty="0" err="1" smtClean="0"/>
              <a:t>primase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81000"/>
            <a:ext cx="4038600" cy="56723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DNA Polymerase </a:t>
            </a:r>
          </a:p>
          <a:p>
            <a:pPr lvl="1"/>
            <a:r>
              <a:rPr lang="en-US" dirty="0" smtClean="0"/>
              <a:t>like a truck that delivers the new nucleotides to old DNA</a:t>
            </a:r>
          </a:p>
          <a:p>
            <a:pPr lvl="1"/>
            <a:r>
              <a:rPr lang="en-US" dirty="0" smtClean="0"/>
              <a:t>Proofreads</a:t>
            </a:r>
          </a:p>
          <a:p>
            <a:pPr lvl="1"/>
            <a:r>
              <a:rPr lang="en-US" dirty="0" smtClean="0"/>
              <a:t>Will remove primer and replace with free nucleotides </a:t>
            </a:r>
          </a:p>
          <a:p>
            <a:r>
              <a:rPr lang="en-US" dirty="0" smtClean="0"/>
              <a:t>Leading strand – replicated continuously</a:t>
            </a:r>
          </a:p>
          <a:p>
            <a:r>
              <a:rPr lang="en-US" dirty="0" smtClean="0"/>
              <a:t>Lagging strand – in short segments – Okazaki fragments</a:t>
            </a:r>
          </a:p>
          <a:p>
            <a:r>
              <a:rPr lang="en-US" dirty="0" smtClean="0"/>
              <a:t>Okazaki fragments glued together by DNA </a:t>
            </a:r>
            <a:r>
              <a:rPr lang="en-US" dirty="0" err="1" smtClean="0"/>
              <a:t>ligase</a:t>
            </a:r>
            <a:endParaRPr lang="en-US" dirty="0" smtClean="0"/>
          </a:p>
          <a:p>
            <a:r>
              <a:rPr lang="en-US" dirty="0" err="1" smtClean="0"/>
              <a:t>Enlongation</a:t>
            </a:r>
            <a:r>
              <a:rPr lang="en-US" dirty="0" smtClean="0"/>
              <a:t> only happens in 5’ to 3’ direction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873" y="5717064"/>
            <a:ext cx="21336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Replication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</a:t>
            </a:r>
            <a:r>
              <a:rPr lang="en-US" dirty="0" err="1" smtClean="0"/>
              <a:t>Syntesis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3048000"/>
          </a:xfrm>
        </p:spPr>
        <p:txBody>
          <a:bodyPr/>
          <a:lstStyle/>
          <a:p>
            <a:r>
              <a:rPr lang="en-US" dirty="0" smtClean="0"/>
              <a:t>Key terms</a:t>
            </a:r>
          </a:p>
          <a:p>
            <a:pPr lvl="1"/>
            <a:r>
              <a:rPr lang="en-US" dirty="0" err="1" smtClean="0"/>
              <a:t>Codon</a:t>
            </a:r>
            <a:endParaRPr lang="en-US" dirty="0" smtClean="0"/>
          </a:p>
          <a:p>
            <a:pPr lvl="1"/>
            <a:r>
              <a:rPr lang="en-US" dirty="0" err="1" smtClean="0"/>
              <a:t>Anticodon</a:t>
            </a:r>
            <a:endParaRPr lang="en-US" dirty="0" smtClean="0"/>
          </a:p>
          <a:p>
            <a:pPr lvl="1"/>
            <a:r>
              <a:rPr lang="en-US" dirty="0" smtClean="0"/>
              <a:t>Transfer RNA</a:t>
            </a:r>
          </a:p>
          <a:p>
            <a:pPr lvl="1"/>
            <a:r>
              <a:rPr lang="en-US" dirty="0" smtClean="0"/>
              <a:t>Messenger RNA</a:t>
            </a:r>
          </a:p>
          <a:p>
            <a:pPr lvl="1"/>
            <a:r>
              <a:rPr lang="en-US" dirty="0" err="1" smtClean="0"/>
              <a:t>Transciption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2895600"/>
          </a:xfrm>
        </p:spPr>
        <p:txBody>
          <a:bodyPr/>
          <a:lstStyle/>
          <a:p>
            <a:r>
              <a:rPr lang="en-US" dirty="0" smtClean="0"/>
              <a:t>Transcription (nucleus)</a:t>
            </a:r>
          </a:p>
          <a:p>
            <a:pPr lvl="1"/>
            <a:r>
              <a:rPr lang="en-US" dirty="0" smtClean="0"/>
              <a:t>DNA – copied to mRNA</a:t>
            </a:r>
          </a:p>
          <a:p>
            <a:pPr lvl="1"/>
            <a:r>
              <a:rPr lang="en-US" dirty="0" smtClean="0"/>
              <a:t>Only one side of DNA is copied</a:t>
            </a:r>
          </a:p>
          <a:p>
            <a:pPr lvl="1"/>
            <a:r>
              <a:rPr lang="en-US" dirty="0" smtClean="0"/>
              <a:t>Specific sequences of DNA nucleotides are starting points and stopping points</a:t>
            </a:r>
          </a:p>
          <a:p>
            <a:pPr lvl="1"/>
            <a:endParaRPr lang="en-US" dirty="0"/>
          </a:p>
        </p:txBody>
      </p:sp>
      <p:pic>
        <p:nvPicPr>
          <p:cNvPr id="29698" name="Picture 2" descr="http://www.scientificpsychic.com/fitness/transcrip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14800"/>
            <a:ext cx="3552825" cy="231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3508248" cy="4681728"/>
          </a:xfrm>
        </p:spPr>
        <p:txBody>
          <a:bodyPr/>
          <a:lstStyle/>
          <a:p>
            <a:r>
              <a:rPr lang="en-US" dirty="0" smtClean="0"/>
              <a:t>Happens in the cytoplasm</a:t>
            </a:r>
          </a:p>
          <a:p>
            <a:r>
              <a:rPr lang="en-US" dirty="0" smtClean="0"/>
              <a:t>mRNA – </a:t>
            </a:r>
            <a:r>
              <a:rPr lang="en-US" dirty="0" err="1" smtClean="0"/>
              <a:t>tRNA</a:t>
            </a:r>
            <a:r>
              <a:rPr lang="en-US" dirty="0" smtClean="0"/>
              <a:t> (</a:t>
            </a:r>
            <a:r>
              <a:rPr lang="en-US" dirty="0" err="1" smtClean="0"/>
              <a:t>anticodons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mRNA binds with </a:t>
            </a:r>
            <a:r>
              <a:rPr lang="en-US" dirty="0" err="1" smtClean="0"/>
              <a:t>ribosomes</a:t>
            </a:r>
            <a:r>
              <a:rPr lang="en-US" dirty="0" smtClean="0"/>
              <a:t> and </a:t>
            </a:r>
            <a:r>
              <a:rPr lang="en-US" dirty="0" err="1" smtClean="0"/>
              <a:t>tRNA</a:t>
            </a:r>
            <a:r>
              <a:rPr lang="en-US" dirty="0" smtClean="0"/>
              <a:t> brings in amino acids</a:t>
            </a:r>
          </a:p>
          <a:p>
            <a:r>
              <a:rPr lang="en-US" dirty="0" smtClean="0"/>
              <a:t>Ribosome reads the mRNA like a reading a tape.</a:t>
            </a:r>
            <a:endParaRPr lang="en-US" dirty="0"/>
          </a:p>
        </p:txBody>
      </p:sp>
      <p:pic>
        <p:nvPicPr>
          <p:cNvPr id="31746" name="Picture 2" descr="http://mypersonalsciencenerd.com/wp-content/uploads/2009/10/651px-Ribosome_mRNA_translation_en.svg-600x4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05000"/>
            <a:ext cx="4953000" cy="40290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5638800"/>
            <a:ext cx="3352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Gene to Protein Video</a:t>
            </a:r>
            <a:endParaRPr lang="en-US" dirty="0" smtClean="0"/>
          </a:p>
          <a:p>
            <a:pPr algn="ctr"/>
            <a:r>
              <a:rPr lang="en-US" dirty="0" smtClean="0"/>
              <a:t>(Transcription &amp; Translation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Somatic cell mutations – are key cause of cancer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Germ line mutations – occur in reproductive cells and are passed on from one gen to the next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1828800"/>
          </a:xfrm>
        </p:spPr>
        <p:txBody>
          <a:bodyPr/>
          <a:lstStyle/>
          <a:p>
            <a:r>
              <a:rPr lang="en-US" dirty="0" smtClean="0"/>
              <a:t>Point mutation</a:t>
            </a:r>
          </a:p>
          <a:p>
            <a:pPr lvl="1"/>
            <a:r>
              <a:rPr lang="en-US" dirty="0" smtClean="0"/>
              <a:t>Sub of on nucleotide </a:t>
            </a:r>
          </a:p>
          <a:p>
            <a:pPr lvl="1"/>
            <a:r>
              <a:rPr lang="en-US" dirty="0" smtClean="0"/>
              <a:t>Deletion/addition of one or more nucleotides</a:t>
            </a:r>
            <a:endParaRPr lang="en-US" dirty="0"/>
          </a:p>
        </p:txBody>
      </p:sp>
      <p:pic>
        <p:nvPicPr>
          <p:cNvPr id="32770" name="Picture 2" descr="http://www.intelihealth.com/i/P/PointMutation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0"/>
            <a:ext cx="4419600" cy="3408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Silent mutation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There is no effect on cells metabolism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-sense mutation</a:t>
            </a:r>
          </a:p>
          <a:p>
            <a:pPr lvl="1"/>
            <a:r>
              <a:rPr lang="en-US" dirty="0" smtClean="0"/>
              <a:t>Altered protein – can have major issues (ex. Sickle cell anemia)</a:t>
            </a:r>
          </a:p>
          <a:p>
            <a:r>
              <a:rPr lang="en-US" dirty="0" smtClean="0"/>
              <a:t>Nonsense mutation</a:t>
            </a:r>
          </a:p>
          <a:p>
            <a:pPr lvl="1"/>
            <a:r>
              <a:rPr lang="en-US" dirty="0" smtClean="0"/>
              <a:t>Cannot code a functional </a:t>
            </a:r>
            <a:r>
              <a:rPr lang="en-US" dirty="0" err="1" smtClean="0"/>
              <a:t>polypetide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1143000"/>
          </a:xfrm>
        </p:spPr>
        <p:txBody>
          <a:bodyPr/>
          <a:lstStyle/>
          <a:p>
            <a:r>
              <a:rPr lang="en-US" dirty="0" smtClean="0"/>
              <a:t>Frame shift mutation</a:t>
            </a:r>
          </a:p>
          <a:p>
            <a:pPr lvl="1"/>
            <a:r>
              <a:rPr lang="en-US" dirty="0" smtClean="0"/>
              <a:t>Shift entire reading frame</a:t>
            </a:r>
            <a:endParaRPr lang="en-US" dirty="0"/>
          </a:p>
        </p:txBody>
      </p:sp>
      <p:pic>
        <p:nvPicPr>
          <p:cNvPr id="33794" name="Picture 2" descr="http://members.cox.net/amgough/Mutation_frameshift-01_03_0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362200"/>
            <a:ext cx="38100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</TotalTime>
  <Words>462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Molecular Genetics DNA</vt:lpstr>
      <vt:lpstr>Structure</vt:lpstr>
      <vt:lpstr>RNA vs. DNA</vt:lpstr>
      <vt:lpstr>DNA Replication</vt:lpstr>
      <vt:lpstr>Replication Steps</vt:lpstr>
      <vt:lpstr>Protein Syntesis</vt:lpstr>
      <vt:lpstr>Translation</vt:lpstr>
      <vt:lpstr>Mutations</vt:lpstr>
      <vt:lpstr>Point mutations</vt:lpstr>
      <vt:lpstr>Causes of Mutations</vt:lpstr>
      <vt:lpstr>Analyzing DNA</vt:lpstr>
      <vt:lpstr>Recombinant DNA</vt:lpstr>
      <vt:lpstr>Cloning</vt:lpstr>
    </vt:vector>
  </TitlesOfParts>
  <Company>Peace Wapiti School Division No. 76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Genetics DNA</dc:title>
  <dc:creator>alisonlario</dc:creator>
  <cp:lastModifiedBy>Windows User</cp:lastModifiedBy>
  <cp:revision>15</cp:revision>
  <dcterms:created xsi:type="dcterms:W3CDTF">2010-01-22T16:04:35Z</dcterms:created>
  <dcterms:modified xsi:type="dcterms:W3CDTF">2016-06-10T19:40:11Z</dcterms:modified>
</cp:coreProperties>
</file>