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303" r:id="rId5"/>
    <p:sldId id="291" r:id="rId6"/>
    <p:sldId id="261" r:id="rId7"/>
    <p:sldId id="260" r:id="rId8"/>
    <p:sldId id="292" r:id="rId9"/>
    <p:sldId id="293" r:id="rId10"/>
    <p:sldId id="298" r:id="rId11"/>
    <p:sldId id="266" r:id="rId12"/>
    <p:sldId id="281" r:id="rId13"/>
    <p:sldId id="296" r:id="rId14"/>
    <p:sldId id="297" r:id="rId15"/>
    <p:sldId id="265" r:id="rId16"/>
    <p:sldId id="282" r:id="rId17"/>
    <p:sldId id="300" r:id="rId18"/>
    <p:sldId id="301" r:id="rId19"/>
    <p:sldId id="302" r:id="rId20"/>
    <p:sldId id="283" r:id="rId21"/>
    <p:sldId id="267" r:id="rId22"/>
    <p:sldId id="299" r:id="rId23"/>
    <p:sldId id="268" r:id="rId24"/>
    <p:sldId id="269" r:id="rId25"/>
    <p:sldId id="280" r:id="rId26"/>
    <p:sldId id="270" r:id="rId27"/>
    <p:sldId id="289" r:id="rId28"/>
    <p:sldId id="28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</a:bodyPr>
          <a:lstStyle>
            <a:lvl1pPr algn="l">
              <a:defRPr sz="47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9B10F-BBB7-4300-A6D5-0239197E3450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5DB37-E2D6-4B40-AC40-89DE894F1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50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CED5-3107-4894-9FA5-021B5CDD94E7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6D36-16B5-453B-AC8A-E575FC7B5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4D86B-2237-4F86-8A5B-8CD55A3ABFDC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275E-E63D-4B13-BAA1-0EF407E91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DDA1B-3595-4AAA-BE7C-ECF98D9A7FF0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9190-43CF-429C-8FD7-E60F98354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C02AB-8555-4A77-81BD-3DE72247DFC9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B198D-ABC2-4A86-A978-DD2B10E8D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A5D11-479A-4D6E-AA24-EEBDC28577D9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BEB07-4558-4125-BA8F-35FF375F3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fld id="{BEEF8E14-C602-4477-A423-F3032EB76287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fld id="{D5CEB0D7-7FF8-467A-9B7B-49751D8C2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5A11971C-D027-4851-8137-43D35BB2B302}" type="datetime1">
              <a:rPr lang="en-US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7DCA2FED-FC53-4680-B269-66212686BF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  <a:ea typeface="ＭＳ Ｐゴシック" panose="020B0600070205080204" pitchFamily="34" charset="-128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ybrid-inner-cell_1920x1200.jpg"/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28"/>
          <p:cNvSpPr>
            <a:spLocks noGrp="1"/>
          </p:cNvSpPr>
          <p:nvPr>
            <p:ph type="subTitle" idx="4294967295"/>
          </p:nvPr>
        </p:nvSpPr>
        <p:spPr>
          <a:xfrm>
            <a:off x="5283200" y="171450"/>
            <a:ext cx="3706813" cy="3081338"/>
          </a:xfrm>
          <a:solidFill>
            <a:schemeClr val="bg1"/>
          </a:solidFill>
        </p:spPr>
        <p:txBody>
          <a:bodyPr/>
          <a:lstStyle/>
          <a:p>
            <a:pPr marL="119063" indent="0"/>
            <a:r>
              <a:rPr lang="en-US" smtClean="0"/>
              <a:t>Outer protection</a:t>
            </a:r>
          </a:p>
          <a:p>
            <a:pPr marL="119063" indent="0"/>
            <a:r>
              <a:rPr lang="en-US" smtClean="0"/>
              <a:t>Cell control center</a:t>
            </a:r>
          </a:p>
          <a:p>
            <a:pPr marL="119063" indent="0"/>
            <a:r>
              <a:rPr lang="en-US" smtClean="0"/>
              <a:t>Energy center</a:t>
            </a:r>
          </a:p>
          <a:p>
            <a:pPr marL="119063" indent="0"/>
            <a:r>
              <a:rPr lang="en-US" smtClean="0"/>
              <a:t>Cell processing</a:t>
            </a:r>
          </a:p>
          <a:p>
            <a:pPr marL="119063" indent="0"/>
            <a:r>
              <a:rPr lang="en-US" smtClean="0"/>
              <a:t>Storage and Waste</a:t>
            </a:r>
          </a:p>
          <a:p>
            <a:pPr marL="119063" indent="0"/>
            <a:r>
              <a:rPr lang="en-US" smtClean="0"/>
              <a:t>Cell division</a:t>
            </a:r>
          </a:p>
        </p:txBody>
      </p:sp>
      <p:sp>
        <p:nvSpPr>
          <p:cNvPr id="13317" name="Rectangle 1029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365125" y="5434013"/>
            <a:ext cx="45100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Cell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4" descr="Endoplasmic-reticul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54165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9400" y="152400"/>
            <a:ext cx="8535988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Ribosomes</a:t>
            </a:r>
            <a:endParaRPr lang="en-CA" smtClean="0"/>
          </a:p>
        </p:txBody>
      </p:sp>
      <p:sp>
        <p:nvSpPr>
          <p:cNvPr id="88071" name="Rectangle 7"/>
          <p:cNvSpPr>
            <a:spLocks noGrp="1"/>
          </p:cNvSpPr>
          <p:nvPr>
            <p:ph type="body" idx="1"/>
          </p:nvPr>
        </p:nvSpPr>
        <p:spPr>
          <a:xfrm>
            <a:off x="5038725" y="1914525"/>
            <a:ext cx="3925888" cy="4665663"/>
          </a:xfrm>
        </p:spPr>
        <p:txBody>
          <a:bodyPr/>
          <a:lstStyle/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made in nucleolus</a:t>
            </a:r>
          </a:p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can be </a:t>
            </a:r>
            <a:r>
              <a:rPr lang="en-US" b="1" smtClean="0">
                <a:solidFill>
                  <a:schemeClr val="accent1"/>
                </a:solidFill>
                <a:cs typeface="Times New Roman" panose="02020603050405020304" pitchFamily="18" charset="0"/>
              </a:rPr>
              <a:t>bound</a:t>
            </a:r>
            <a:r>
              <a:rPr lang="en-US" smtClean="0">
                <a:cs typeface="Times New Roman" panose="02020603050405020304" pitchFamily="18" charset="0"/>
              </a:rPr>
              <a:t> to the rough endoplasmic reticulum or </a:t>
            </a:r>
            <a:r>
              <a:rPr lang="en-US" b="1" smtClean="0">
                <a:solidFill>
                  <a:schemeClr val="accent1"/>
                </a:solidFill>
                <a:cs typeface="Times New Roman" panose="02020603050405020304" pitchFamily="18" charset="0"/>
              </a:rPr>
              <a:t>float freely</a:t>
            </a:r>
            <a:r>
              <a:rPr lang="en-US" smtClean="0">
                <a:cs typeface="Times New Roman" panose="02020603050405020304" pitchFamily="18" charset="0"/>
              </a:rPr>
              <a:t> in cytoplasm</a:t>
            </a:r>
          </a:p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Function to catalyze the reactions of protein synthesis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ndoplasmic-reticul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54165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6950" y="1774825"/>
            <a:ext cx="4224338" cy="4625975"/>
          </a:xfrm>
        </p:spPr>
        <p:txBody>
          <a:bodyPr>
            <a:normAutofit/>
          </a:bodyPr>
          <a:lstStyle/>
          <a:p>
            <a:r>
              <a:rPr lang="en-US" smtClean="0"/>
              <a:t>Network of f</a:t>
            </a:r>
            <a:r>
              <a:rPr lang="en-CA" smtClean="0">
                <a:cs typeface="Times New Roman" panose="02020603050405020304" pitchFamily="18" charset="0"/>
              </a:rPr>
              <a:t>lattened, interconnected membrane</a:t>
            </a:r>
            <a:r>
              <a:rPr lang="en-US" smtClean="0">
                <a:cs typeface="Times New Roman" panose="02020603050405020304" pitchFamily="18" charset="0"/>
              </a:rPr>
              <a:t> sacs</a:t>
            </a:r>
            <a:r>
              <a:rPr lang="en-CA" smtClean="0">
                <a:cs typeface="Times New Roman" panose="02020603050405020304" pitchFamily="18" charset="0"/>
              </a:rPr>
              <a:t> (</a:t>
            </a:r>
            <a:r>
              <a:rPr lang="en-US" smtClean="0"/>
              <a:t>tubes and pockets)</a:t>
            </a:r>
          </a:p>
          <a:p>
            <a:endParaRPr lang="en-US" smtClean="0"/>
          </a:p>
          <a:p>
            <a:endParaRPr lang="en-CA" smtClean="0">
              <a:cs typeface="Times New Roman" panose="02020603050405020304" pitchFamily="18" charset="0"/>
            </a:endParaRPr>
          </a:p>
          <a:p>
            <a:r>
              <a:rPr lang="en-CA" smtClean="0">
                <a:cs typeface="Times New Roman" panose="02020603050405020304" pitchFamily="18" charset="0"/>
              </a:rPr>
              <a:t>Branches out from the nuclear envelope</a:t>
            </a:r>
            <a:endParaRPr lang="en-US" smtClean="0"/>
          </a:p>
        </p:txBody>
      </p:sp>
      <p:sp>
        <p:nvSpPr>
          <p:cNvPr id="22533" name="Rectangle 5"/>
          <p:cNvSpPr>
            <a:spLocks noChangeArrowheads="1"/>
          </p:cNvSpPr>
          <p:nvPr>
            <p:ph type="title" idx="4294967295"/>
          </p:nvPr>
        </p:nvSpPr>
        <p:spPr bwMode="auto">
          <a:xfrm>
            <a:off x="457200" y="152400"/>
            <a:ext cx="845185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Endoplasmic Reticulum Structure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9400" y="152400"/>
            <a:ext cx="8535988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Endoplasmic Reticulum Types</a:t>
            </a:r>
            <a:endParaRPr lang="en-CA" smtClean="0"/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1046163" y="2508250"/>
            <a:ext cx="6731000" cy="4232275"/>
            <a:chOff x="1344" y="1425"/>
            <a:chExt cx="4416" cy="2895"/>
          </a:xfrm>
        </p:grpSpPr>
        <p:pic>
          <p:nvPicPr>
            <p:cNvPr id="47107" name="Picture 3" descr="G:\Grade 11 Biology\1 - Cellular Functions\2-Cell structure &amp; function\Cell pictures\endoplasmic_reticulu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6"/>
            <a:stretch>
              <a:fillRect/>
            </a:stretch>
          </p:blipFill>
          <p:spPr bwMode="auto">
            <a:xfrm>
              <a:off x="1344" y="1425"/>
              <a:ext cx="4416" cy="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1344" y="1425"/>
              <a:ext cx="163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1356" y="1580"/>
              <a:ext cx="123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8" name="Rectangle 4"/>
          <p:cNvSpPr>
            <a:spLocks noGrp="1"/>
          </p:cNvSpPr>
          <p:nvPr>
            <p:ph type="body" idx="1"/>
          </p:nvPr>
        </p:nvSpPr>
        <p:spPr>
          <a:xfrm>
            <a:off x="457200" y="1592263"/>
            <a:ext cx="8229600" cy="4625975"/>
          </a:xfrm>
        </p:spPr>
        <p:txBody>
          <a:bodyPr/>
          <a:lstStyle/>
          <a:p>
            <a:pPr marL="342900" indent="-342900"/>
            <a:r>
              <a:rPr lang="en-US" smtClean="0"/>
              <a:t>Two types of ER: rough and smooth</a:t>
            </a:r>
            <a:endParaRPr 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9400" y="152400"/>
            <a:ext cx="8535988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Rough Endoplasmic Reticulum</a:t>
            </a:r>
            <a:endParaRPr lang="en-CA" smtClean="0"/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1046163" y="2508250"/>
            <a:ext cx="6731000" cy="4232275"/>
            <a:chOff x="1344" y="1425"/>
            <a:chExt cx="4416" cy="2895"/>
          </a:xfrm>
        </p:grpSpPr>
        <p:pic>
          <p:nvPicPr>
            <p:cNvPr id="86020" name="Picture 4" descr="G:\Grade 11 Biology\1 - Cellular Functions\2-Cell structure &amp; function\Cell pictures\endoplasmic_reticulu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6"/>
            <a:stretch>
              <a:fillRect/>
            </a:stretch>
          </p:blipFill>
          <p:spPr bwMode="auto">
            <a:xfrm>
              <a:off x="1344" y="1425"/>
              <a:ext cx="4416" cy="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1344" y="1425"/>
              <a:ext cx="163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1356" y="1580"/>
              <a:ext cx="123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3" name="Rectangle 7"/>
          <p:cNvSpPr>
            <a:spLocks noGrp="1"/>
          </p:cNvSpPr>
          <p:nvPr>
            <p:ph type="body" idx="1"/>
          </p:nvPr>
        </p:nvSpPr>
        <p:spPr>
          <a:xfrm>
            <a:off x="457200" y="1403350"/>
            <a:ext cx="8229600" cy="4625975"/>
          </a:xfrm>
        </p:spPr>
        <p:txBody>
          <a:bodyPr/>
          <a:lstStyle/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Contains ribosomes on its membrane surface</a:t>
            </a:r>
          </a:p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Site for protein synthesis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9400" y="152400"/>
            <a:ext cx="8535988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Smooth Endoplasmic Reticulum</a:t>
            </a:r>
            <a:endParaRPr lang="en-CA" smtClean="0"/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1046163" y="2508250"/>
            <a:ext cx="6731000" cy="4232275"/>
            <a:chOff x="1344" y="1425"/>
            <a:chExt cx="4416" cy="2895"/>
          </a:xfrm>
        </p:grpSpPr>
        <p:pic>
          <p:nvPicPr>
            <p:cNvPr id="87044" name="Picture 4" descr="G:\Grade 11 Biology\1 - Cellular Functions\2-Cell structure &amp; function\Cell pictures\endoplasmic_reticulu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6"/>
            <a:stretch>
              <a:fillRect/>
            </a:stretch>
          </p:blipFill>
          <p:spPr bwMode="auto">
            <a:xfrm>
              <a:off x="1344" y="1425"/>
              <a:ext cx="4416" cy="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1344" y="1425"/>
              <a:ext cx="163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1356" y="1580"/>
              <a:ext cx="123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7" name="Rectangle 7"/>
          <p:cNvSpPr>
            <a:spLocks noGrp="1"/>
          </p:cNvSpPr>
          <p:nvPr>
            <p:ph type="body" idx="1"/>
          </p:nvPr>
        </p:nvSpPr>
        <p:spPr>
          <a:xfrm>
            <a:off x="457200" y="1403350"/>
            <a:ext cx="8229600" cy="4625975"/>
          </a:xfrm>
        </p:spPr>
        <p:txBody>
          <a:bodyPr/>
          <a:lstStyle/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No ribosomes on its membrane surface</a:t>
            </a:r>
          </a:p>
          <a:p>
            <a:pPr marL="342900" indent="-342900"/>
            <a:r>
              <a:rPr lang="en-US" smtClean="0">
                <a:cs typeface="Times New Roman" panose="02020603050405020304" pitchFamily="18" charset="0"/>
              </a:rPr>
              <a:t>Site for lipid synthesis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golgi.jpg"/>
          <p:cNvPicPr>
            <a:picLocks noChangeAspect="1"/>
          </p:cNvPicPr>
          <p:nvPr/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7489"/>
          <a:stretch>
            <a:fillRect/>
          </a:stretch>
        </p:blipFill>
        <p:spPr bwMode="auto">
          <a:xfrm>
            <a:off x="130175" y="1905000"/>
            <a:ext cx="37734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>
            <p:ph type="title" idx="4294967295"/>
          </p:nvPr>
        </p:nvSpPr>
        <p:spPr bwMode="auto">
          <a:xfrm>
            <a:off x="457200" y="152400"/>
            <a:ext cx="8370888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Golgi Body Structure</a:t>
            </a:r>
          </a:p>
        </p:txBody>
      </p:sp>
      <p:sp>
        <p:nvSpPr>
          <p:cNvPr id="23556" name="Content Placeholder 6"/>
          <p:cNvSpPr>
            <a:spLocks noGrp="1"/>
          </p:cNvSpPr>
          <p:nvPr>
            <p:ph type="body" idx="1"/>
          </p:nvPr>
        </p:nvSpPr>
        <p:spPr>
          <a:xfrm>
            <a:off x="3946525" y="1774825"/>
            <a:ext cx="4937125" cy="4625975"/>
          </a:xfrm>
        </p:spPr>
        <p:txBody>
          <a:bodyPr/>
          <a:lstStyle/>
          <a:p>
            <a:r>
              <a:rPr lang="en-US" sz="3000" smtClean="0"/>
              <a:t>Flattened, stacked, interconnected membrane sacs (similar to ER)</a:t>
            </a:r>
          </a:p>
          <a:p>
            <a:r>
              <a:rPr lang="en-US" sz="3000" smtClean="0"/>
              <a:t>Located near ER</a:t>
            </a:r>
            <a:r>
              <a:rPr lang="en-US" smtClean="0"/>
              <a:t> </a:t>
            </a:r>
          </a:p>
          <a:p>
            <a:r>
              <a:rPr lang="en-US" smtClean="0"/>
              <a:t>Also known as the Golgi apparatus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730625" y="6643688"/>
            <a:ext cx="5413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tx2"/>
                </a:solidFill>
              </a:rPr>
              <a:t>http://4.bp.blogspot.com/_rBYpndaJ_ak/S-sxGmLUOuI/AAAAAAAAAGM/oKWwbrO41-U/s1600/Golgi+apparatus.gif</a:t>
            </a:r>
          </a:p>
        </p:txBody>
      </p:sp>
      <p:sp>
        <p:nvSpPr>
          <p:cNvPr id="48137" name="Rectangle 9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Golgi Body Function</a:t>
            </a:r>
            <a:endParaRPr lang="en-CA" smtClean="0"/>
          </a:p>
        </p:txBody>
      </p:sp>
      <p:sp>
        <p:nvSpPr>
          <p:cNvPr id="48138" name="Rectangle 10"/>
          <p:cNvSpPr>
            <a:spLocks noGrp="1"/>
          </p:cNvSpPr>
          <p:nvPr>
            <p:ph type="body" idx="1"/>
          </p:nvPr>
        </p:nvSpPr>
        <p:spPr>
          <a:xfrm>
            <a:off x="212725" y="1482725"/>
            <a:ext cx="8672513" cy="2409825"/>
          </a:xfrm>
        </p:spPr>
        <p:txBody>
          <a:bodyPr/>
          <a:lstStyle/>
          <a:p>
            <a:r>
              <a:rPr lang="en-US" smtClean="0"/>
              <a:t>Modifies proteins and lipids</a:t>
            </a:r>
          </a:p>
          <a:p>
            <a:r>
              <a:rPr lang="en-US" smtClean="0"/>
              <a:t>Process materials to be removed from the cell</a:t>
            </a:r>
          </a:p>
          <a:p>
            <a:r>
              <a:rPr lang="en-US" smtClean="0">
                <a:sym typeface="Wingdings" panose="05000000000000000000" pitchFamily="2" charset="2"/>
              </a:rPr>
              <a:t>Make and secrete mucus</a:t>
            </a:r>
          </a:p>
          <a:p>
            <a:r>
              <a:rPr lang="en-US" smtClean="0"/>
              <a:t>Packages products into vesicles for transport</a:t>
            </a:r>
          </a:p>
        </p:txBody>
      </p:sp>
      <p:pic>
        <p:nvPicPr>
          <p:cNvPr id="48136" name="Picture 8" descr="http://4.bp.blogspot.com/_rBYpndaJ_ak/S-sxGmLUOuI/AAAAAAAAAGM/oKWwbrO41-U/s1600/Golgi+apparat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24217"/>
          <a:stretch>
            <a:fillRect/>
          </a:stretch>
        </p:blipFill>
        <p:spPr bwMode="auto">
          <a:xfrm>
            <a:off x="2117725" y="3546475"/>
            <a:ext cx="50038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Mitochondria Structure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4940300" y="1774825"/>
            <a:ext cx="3746500" cy="4625975"/>
          </a:xfrm>
        </p:spPr>
        <p:txBody>
          <a:bodyPr/>
          <a:lstStyle/>
          <a:p>
            <a:r>
              <a:rPr lang="en-US" smtClean="0"/>
              <a:t>Surrounded by a double membrane</a:t>
            </a:r>
          </a:p>
          <a:p>
            <a:r>
              <a:rPr lang="en-US" smtClean="0"/>
              <a:t>Inner membrane is folded to increase the surface area</a:t>
            </a:r>
          </a:p>
          <a:p>
            <a:r>
              <a:rPr lang="en-US" smtClean="0"/>
              <a:t>Reactions occur on the inner membrane surface</a:t>
            </a:r>
          </a:p>
        </p:txBody>
      </p:sp>
      <p:pic>
        <p:nvPicPr>
          <p:cNvPr id="98308" name="Picture 4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2338"/>
          <a:stretch>
            <a:fillRect/>
          </a:stretch>
        </p:blipFill>
        <p:spPr bwMode="auto">
          <a:xfrm>
            <a:off x="292100" y="1884363"/>
            <a:ext cx="4702175" cy="4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6"/>
          <p:cNvSpPr>
            <a:spLocks noGrp="1"/>
          </p:cNvSpPr>
          <p:nvPr>
            <p:ph type="body" idx="1"/>
          </p:nvPr>
        </p:nvSpPr>
        <p:spPr>
          <a:xfrm>
            <a:off x="3619500" y="1774825"/>
            <a:ext cx="5302250" cy="485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Produces energy through a process called </a:t>
            </a:r>
            <a:r>
              <a:rPr lang="en-US" b="1" smtClean="0">
                <a:solidFill>
                  <a:schemeClr val="hlink"/>
                </a:solidFill>
              </a:rPr>
              <a:t>cellular respiration</a:t>
            </a:r>
          </a:p>
          <a:p>
            <a:pPr>
              <a:lnSpc>
                <a:spcPct val="90000"/>
              </a:lnSpc>
            </a:pPr>
            <a:r>
              <a:rPr lang="en-US" smtClean="0"/>
              <a:t>Reaction involves converting energy from food (e.g. sugars) to cellular energy</a:t>
            </a:r>
          </a:p>
          <a:p>
            <a:pPr>
              <a:lnSpc>
                <a:spcPct val="90000"/>
              </a:lnSpc>
            </a:pPr>
            <a:r>
              <a:rPr lang="en-US" smtClean="0"/>
              <a:t>Process requires </a:t>
            </a:r>
            <a:r>
              <a:rPr lang="en-US" b="1" smtClean="0">
                <a:solidFill>
                  <a:schemeClr val="accent1"/>
                </a:solidFill>
              </a:rPr>
              <a:t>oxygen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smtClean="0"/>
          </a:p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glucose + O</a:t>
            </a:r>
            <a:r>
              <a:rPr lang="en-US" sz="2400" b="1" baseline="-25000" smtClean="0">
                <a:solidFill>
                  <a:schemeClr val="hlink"/>
                </a:solidFill>
              </a:rPr>
              <a:t>2</a:t>
            </a: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 CO</a:t>
            </a:r>
            <a:r>
              <a:rPr lang="en-US" sz="2400" b="1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 + H</a:t>
            </a:r>
            <a:r>
              <a:rPr lang="en-US" sz="2400" b="1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O + energy</a:t>
            </a:r>
            <a:endParaRPr lang="en-US" sz="2400" b="1" smtClean="0">
              <a:solidFill>
                <a:schemeClr val="hlink"/>
              </a:solidFill>
            </a:endParaRPr>
          </a:p>
        </p:txBody>
      </p:sp>
      <p:pic>
        <p:nvPicPr>
          <p:cNvPr id="5" name="Picture 4" descr="mitochondr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82725"/>
            <a:ext cx="3511550" cy="5372100"/>
          </a:xfrm>
          <a:prstGeom prst="rect">
            <a:avLst/>
          </a:prstGeom>
          <a:noFill/>
          <a:ln>
            <a:noFill/>
          </a:ln>
          <a:effectLst>
            <a:outerShdw blurRad="127000" dist="38100" dir="7380036" rotWithShape="0">
              <a:srgbClr val="808080">
                <a:alpha val="7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Mitochondria Function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6"/>
          <p:cNvSpPr>
            <a:spLocks noGrp="1"/>
          </p:cNvSpPr>
          <p:nvPr>
            <p:ph type="body" idx="1"/>
          </p:nvPr>
        </p:nvSpPr>
        <p:spPr>
          <a:xfrm>
            <a:off x="3986213" y="1774825"/>
            <a:ext cx="4700587" cy="4625975"/>
          </a:xfrm>
        </p:spPr>
        <p:txBody>
          <a:bodyPr/>
          <a:lstStyle/>
          <a:p>
            <a:r>
              <a:rPr lang="en-US" smtClean="0"/>
              <a:t>Cells that are very active (e.g. muscle cells) contain many mitochondria</a:t>
            </a:r>
            <a:br>
              <a:rPr lang="en-US" smtClean="0"/>
            </a:br>
            <a:endParaRPr lang="en-US" sz="2400" smtClean="0"/>
          </a:p>
          <a:p>
            <a:r>
              <a:rPr lang="en-US" smtClean="0">
                <a:sym typeface="Wingdings" panose="05000000000000000000" pitchFamily="2" charset="2"/>
              </a:rPr>
              <a:t>Cells that are fairly inactive (e.g. fat cells) only have a few mitochondria</a:t>
            </a:r>
            <a:endParaRPr lang="en-US" smtClean="0"/>
          </a:p>
        </p:txBody>
      </p:sp>
      <p:grpSp>
        <p:nvGrpSpPr>
          <p:cNvPr id="2" name="Group 9"/>
          <p:cNvGrpSpPr/>
          <p:nvPr/>
        </p:nvGrpSpPr>
        <p:grpSpPr>
          <a:xfrm>
            <a:off x="0" y="1482872"/>
            <a:ext cx="3817286" cy="5375127"/>
            <a:chOff x="0" y="1482872"/>
            <a:chExt cx="3817286" cy="5375127"/>
          </a:xfrm>
          <a:effectLst>
            <a:outerShdw blurRad="127000" dist="38100">
              <a:srgbClr val="000000">
                <a:alpha val="57000"/>
              </a:srgbClr>
            </a:outerShdw>
          </a:effectLst>
        </p:grpSpPr>
        <p:pic>
          <p:nvPicPr>
            <p:cNvPr id="8" name="Picture 7" descr="muscle 01.jpg"/>
            <p:cNvPicPr>
              <a:picLocks noChangeAspect="1"/>
            </p:cNvPicPr>
            <p:nvPr/>
          </p:nvPicPr>
          <p:blipFill>
            <a:blip r:embed="rId2"/>
            <a:srcRect r="14333" b="10902"/>
            <a:stretch>
              <a:fillRect/>
            </a:stretch>
          </p:blipFill>
          <p:spPr>
            <a:xfrm>
              <a:off x="0" y="1482872"/>
              <a:ext cx="3817286" cy="2569370"/>
            </a:xfrm>
            <a:prstGeom prst="rect">
              <a:avLst/>
            </a:prstGeom>
          </p:spPr>
        </p:pic>
        <p:pic>
          <p:nvPicPr>
            <p:cNvPr id="9" name="Picture 8" descr="fat cells.jpg"/>
            <p:cNvPicPr>
              <a:picLocks noChangeAspect="1"/>
            </p:cNvPicPr>
            <p:nvPr/>
          </p:nvPicPr>
          <p:blipFill>
            <a:blip r:embed="rId3"/>
            <a:srcRect b="9616"/>
            <a:stretch>
              <a:fillRect/>
            </a:stretch>
          </p:blipFill>
          <p:spPr>
            <a:xfrm>
              <a:off x="0" y="4052242"/>
              <a:ext cx="3817286" cy="2805757"/>
            </a:xfrm>
            <a:prstGeom prst="rect">
              <a:avLst/>
            </a:prstGeom>
          </p:spPr>
        </p:pic>
      </p:grpSp>
      <p:sp>
        <p:nvSpPr>
          <p:cNvPr id="10035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Mitochondria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6"/>
          <p:cNvSpPr>
            <a:spLocks noGrp="1"/>
          </p:cNvSpPr>
          <p:nvPr>
            <p:ph type="body" idx="1"/>
          </p:nvPr>
        </p:nvSpPr>
        <p:spPr>
          <a:xfrm>
            <a:off x="3751263" y="1774825"/>
            <a:ext cx="52324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Organs are specialized structures in the body that perform specific life processes (functions)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hlink"/>
                </a:solidFill>
              </a:rPr>
              <a:t>Organelles</a:t>
            </a:r>
            <a:r>
              <a:rPr lang="en-US" smtClean="0"/>
              <a:t> are specialized structures inside the cell (e.g. mini organs)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hlink"/>
                </a:solidFill>
              </a:rPr>
              <a:t>Organelles</a:t>
            </a:r>
            <a:r>
              <a:rPr lang="en-US" smtClean="0"/>
              <a:t> perform specific cell processes needed for a cell to live</a:t>
            </a:r>
          </a:p>
        </p:txBody>
      </p:sp>
      <p:pic>
        <p:nvPicPr>
          <p:cNvPr id="14340" name="Picture 7" descr="male fem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6956" r="8913" b="5603"/>
          <a:stretch>
            <a:fillRect/>
          </a:stretch>
        </p:blipFill>
        <p:spPr bwMode="auto">
          <a:xfrm>
            <a:off x="204788" y="1644650"/>
            <a:ext cx="34242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029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Organelle… the ‘mini organs’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Centrioles</a:t>
            </a:r>
            <a:endParaRPr lang="en-CA" smtClean="0"/>
          </a:p>
        </p:txBody>
      </p:sp>
      <p:sp>
        <p:nvSpPr>
          <p:cNvPr id="49160" name="Rectangle 8"/>
          <p:cNvSpPr>
            <a:spLocks noGrp="1"/>
          </p:cNvSpPr>
          <p:nvPr>
            <p:ph type="body" idx="1"/>
          </p:nvPr>
        </p:nvSpPr>
        <p:spPr>
          <a:xfrm>
            <a:off x="4256088" y="1774825"/>
            <a:ext cx="4430712" cy="4625975"/>
          </a:xfrm>
        </p:spPr>
        <p:txBody>
          <a:bodyPr/>
          <a:lstStyle/>
          <a:p>
            <a:r>
              <a:rPr lang="en-US" smtClean="0"/>
              <a:t>Comes as a pair </a:t>
            </a:r>
          </a:p>
          <a:p>
            <a:r>
              <a:rPr lang="en-US" smtClean="0"/>
              <a:t>Found in animal cells only</a:t>
            </a:r>
          </a:p>
          <a:p>
            <a:r>
              <a:rPr lang="en-US" smtClean="0"/>
              <a:t>Made of cylindrical tubes</a:t>
            </a:r>
          </a:p>
          <a:p>
            <a:r>
              <a:rPr lang="en-US" smtClean="0"/>
              <a:t>Involved in cell division by organizing </a:t>
            </a:r>
            <a:r>
              <a:rPr lang="en-US" b="1" smtClean="0">
                <a:solidFill>
                  <a:schemeClr val="hlink"/>
                </a:solidFill>
              </a:rPr>
              <a:t>spindle fibers</a:t>
            </a:r>
          </a:p>
        </p:txBody>
      </p:sp>
      <p:pic>
        <p:nvPicPr>
          <p:cNvPr id="49158" name="Picture 6" descr="G:\Grade 11 Biology\1 - Cellular Functions\2-Cell structure &amp; function\Cell pictures\centrioles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343150"/>
            <a:ext cx="379412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6"/>
          <p:cNvSpPr>
            <a:spLocks noGrp="1"/>
          </p:cNvSpPr>
          <p:nvPr>
            <p:ph type="body" idx="1"/>
          </p:nvPr>
        </p:nvSpPr>
        <p:spPr>
          <a:xfrm>
            <a:off x="4210050" y="1765300"/>
            <a:ext cx="4476750" cy="4625975"/>
          </a:xfrm>
        </p:spPr>
        <p:txBody>
          <a:bodyPr/>
          <a:lstStyle/>
          <a:p>
            <a:r>
              <a:rPr lang="en-US" smtClean="0"/>
              <a:t>Fluid-filled sac surrounded by a single layer of membrane</a:t>
            </a:r>
          </a:p>
          <a:p>
            <a:r>
              <a:rPr lang="en-US" smtClean="0"/>
              <a:t>In animal cells: many small vacuoles </a:t>
            </a:r>
          </a:p>
          <a:p>
            <a:r>
              <a:rPr lang="en-US" smtClean="0"/>
              <a:t>In plant cells: one large </a:t>
            </a:r>
            <a:r>
              <a:rPr lang="en-US" b="1" smtClean="0">
                <a:solidFill>
                  <a:schemeClr val="hlink"/>
                </a:solidFill>
              </a:rPr>
              <a:t>central vacuole</a:t>
            </a:r>
          </a:p>
        </p:txBody>
      </p:sp>
      <p:sp>
        <p:nvSpPr>
          <p:cNvPr id="24581" name="Rectangle 5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Vacuole Structure</a:t>
            </a:r>
          </a:p>
        </p:txBody>
      </p:sp>
      <p:pic>
        <p:nvPicPr>
          <p:cNvPr id="24582" name="Picture 6" descr="G:\Grade 11 Biology\1 - Cellular Functions\2-Cell structure &amp; function\Cell pictures\plant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7692" r="14777" b="9232"/>
          <a:stretch>
            <a:fillRect/>
          </a:stretch>
        </p:blipFill>
        <p:spPr bwMode="auto">
          <a:xfrm>
            <a:off x="242888" y="1541463"/>
            <a:ext cx="36449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Vacuole Function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4171950" y="1774825"/>
            <a:ext cx="451485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ym typeface="Wingdings" panose="05000000000000000000" pitchFamily="2" charset="2"/>
              </a:rPr>
              <a:t>General: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Wingdings" panose="05000000000000000000" pitchFamily="2" charset="2"/>
              </a:rPr>
              <a:t>Storage of food, water, waste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Wingdings" panose="05000000000000000000" pitchFamily="2" charset="2"/>
              </a:rPr>
              <a:t>Removing unwanted substances from the cell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Wingdings" panose="05000000000000000000" pitchFamily="2" charset="2"/>
              </a:rPr>
              <a:t>In Plants: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Wingdings" panose="05000000000000000000" pitchFamily="2" charset="2"/>
              </a:rPr>
              <a:t>Maintaining internal fluid pressure (turgor) which helps gives plants structure and strength</a:t>
            </a:r>
            <a:endParaRPr lang="en-US" smtClean="0"/>
          </a:p>
        </p:txBody>
      </p:sp>
      <p:pic>
        <p:nvPicPr>
          <p:cNvPr id="92164" name="Picture 4" descr="G:\Grade 11 Biology\1 - Cellular Functions\2-Cell structure &amp; function\Cell pictures\plant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7692" r="14777" b="9232"/>
          <a:stretch>
            <a:fillRect/>
          </a:stretch>
        </p:blipFill>
        <p:spPr bwMode="auto">
          <a:xfrm>
            <a:off x="242888" y="1541463"/>
            <a:ext cx="36449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9" descr="plant cells picture.jpg"/>
          <p:cNvPicPr>
            <a:picLocks noChangeAspect="1"/>
          </p:cNvPicPr>
          <p:nvPr/>
        </p:nvPicPr>
        <p:blipFill>
          <a:blip r:embed="rId2">
            <a:lum bright="-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91440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7"/>
          <p:cNvSpPr>
            <a:spLocks noGrp="1"/>
          </p:cNvSpPr>
          <p:nvPr>
            <p:ph type="body" idx="1"/>
          </p:nvPr>
        </p:nvSpPr>
        <p:spPr>
          <a:xfrm>
            <a:off x="569913" y="1822450"/>
            <a:ext cx="4864100" cy="1758950"/>
          </a:xfrm>
          <a:solidFill>
            <a:srgbClr val="CCFFCC">
              <a:alpha val="50000"/>
            </a:srgbClr>
          </a:solidFill>
        </p:spPr>
        <p:txBody>
          <a:bodyPr/>
          <a:lstStyle/>
          <a:p>
            <a:pPr marL="187325" indent="0">
              <a:buFont typeface="Wingdings 2" panose="05020102010507070707" pitchFamily="18" charset="2"/>
              <a:buNone/>
            </a:pPr>
            <a:r>
              <a:rPr lang="en-US" sz="3400" smtClean="0"/>
              <a:t>Plant cells contain some organelles that animal cells do not have…</a:t>
            </a:r>
          </a:p>
        </p:txBody>
      </p:sp>
      <p:sp>
        <p:nvSpPr>
          <p:cNvPr id="25606" name="Rectangle 6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Plant Cell Organelles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ellwallfig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913"/>
            <a:ext cx="425608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Cell Wall</a:t>
            </a:r>
          </a:p>
        </p:txBody>
      </p:sp>
      <p:sp>
        <p:nvSpPr>
          <p:cNvPr id="26631" name="Rectangle 7"/>
          <p:cNvSpPr>
            <a:spLocks noGrp="1"/>
          </p:cNvSpPr>
          <p:nvPr>
            <p:ph type="body" idx="4294967295"/>
          </p:nvPr>
        </p:nvSpPr>
        <p:spPr>
          <a:xfrm>
            <a:off x="4416425" y="1774825"/>
            <a:ext cx="4270375" cy="4625975"/>
          </a:xfrm>
        </p:spPr>
        <p:txBody>
          <a:bodyPr/>
          <a:lstStyle/>
          <a:p>
            <a:r>
              <a:rPr lang="en-US" smtClean="0"/>
              <a:t>Found outside of the cell membrane </a:t>
            </a:r>
          </a:p>
          <a:p>
            <a:r>
              <a:rPr lang="en-US" smtClean="0">
                <a:sym typeface="Wingdings" panose="05000000000000000000" pitchFamily="2" charset="2"/>
              </a:rPr>
              <a:t>Rigid but porous </a:t>
            </a:r>
          </a:p>
          <a:p>
            <a:r>
              <a:rPr lang="en-US" smtClean="0">
                <a:sym typeface="Wingdings" panose="05000000000000000000" pitchFamily="2" charset="2"/>
              </a:rPr>
              <a:t>Made of </a:t>
            </a:r>
            <a:r>
              <a:rPr lang="en-US" b="1" smtClean="0">
                <a:solidFill>
                  <a:schemeClr val="hlink"/>
                </a:solidFill>
                <a:sym typeface="Wingdings" panose="05000000000000000000" pitchFamily="2" charset="2"/>
              </a:rPr>
              <a:t>cellulose</a:t>
            </a:r>
          </a:p>
          <a:p>
            <a:r>
              <a:rPr lang="en-US" smtClean="0"/>
              <a:t>Gives shape and support </a:t>
            </a:r>
          </a:p>
          <a:p>
            <a:r>
              <a:rPr lang="en-US" smtClean="0"/>
              <a:t>Provide protection</a:t>
            </a:r>
            <a:r>
              <a:rPr lang="en-US" smtClean="0">
                <a:sym typeface="Wingdings" panose="05000000000000000000" pitchFamily="2" charset="2"/>
              </a:rPr>
              <a:t> from injury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Grade 11 Biology\1 - Cellular Functions\2-Cell structure &amp; function\Cell pictures\chlorop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52575"/>
            <a:ext cx="48577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Chloroplast Structure</a:t>
            </a:r>
            <a:endParaRPr lang="en-CA" smtClean="0"/>
          </a:p>
        </p:txBody>
      </p:sp>
      <p:sp>
        <p:nvSpPr>
          <p:cNvPr id="46087" name="Rectangle 7"/>
          <p:cNvSpPr>
            <a:spLocks noGrp="1"/>
          </p:cNvSpPr>
          <p:nvPr>
            <p:ph type="body" idx="1"/>
          </p:nvPr>
        </p:nvSpPr>
        <p:spPr>
          <a:xfrm>
            <a:off x="5124450" y="1774825"/>
            <a:ext cx="3825875" cy="4625975"/>
          </a:xfrm>
        </p:spPr>
        <p:txBody>
          <a:bodyPr/>
          <a:lstStyle/>
          <a:p>
            <a:r>
              <a:rPr lang="en-US" smtClean="0"/>
              <a:t>Surrounded by a double membrane</a:t>
            </a:r>
          </a:p>
          <a:p>
            <a:r>
              <a:rPr lang="en-US" smtClean="0"/>
              <a:t>Contain </a:t>
            </a:r>
            <a:r>
              <a:rPr lang="en-US" b="1" smtClean="0">
                <a:solidFill>
                  <a:schemeClr val="hlink"/>
                </a:solidFill>
              </a:rPr>
              <a:t>chlorophyll</a:t>
            </a:r>
            <a:r>
              <a:rPr lang="en-US" smtClean="0"/>
              <a:t>, a pigment that gives plants their green colour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6"/>
          <p:cNvSpPr>
            <a:spLocks noGrp="1"/>
          </p:cNvSpPr>
          <p:nvPr>
            <p:ph type="body" idx="1"/>
          </p:nvPr>
        </p:nvSpPr>
        <p:spPr>
          <a:xfrm>
            <a:off x="3917950" y="1774825"/>
            <a:ext cx="5032375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Site for </a:t>
            </a:r>
            <a:r>
              <a:rPr lang="en-US" b="1" smtClean="0">
                <a:solidFill>
                  <a:schemeClr val="accent1"/>
                </a:solidFill>
              </a:rPr>
              <a:t>starch</a:t>
            </a:r>
            <a:r>
              <a:rPr lang="en-US" smtClean="0"/>
              <a:t> (a type of sugar) storage</a:t>
            </a:r>
          </a:p>
          <a:p>
            <a:pPr>
              <a:lnSpc>
                <a:spcPct val="90000"/>
              </a:lnSpc>
            </a:pPr>
            <a:r>
              <a:rPr lang="en-US" smtClean="0"/>
              <a:t>Site for </a:t>
            </a:r>
            <a:r>
              <a:rPr lang="en-US" b="1" smtClean="0">
                <a:solidFill>
                  <a:schemeClr val="hlink"/>
                </a:solidFill>
              </a:rPr>
              <a:t>photosynthesis</a:t>
            </a:r>
          </a:p>
          <a:p>
            <a:pPr>
              <a:lnSpc>
                <a:spcPct val="90000"/>
              </a:lnSpc>
            </a:pPr>
            <a:r>
              <a:rPr lang="en-US" smtClean="0"/>
              <a:t>Reaction involves trapping light energy to create food in the form of sugars</a:t>
            </a:r>
          </a:p>
          <a:p>
            <a:pPr>
              <a:lnSpc>
                <a:spcPct val="90000"/>
              </a:lnSpc>
            </a:pPr>
            <a:r>
              <a:rPr lang="en-US" smtClean="0"/>
              <a:t>Starting substances are </a:t>
            </a:r>
            <a:r>
              <a:rPr lang="en-US" b="1" smtClean="0">
                <a:solidFill>
                  <a:schemeClr val="accent1"/>
                </a:solidFill>
              </a:rPr>
              <a:t>carbon dioxide</a:t>
            </a:r>
            <a:r>
              <a:rPr lang="en-US" smtClean="0"/>
              <a:t> and </a:t>
            </a:r>
            <a:r>
              <a:rPr lang="en-US" b="1" smtClean="0">
                <a:solidFill>
                  <a:schemeClr val="accent1"/>
                </a:solidFill>
              </a:rPr>
              <a:t>water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sz="1500" smtClean="0">
              <a:sym typeface="Wingdings" panose="05000000000000000000" pitchFamily="2" charset="2"/>
            </a:endParaRPr>
          </a:p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CO</a:t>
            </a:r>
            <a:r>
              <a:rPr lang="en-US" sz="2400" b="1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 + H</a:t>
            </a:r>
            <a:r>
              <a:rPr lang="en-US" sz="2400" b="1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O + energy  O</a:t>
            </a:r>
            <a:r>
              <a:rPr lang="en-US" sz="2400" b="1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 + glucose</a:t>
            </a:r>
          </a:p>
        </p:txBody>
      </p:sp>
      <p:pic>
        <p:nvPicPr>
          <p:cNvPr id="8" name="Picture 7" descr="chloroplast_8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9052"/>
          <a:stretch>
            <a:fillRect/>
          </a:stretch>
        </p:blipFill>
        <p:spPr bwMode="auto">
          <a:xfrm>
            <a:off x="0" y="1482725"/>
            <a:ext cx="3735388" cy="5441950"/>
          </a:xfrm>
          <a:prstGeom prst="rect">
            <a:avLst/>
          </a:prstGeom>
          <a:noFill/>
          <a:ln>
            <a:noFill/>
          </a:ln>
          <a:effectLst>
            <a:outerShdw blurRad="152400" dist="38100" dir="5640026" rotWithShape="0">
              <a:srgbClr val="80808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Chloroplast Function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Summary of Differences</a:t>
            </a:r>
            <a:endParaRPr lang="en-CA" smtClean="0"/>
          </a:p>
        </p:txBody>
      </p:sp>
      <p:graphicFrame>
        <p:nvGraphicFramePr>
          <p:cNvPr id="64573" name="Group 61"/>
          <p:cNvGraphicFramePr>
            <a:graphicFrameLocks noGrp="1"/>
          </p:cNvGraphicFramePr>
          <p:nvPr>
            <p:ph type="tbl" idx="1"/>
          </p:nvPr>
        </p:nvGraphicFramePr>
        <p:xfrm>
          <a:off x="479425" y="2100263"/>
          <a:ext cx="8266113" cy="3836987"/>
        </p:xfrm>
        <a:graphic>
          <a:graphicData uri="http://schemas.openxmlformats.org/drawingml/2006/table">
            <a:tbl>
              <a:tblPr/>
              <a:tblGrid>
                <a:gridCol w="2009775"/>
                <a:gridCol w="3103563"/>
                <a:gridCol w="3152775"/>
              </a:tblGrid>
              <a:tr h="59372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Function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Animal</a:t>
                      </a:r>
                      <a:endParaRPr kumimoji="0" lang="en-C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Plant</a:t>
                      </a:r>
                      <a:endParaRPr kumimoji="0" lang="en-C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Outer protection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Plasma membrane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Plasma membrane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Cell wall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Energy centre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Mitochondria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Mitochondria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Chloroplast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Storage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Many small vacuoles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One large central vacuole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1030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Review</a:t>
            </a:r>
            <a:endParaRPr lang="en-CA" smtClean="0"/>
          </a:p>
        </p:txBody>
      </p:sp>
      <p:sp>
        <p:nvSpPr>
          <p:cNvPr id="63495" name="Rectangle 1031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576763" cy="95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How many organelles can you name?</a:t>
            </a:r>
            <a:endParaRPr lang="en-CA" sz="2800" smtClean="0"/>
          </a:p>
        </p:txBody>
      </p:sp>
      <p:pic>
        <p:nvPicPr>
          <p:cNvPr id="63492" name="Picture 1028" descr="G:\Grade 11 Biology\1 - Cellular Functions\2-Cell structure &amp; function\Cell pictures\plant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7692" r="14777" b="9232"/>
          <a:stretch>
            <a:fillRect/>
          </a:stretch>
        </p:blipFill>
        <p:spPr bwMode="auto">
          <a:xfrm>
            <a:off x="5257800" y="1524000"/>
            <a:ext cx="36449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1029" descr="G:\Grade 11 Biology\1 - Cellular Functions\2-Cell structure &amp; function\Cell pictures\The%20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2850"/>
            <a:ext cx="46450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nimal cell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444750"/>
            <a:ext cx="38544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663" indent="0">
              <a:buFont typeface="Wingdings 2" panose="05020102010507070707" pitchFamily="18" charset="2"/>
              <a:buNone/>
            </a:pPr>
            <a:r>
              <a:rPr lang="en-US" smtClean="0"/>
              <a:t>All cells have to perform the same basic activities to stay alive:</a:t>
            </a:r>
          </a:p>
          <a:p>
            <a:pPr lvl="1"/>
            <a:r>
              <a:rPr lang="en-US" smtClean="0"/>
              <a:t>Use energy</a:t>
            </a:r>
          </a:p>
          <a:p>
            <a:pPr lvl="1"/>
            <a:r>
              <a:rPr lang="en-US" smtClean="0"/>
              <a:t>Store materials</a:t>
            </a:r>
          </a:p>
          <a:p>
            <a:pPr lvl="1"/>
            <a:r>
              <a:rPr lang="en-US" smtClean="0"/>
              <a:t>Absorb materials</a:t>
            </a:r>
          </a:p>
          <a:p>
            <a:pPr lvl="1"/>
            <a:r>
              <a:rPr lang="en-US" smtClean="0"/>
              <a:t>Eliminate waste</a:t>
            </a:r>
          </a:p>
          <a:p>
            <a:pPr lvl="1"/>
            <a:r>
              <a:rPr lang="en-US" smtClean="0"/>
              <a:t>Transport substances</a:t>
            </a:r>
          </a:p>
          <a:p>
            <a:pPr lvl="1"/>
            <a:r>
              <a:rPr lang="en-US" smtClean="0"/>
              <a:t>Reproduce</a:t>
            </a:r>
          </a:p>
        </p:txBody>
      </p:sp>
      <p:sp>
        <p:nvSpPr>
          <p:cNvPr id="15365" name="Rectangle 1029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Cell Processes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Cellular Components</a:t>
            </a:r>
          </a:p>
        </p:txBody>
      </p:sp>
      <p:graphicFrame>
        <p:nvGraphicFramePr>
          <p:cNvPr id="101463" name="Group 87"/>
          <p:cNvGraphicFramePr>
            <a:graphicFrameLocks noGrp="1"/>
          </p:cNvGraphicFramePr>
          <p:nvPr>
            <p:ph type="tbl" idx="1"/>
          </p:nvPr>
        </p:nvGraphicFramePr>
        <p:xfrm>
          <a:off x="522288" y="1860550"/>
          <a:ext cx="8074025" cy="4413250"/>
        </p:xfrm>
        <a:graphic>
          <a:graphicData uri="http://schemas.openxmlformats.org/drawingml/2006/table">
            <a:tbl>
              <a:tblPr/>
              <a:tblGrid>
                <a:gridCol w="3038475"/>
                <a:gridCol w="5035550"/>
              </a:tblGrid>
              <a:tr h="365125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Organelle &amp; cell parts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Outer protection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Cell wall, Plasma membrane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Cell control centre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Nucleus, nucleolus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Energy centre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Mitochondria, Chloroplast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Cell processing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Endoplasmic reticulum, ribosomes, Golgi body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Storage and waste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Vacuole, cytoplasm, chloroplast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Cell 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Centrioles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6"/>
          <p:cNvSpPr>
            <a:spLocks noGrp="1"/>
          </p:cNvSpPr>
          <p:nvPr>
            <p:ph type="body" idx="1"/>
          </p:nvPr>
        </p:nvSpPr>
        <p:spPr>
          <a:xfrm>
            <a:off x="3921125" y="1774825"/>
            <a:ext cx="4765675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All cells are surrounded by a flexible membrane</a:t>
            </a:r>
          </a:p>
          <a:p>
            <a:pPr>
              <a:lnSpc>
                <a:spcPct val="90000"/>
              </a:lnSpc>
            </a:pPr>
            <a:r>
              <a:rPr lang="en-US" smtClean="0"/>
              <a:t>Also known as the </a:t>
            </a:r>
            <a:r>
              <a:rPr lang="en-US" b="1" smtClean="0">
                <a:solidFill>
                  <a:schemeClr val="hlink"/>
                </a:solidFill>
              </a:rPr>
              <a:t>plasma membrane</a:t>
            </a:r>
          </a:p>
          <a:p>
            <a:pPr>
              <a:lnSpc>
                <a:spcPct val="90000"/>
              </a:lnSpc>
            </a:pPr>
            <a:r>
              <a:rPr lang="en-US" smtClean="0"/>
              <a:t>The membrane is made of a substance called </a:t>
            </a:r>
            <a:r>
              <a:rPr lang="en-US" b="1" smtClean="0">
                <a:solidFill>
                  <a:schemeClr val="hlink"/>
                </a:solidFill>
              </a:rPr>
              <a:t>phospholipid</a:t>
            </a:r>
            <a:endParaRPr lang="en-US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/>
              <a:t>Phospholipids also form the membranes around organelles</a:t>
            </a:r>
          </a:p>
        </p:txBody>
      </p:sp>
      <p:pic>
        <p:nvPicPr>
          <p:cNvPr id="9" name="Picture 8" descr="cell membrane 03.jpg"/>
          <p:cNvPicPr>
            <a:picLocks noChangeAspect="1"/>
          </p:cNvPicPr>
          <p:nvPr/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"/>
          <a:stretch>
            <a:fillRect/>
          </a:stretch>
        </p:blipFill>
        <p:spPr bwMode="auto">
          <a:xfrm>
            <a:off x="0" y="1482725"/>
            <a:ext cx="3694113" cy="5375275"/>
          </a:xfrm>
          <a:prstGeom prst="rect">
            <a:avLst/>
          </a:prstGeom>
          <a:noFill/>
          <a:ln>
            <a:noFill/>
          </a:ln>
          <a:effectLst>
            <a:outerShdw blurRad="127000" dist="38100" rotWithShape="0">
              <a:srgbClr val="808080">
                <a:alpha val="5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Cell Membrane Structure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6"/>
          <p:cNvSpPr>
            <a:spLocks noGrp="1"/>
          </p:cNvSpPr>
          <p:nvPr>
            <p:ph type="body" idx="1"/>
          </p:nvPr>
        </p:nvSpPr>
        <p:spPr>
          <a:xfrm>
            <a:off x="3921125" y="1774825"/>
            <a:ext cx="4765675" cy="4625975"/>
          </a:xfrm>
        </p:spPr>
        <p:txBody>
          <a:bodyPr/>
          <a:lstStyle/>
          <a:p>
            <a:r>
              <a:rPr lang="en-US" smtClean="0"/>
              <a:t>Controls exchange of material between interior of the cell and the external environment</a:t>
            </a:r>
          </a:p>
          <a:p>
            <a:r>
              <a:rPr lang="en-US" smtClean="0"/>
              <a:t>Protection </a:t>
            </a:r>
          </a:p>
        </p:txBody>
      </p:sp>
      <p:pic>
        <p:nvPicPr>
          <p:cNvPr id="9" name="Picture 8" descr="cell membrane 03.jpg"/>
          <p:cNvPicPr>
            <a:picLocks noChangeAspect="1"/>
          </p:cNvPicPr>
          <p:nvPr/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"/>
          <a:stretch>
            <a:fillRect/>
          </a:stretch>
        </p:blipFill>
        <p:spPr bwMode="auto">
          <a:xfrm>
            <a:off x="0" y="1482725"/>
            <a:ext cx="3694113" cy="5375275"/>
          </a:xfrm>
          <a:prstGeom prst="rect">
            <a:avLst/>
          </a:prstGeom>
          <a:noFill/>
          <a:ln>
            <a:noFill/>
          </a:ln>
          <a:effectLst>
            <a:outerShdw blurRad="127000" dist="38100" rotWithShape="0">
              <a:srgbClr val="808080">
                <a:alpha val="5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029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Cell Membrane Function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6"/>
          <p:cNvSpPr>
            <a:spLocks noGrp="1"/>
          </p:cNvSpPr>
          <p:nvPr>
            <p:ph type="body" idx="1"/>
          </p:nvPr>
        </p:nvSpPr>
        <p:spPr>
          <a:xfrm>
            <a:off x="3779838" y="1774825"/>
            <a:ext cx="4906962" cy="4625975"/>
          </a:xfrm>
        </p:spPr>
        <p:txBody>
          <a:bodyPr/>
          <a:lstStyle/>
          <a:p>
            <a:r>
              <a:rPr lang="en-US" smtClean="0"/>
              <a:t>Mostly made of water </a:t>
            </a:r>
          </a:p>
          <a:p>
            <a:r>
              <a:rPr lang="en-US" smtClean="0"/>
              <a:t>Can range from a liquid to a jelly-like substance</a:t>
            </a:r>
            <a:endParaRPr lang="en-US" sz="1900" smtClean="0"/>
          </a:p>
          <a:p>
            <a:r>
              <a:rPr lang="en-US" smtClean="0"/>
              <a:t>Contains dissolved substances</a:t>
            </a:r>
          </a:p>
          <a:p>
            <a:r>
              <a:rPr lang="en-US" smtClean="0"/>
              <a:t>Cell organelles are suspended in the cytoplasm</a:t>
            </a:r>
          </a:p>
        </p:txBody>
      </p:sp>
      <p:pic>
        <p:nvPicPr>
          <p:cNvPr id="8" name="Picture 7" descr="cytopla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5"/>
          <a:stretch>
            <a:fillRect/>
          </a:stretch>
        </p:blipFill>
        <p:spPr bwMode="auto">
          <a:xfrm>
            <a:off x="0" y="1501775"/>
            <a:ext cx="3586163" cy="5356225"/>
          </a:xfrm>
          <a:prstGeom prst="rect">
            <a:avLst/>
          </a:prstGeom>
          <a:noFill/>
          <a:ln>
            <a:noFill/>
          </a:ln>
          <a:effectLst>
            <a:outerShdw blurRad="127000" dist="38100" rotWithShape="0">
              <a:srgbClr val="808080">
                <a:alpha val="5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029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Cytoplasm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Nucleus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5141913" y="1633538"/>
            <a:ext cx="3732212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Control centre of the cell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Contains genetic information (e.g. chromosomes)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Contains nucleolus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Surrounded by a nuclear membrane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Nuclear membrane is double layered and has pores</a:t>
            </a:r>
          </a:p>
        </p:txBody>
      </p:sp>
      <p:pic>
        <p:nvPicPr>
          <p:cNvPr id="79876" name="Picture 4" descr="G:\Grade 11 Biology\1 - Cellular Functions\2-Cell structure &amp; function\Cell pictures\Nucl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t="-314" r="5463" b="2856"/>
          <a:stretch>
            <a:fillRect/>
          </a:stretch>
        </p:blipFill>
        <p:spPr bwMode="auto">
          <a:xfrm>
            <a:off x="0" y="1485900"/>
            <a:ext cx="5141913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Nucleolus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5141913" y="1633538"/>
            <a:ext cx="3732212" cy="4625975"/>
          </a:xfrm>
        </p:spPr>
        <p:txBody>
          <a:bodyPr/>
          <a:lstStyle/>
          <a:p>
            <a:r>
              <a:rPr lang="en-US" smtClean="0"/>
              <a:t>Darker area in the nucleus </a:t>
            </a:r>
          </a:p>
          <a:p>
            <a:r>
              <a:rPr lang="en-US" smtClean="0"/>
              <a:t>Where ribosomes are made</a:t>
            </a:r>
          </a:p>
        </p:txBody>
      </p:sp>
      <p:pic>
        <p:nvPicPr>
          <p:cNvPr id="81924" name="Picture 4" descr="G:\Grade 11 Biology\1 - Cellular Functions\2-Cell structure &amp; function\Cell pictures\Nucl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t="-314" r="5463" b="2856"/>
          <a:stretch>
            <a:fillRect/>
          </a:stretch>
        </p:blipFill>
        <p:spPr bwMode="auto">
          <a:xfrm>
            <a:off x="0" y="1485900"/>
            <a:ext cx="5141913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334</TotalTime>
  <Words>674</Words>
  <Application>Microsoft Office PowerPoint</Application>
  <PresentationFormat>On-screen Show (4:3)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Corbel</vt:lpstr>
      <vt:lpstr>ＭＳ Ｐゴシック</vt:lpstr>
      <vt:lpstr>Arial</vt:lpstr>
      <vt:lpstr>Wingdings 2</vt:lpstr>
      <vt:lpstr>Wingdings</vt:lpstr>
      <vt:lpstr>Wingdings 3</vt:lpstr>
      <vt:lpstr>Calibri</vt:lpstr>
      <vt:lpstr>Times New Roman</vt:lpstr>
      <vt:lpstr>Module</vt:lpstr>
      <vt:lpstr>Cell Organelles</vt:lpstr>
      <vt:lpstr>Organelle… the ‘mini organs’</vt:lpstr>
      <vt:lpstr>Cell Processes</vt:lpstr>
      <vt:lpstr>Cellular Components</vt:lpstr>
      <vt:lpstr>Cell Membrane Structure</vt:lpstr>
      <vt:lpstr>Cell Membrane Function</vt:lpstr>
      <vt:lpstr>Cytoplasm</vt:lpstr>
      <vt:lpstr>Nucleus</vt:lpstr>
      <vt:lpstr>Nucleolus</vt:lpstr>
      <vt:lpstr>Ribosomes</vt:lpstr>
      <vt:lpstr>Endoplasmic Reticulum Structure</vt:lpstr>
      <vt:lpstr>Endoplasmic Reticulum Types</vt:lpstr>
      <vt:lpstr>Rough Endoplasmic Reticulum</vt:lpstr>
      <vt:lpstr>Smooth Endoplasmic Reticulum</vt:lpstr>
      <vt:lpstr>Golgi Body Structure</vt:lpstr>
      <vt:lpstr>Golgi Body Function</vt:lpstr>
      <vt:lpstr>Mitochondria Structure</vt:lpstr>
      <vt:lpstr>Mitochondria Function</vt:lpstr>
      <vt:lpstr>Mitochondria</vt:lpstr>
      <vt:lpstr>Centrioles</vt:lpstr>
      <vt:lpstr>Vacuole Structure</vt:lpstr>
      <vt:lpstr>Vacuole Function</vt:lpstr>
      <vt:lpstr>Plant Cell Organelles</vt:lpstr>
      <vt:lpstr>Cell Wall</vt:lpstr>
      <vt:lpstr>Chloroplast Structure</vt:lpstr>
      <vt:lpstr>Chloroplast Function</vt:lpstr>
      <vt:lpstr>Summary of Differences</vt:lpstr>
      <vt:lpstr>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Standring, Daniel</dc:creator>
  <cp:lastModifiedBy>Standring, Daniel</cp:lastModifiedBy>
  <cp:revision>43</cp:revision>
  <dcterms:created xsi:type="dcterms:W3CDTF">2011-05-15T18:09:02Z</dcterms:created>
  <dcterms:modified xsi:type="dcterms:W3CDTF">2013-04-30T19:21:56Z</dcterms:modified>
</cp:coreProperties>
</file>