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77" r:id="rId14"/>
    <p:sldId id="269" r:id="rId15"/>
    <p:sldId id="278" r:id="rId16"/>
    <p:sldId id="280" r:id="rId17"/>
    <p:sldId id="270" r:id="rId18"/>
    <p:sldId id="279" r:id="rId19"/>
    <p:sldId id="271" r:id="rId20"/>
    <p:sldId id="272" r:id="rId21"/>
    <p:sldId id="273" r:id="rId22"/>
    <p:sldId id="281" r:id="rId23"/>
    <p:sldId id="282" r:id="rId24"/>
    <p:sldId id="283" r:id="rId25"/>
    <p:sldId id="274" r:id="rId26"/>
    <p:sldId id="275" r:id="rId27"/>
    <p:sldId id="276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A3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98523" autoAdjust="0"/>
  </p:normalViewPr>
  <p:slideViewPr>
    <p:cSldViewPr>
      <p:cViewPr>
        <p:scale>
          <a:sx n="80" d="100"/>
          <a:sy n="80" d="100"/>
        </p:scale>
        <p:origin x="1722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D0E976B8-AB99-46F7-9FDF-454C904BAFA2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66F0DBB-4E81-498D-BA4B-6496E1055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432B2-114D-4C6B-A547-B046350C9C96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DF88D-BF95-4ECA-874D-B7EFFD795E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E042F-BB9F-4BD5-9C81-0DD32556ECE9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DC1D4-5113-40FF-90DC-DB499AD19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7077A-A901-4496-8ACE-3BEA35755174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89838" y="6481763"/>
            <a:ext cx="503237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E8BCE-898A-473C-BC7D-75E44A4D5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0316F-CB56-4BD0-A17E-E367F12AEA55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3E9B0-EDFD-41DB-93CF-C2D09339C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Isosceles Triangle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6" name="Straight Connector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9A940-CA0F-47F8-AE67-294BD25F8E69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EAEB5-C704-4EF4-A833-B5BF3F78D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5A497-D455-4006-BE6D-0A9225ABED0E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A1F7D-CDC1-4020-A259-30FD3E3B8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239FF-FC39-4707-8A2F-3C7F17456CCA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83A2D5FE-C0CF-4FBB-86B0-3062591FE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BBC47-1D98-4D5C-B3B5-722D6AD3AE10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CB083-1B4E-4381-BC7D-698DED578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19BF3-3C16-4CCB-94D7-A807E9F433F9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4141E-CF2E-41A7-B0B6-FC306D8A3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A7B85B53-E48D-47BA-9FE2-4C566CFA557B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F7267DF2-9A62-4672-B8E4-1F71BAA93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60DC25CE-EA87-48ED-905A-5B7173581426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AFF06FC1-7C8B-4AE4-B56C-DD4EC14DC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1AC046C-8D8C-490F-9E21-C4AA333EED9F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C537709F-4E1E-4534-B2B0-D29594266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83" r:id="rId6"/>
    <p:sldLayoutId id="2147483682" r:id="rId7"/>
    <p:sldLayoutId id="2147483690" r:id="rId8"/>
    <p:sldLayoutId id="2147483691" r:id="rId9"/>
    <p:sldLayoutId id="2147483681" r:id="rId10"/>
    <p:sldLayoutId id="2147483680" r:id="rId11"/>
    <p:sldLayoutId id="2147483684" r:id="rId12"/>
  </p:sldLayoutIdLst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65C0E0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65C0E0"/>
          </a:solidFill>
          <a:latin typeface="Century Gothic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65C0E0"/>
          </a:solidFill>
          <a:latin typeface="Century Gothic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65C0E0"/>
          </a:solidFill>
          <a:latin typeface="Century Gothic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65C0E0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65C0E0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65C0E0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65C0E0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65C0E0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8EBFD1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10" Type="http://schemas.openxmlformats.org/officeDocument/2006/relationships/image" Target="../media/image12.png"/><Relationship Id="rId4" Type="http://schemas.openxmlformats.org/officeDocument/2006/relationships/image" Target="../media/image7.png"/><Relationship Id="rId9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11" Type="http://schemas.openxmlformats.org/officeDocument/2006/relationships/image" Target="../media/image23.png"/><Relationship Id="rId5" Type="http://schemas.openxmlformats.org/officeDocument/2006/relationships/image" Target="../media/image18.png"/><Relationship Id="rId10" Type="http://schemas.openxmlformats.org/officeDocument/2006/relationships/image" Target="../media/image4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Relationship Id="rId9" Type="http://schemas.openxmlformats.org/officeDocument/2006/relationships/image" Target="../media/image25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2169" y="809625"/>
            <a:ext cx="8062912" cy="1470025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Photosynthesis &amp; Cellular Respiration Project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Calvin-Benson Cycle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7162800" y="1295400"/>
            <a:ext cx="914400" cy="762000"/>
          </a:xfrm>
          <a:prstGeom prst="ellipse">
            <a:avLst/>
          </a:prstGeom>
          <a:solidFill>
            <a:schemeClr val="tx1">
              <a:lumMod val="6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ysClr val="windowText" lastClr="000000"/>
                </a:solidFill>
              </a:rPr>
              <a:t>CO</a:t>
            </a:r>
            <a:r>
              <a:rPr lang="en-US" sz="800" dirty="0">
                <a:solidFill>
                  <a:sysClr val="windowText" lastClr="000000"/>
                </a:solidFill>
              </a:rPr>
              <a:t>2</a:t>
            </a:r>
            <a:endParaRPr lang="en-US" sz="1800" dirty="0">
              <a:solidFill>
                <a:sysClr val="windowText" lastClr="00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7162800" y="2209800"/>
            <a:ext cx="914400" cy="762000"/>
          </a:xfrm>
          <a:prstGeom prst="ellipse">
            <a:avLst/>
          </a:prstGeom>
          <a:solidFill>
            <a:schemeClr val="tx1">
              <a:lumMod val="6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ysClr val="windowText" lastClr="000000"/>
                </a:solidFill>
              </a:rPr>
              <a:t>CO</a:t>
            </a:r>
            <a:r>
              <a:rPr lang="en-US" sz="800" dirty="0">
                <a:solidFill>
                  <a:sysClr val="windowText" lastClr="000000"/>
                </a:solidFill>
              </a:rPr>
              <a:t>2</a:t>
            </a:r>
            <a:endParaRPr lang="en-US" sz="1800" dirty="0">
              <a:solidFill>
                <a:sysClr val="windowText" lastClr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7162800" y="3200400"/>
            <a:ext cx="914400" cy="762000"/>
          </a:xfrm>
          <a:prstGeom prst="ellipse">
            <a:avLst/>
          </a:prstGeom>
          <a:solidFill>
            <a:schemeClr val="tx1">
              <a:lumMod val="6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ysClr val="windowText" lastClr="000000"/>
                </a:solidFill>
              </a:rPr>
              <a:t>CO</a:t>
            </a:r>
            <a:r>
              <a:rPr lang="en-US" sz="800" dirty="0">
                <a:solidFill>
                  <a:sysClr val="windowText" lastClr="000000"/>
                </a:solidFill>
              </a:rPr>
              <a:t>2</a:t>
            </a:r>
            <a:endParaRPr lang="en-US" sz="1800" dirty="0">
              <a:solidFill>
                <a:sysClr val="windowText" lastClr="0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162800" y="4191000"/>
            <a:ext cx="914400" cy="762000"/>
          </a:xfrm>
          <a:prstGeom prst="ellipse">
            <a:avLst/>
          </a:prstGeom>
          <a:solidFill>
            <a:schemeClr val="tx1">
              <a:lumMod val="6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ysClr val="windowText" lastClr="000000"/>
                </a:solidFill>
              </a:rPr>
              <a:t>CO</a:t>
            </a:r>
            <a:r>
              <a:rPr lang="en-US" sz="800" dirty="0">
                <a:solidFill>
                  <a:sysClr val="windowText" lastClr="000000"/>
                </a:solidFill>
              </a:rPr>
              <a:t>2</a:t>
            </a:r>
            <a:endParaRPr lang="en-US" sz="1800" dirty="0">
              <a:solidFill>
                <a:sysClr val="windowText" lastClr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162800" y="5181600"/>
            <a:ext cx="914400" cy="762000"/>
          </a:xfrm>
          <a:prstGeom prst="ellipse">
            <a:avLst/>
          </a:prstGeom>
          <a:solidFill>
            <a:schemeClr val="tx1">
              <a:lumMod val="6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ysClr val="windowText" lastClr="000000"/>
                </a:solidFill>
              </a:rPr>
              <a:t>CO</a:t>
            </a:r>
            <a:r>
              <a:rPr lang="en-US" sz="800" dirty="0">
                <a:solidFill>
                  <a:sysClr val="windowText" lastClr="000000"/>
                </a:solidFill>
              </a:rPr>
              <a:t>2</a:t>
            </a:r>
            <a:endParaRPr lang="en-US" sz="1800" dirty="0">
              <a:solidFill>
                <a:sysClr val="windowText" lastClr="0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162800" y="6096000"/>
            <a:ext cx="914400" cy="762000"/>
          </a:xfrm>
          <a:prstGeom prst="ellipse">
            <a:avLst/>
          </a:prstGeom>
          <a:solidFill>
            <a:schemeClr val="tx1">
              <a:lumMod val="65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ysClr val="windowText" lastClr="000000"/>
                </a:solidFill>
              </a:rPr>
              <a:t>CO</a:t>
            </a:r>
            <a:r>
              <a:rPr lang="en-US" sz="800" dirty="0">
                <a:solidFill>
                  <a:sysClr val="windowText" lastClr="000000"/>
                </a:solidFill>
              </a:rPr>
              <a:t>2</a:t>
            </a:r>
            <a:endParaRPr lang="en-US" sz="1800" dirty="0">
              <a:solidFill>
                <a:sysClr val="windowText" lastClr="00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57200" y="1371600"/>
            <a:ext cx="990600" cy="4572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 err="1"/>
              <a:t>RuBP</a:t>
            </a:r>
            <a:endParaRPr lang="en-US" sz="1800" dirty="0"/>
          </a:p>
        </p:txBody>
      </p:sp>
      <p:sp>
        <p:nvSpPr>
          <p:cNvPr id="11" name="Rounded Rectangle 10"/>
          <p:cNvSpPr/>
          <p:nvPr/>
        </p:nvSpPr>
        <p:spPr>
          <a:xfrm>
            <a:off x="457200" y="2362200"/>
            <a:ext cx="990600" cy="4572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 err="1"/>
              <a:t>RuBP</a:t>
            </a:r>
            <a:endParaRPr lang="en-US" sz="1800" dirty="0"/>
          </a:p>
        </p:txBody>
      </p:sp>
      <p:sp>
        <p:nvSpPr>
          <p:cNvPr id="12" name="Rounded Rectangle 11"/>
          <p:cNvSpPr/>
          <p:nvPr/>
        </p:nvSpPr>
        <p:spPr>
          <a:xfrm>
            <a:off x="457200" y="3276600"/>
            <a:ext cx="990600" cy="4572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 err="1"/>
              <a:t>RuBP</a:t>
            </a:r>
            <a:endParaRPr lang="en-US" sz="1800" dirty="0"/>
          </a:p>
        </p:txBody>
      </p:sp>
      <p:sp>
        <p:nvSpPr>
          <p:cNvPr id="13" name="Rounded Rectangle 12"/>
          <p:cNvSpPr/>
          <p:nvPr/>
        </p:nvSpPr>
        <p:spPr>
          <a:xfrm>
            <a:off x="457200" y="4191000"/>
            <a:ext cx="990600" cy="4572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 err="1"/>
              <a:t>RuBP</a:t>
            </a:r>
            <a:endParaRPr lang="en-US" sz="1800" dirty="0"/>
          </a:p>
        </p:txBody>
      </p:sp>
      <p:sp>
        <p:nvSpPr>
          <p:cNvPr id="14" name="Rounded Rectangle 13"/>
          <p:cNvSpPr/>
          <p:nvPr/>
        </p:nvSpPr>
        <p:spPr>
          <a:xfrm>
            <a:off x="457200" y="5105400"/>
            <a:ext cx="990600" cy="4572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 err="1"/>
              <a:t>RuBP</a:t>
            </a:r>
            <a:endParaRPr lang="en-US" sz="1800" dirty="0"/>
          </a:p>
        </p:txBody>
      </p:sp>
      <p:sp>
        <p:nvSpPr>
          <p:cNvPr id="15" name="Rounded Rectangle 14"/>
          <p:cNvSpPr/>
          <p:nvPr/>
        </p:nvSpPr>
        <p:spPr>
          <a:xfrm>
            <a:off x="533400" y="6172200"/>
            <a:ext cx="990600" cy="4572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 err="1"/>
              <a:t>RuBP</a:t>
            </a:r>
            <a:endParaRPr lang="en-US" sz="1800" dirty="0"/>
          </a:p>
        </p:txBody>
      </p:sp>
      <p:sp>
        <p:nvSpPr>
          <p:cNvPr id="16" name="Explosion 2 15"/>
          <p:cNvSpPr/>
          <p:nvPr/>
        </p:nvSpPr>
        <p:spPr>
          <a:xfrm>
            <a:off x="0" y="-304800"/>
            <a:ext cx="10287000" cy="8077200"/>
          </a:xfrm>
          <a:prstGeom prst="irregularSeal2">
            <a:avLst/>
          </a:prstGeom>
          <a:solidFill>
            <a:schemeClr val="accent3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3.33333E-6 L 0.18542 -3.33333E-6 C 0.26858 -3.33333E-6 0.37083 -0.19004 0.37083 -0.34444 L 0.37083 -0.68889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00" y="-344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0.15416 -4.44444E-6 C -0.22343 -4.44444E-6 -0.30833 -0.19027 -0.30833 -0.34444 L -0.30833 -0.68888 " pathEditMode="relative" rAng="0" ptsTypes="FfFF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00" y="-3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18958 2.22222E-6 C 0.27448 2.22222E-6 0.37916 -0.11968 0.37916 -0.21667 L 0.37916 -0.43334 " pathEditMode="relative" rAng="0" ptsTypes="FfFF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00" y="-2170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15416 -1.11111E-6 C -0.22361 -1.11111E-6 -0.30833 -0.12569 -0.30833 -0.22778 L -0.30833 -0.45555 " pathEditMode="relative" rAng="0" ptsTypes="FfFF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00" y="-2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18958 -4.44444E-6 C 0.27448 -4.44444E-6 0.37916 -0.05208 0.37916 -0.09444 L 0.37916 -0.18888 " pathEditMode="relative" rAng="0" ptsTypes="FfFF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00" y="-94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0.15416 3.33333E-6 C -0.22343 3.33333E-6 -0.30833 -0.05533 -0.30833 -0.1 L -0.30833 -0.2 " pathEditMode="relative" rAng="0" ptsTypes="FfFF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00" y="-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3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3.33333E-6 0.02778 C 3.33333E-6 0.04028 0.10468 0.05556 0.18958 0.05556 L 0.37916 0.05556 " pathEditMode="relative" rAng="0" ptsTypes="FfFF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00" y="280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-3.33333E-6 0.02778 C -3.33333E-6 0.04005 -0.08524 0.05556 -0.15416 0.05556 L -0.30833 0.05556 " pathEditMode="relative" rAng="0" ptsTypes="FfFF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00" y="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3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3.33333E-6 0.14444 C 3.33333E-6 0.20903 0.10434 0.28889 0.18958 0.28889 L 0.37916 0.28889 " pathEditMode="relative" rAng="0" ptsTypes="FfFF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00" y="1440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3.33333E-6 0.15555 C -3.33333E-6 0.22523 -0.08507 0.31111 -0.15416 0.31111 L -0.30833 0.31111 " pathEditMode="relative" rAng="0" ptsTypes="FfFF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00" y="1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3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3.33333E-6 0.26667 C 3.33333E-6 0.38611 0.10451 0.53334 0.18958 0.53334 L 0.37916 0.53334 " pathEditMode="relative" rAng="0" ptsTypes="FfFF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00" y="2670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3.33333E-6 -4.44444E-6 L -3.33333E-6 0.26667 C -3.33333E-6 0.38612 -0.08507 0.53334 -0.15416 0.53334 L -0.30833 0.53334 " pathEditMode="relative" rAng="0" ptsTypes="FfFF">
                                      <p:cBhvr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00" y="2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2500"/>
                            </p:stCondLst>
                            <p:childTnLst>
                              <p:par>
                                <p:cTn id="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Calvin-Benson Cycle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3886200" y="1447800"/>
            <a:ext cx="1295400" cy="5410200"/>
            <a:chOff x="3886200" y="1447800"/>
            <a:chExt cx="1295400" cy="5410200"/>
          </a:xfrm>
        </p:grpSpPr>
        <p:sp>
          <p:nvSpPr>
            <p:cNvPr id="4" name="Oval 3"/>
            <p:cNvSpPr/>
            <p:nvPr/>
          </p:nvSpPr>
          <p:spPr>
            <a:xfrm>
              <a:off x="3886200" y="2362200"/>
              <a:ext cx="1066800" cy="9144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/>
                <a:t>3C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3962400" y="4191000"/>
              <a:ext cx="1066800" cy="9144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/>
                <a:t>3C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4038600" y="5105400"/>
              <a:ext cx="1066800" cy="9144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/>
                <a:t>3C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3886200" y="3276600"/>
              <a:ext cx="1066800" cy="9144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/>
                <a:t>3C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3886200" y="1447800"/>
              <a:ext cx="1066800" cy="9144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/>
                <a:t>3C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4114800" y="5943600"/>
              <a:ext cx="1066800" cy="9144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/>
                <a:t>3C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5029200" y="1447800"/>
            <a:ext cx="1295400" cy="5410200"/>
            <a:chOff x="5029200" y="1447800"/>
            <a:chExt cx="1295400" cy="5410200"/>
          </a:xfrm>
        </p:grpSpPr>
        <p:sp>
          <p:nvSpPr>
            <p:cNvPr id="5" name="Oval 4"/>
            <p:cNvSpPr/>
            <p:nvPr/>
          </p:nvSpPr>
          <p:spPr>
            <a:xfrm>
              <a:off x="5029200" y="3276600"/>
              <a:ext cx="1066800" cy="9144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/>
                <a:t>3C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5181600" y="5105400"/>
              <a:ext cx="1066800" cy="9144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/>
                <a:t>3C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5105400" y="4191000"/>
              <a:ext cx="1066800" cy="9144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/>
                <a:t>3C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5257800" y="5943600"/>
              <a:ext cx="1066800" cy="9144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/>
                <a:t>3C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5029200" y="1447800"/>
              <a:ext cx="1066800" cy="9144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/>
                <a:t>3C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5029200" y="2362200"/>
              <a:ext cx="1066800" cy="9144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/>
                <a:t>3C</a:t>
              </a:r>
            </a:p>
          </p:txBody>
        </p:sp>
      </p:grpSp>
      <p:sp>
        <p:nvSpPr>
          <p:cNvPr id="3" name="Explosion 2 2"/>
          <p:cNvSpPr/>
          <p:nvPr/>
        </p:nvSpPr>
        <p:spPr>
          <a:xfrm>
            <a:off x="0" y="-304800"/>
            <a:ext cx="10287000" cy="8077200"/>
          </a:xfrm>
          <a:prstGeom prst="irregularSeal2">
            <a:avLst/>
          </a:prstGeom>
          <a:solidFill>
            <a:schemeClr val="accent3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8" dur="123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9" dur="123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0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1" dur="123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2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0.35416 -0.0055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00" y="-3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Calvin-Benson Cycle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685800" y="2362200"/>
            <a:ext cx="10668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3C</a:t>
            </a:r>
          </a:p>
        </p:txBody>
      </p:sp>
      <p:sp>
        <p:nvSpPr>
          <p:cNvPr id="6" name="Oval 5"/>
          <p:cNvSpPr/>
          <p:nvPr/>
        </p:nvSpPr>
        <p:spPr>
          <a:xfrm>
            <a:off x="762000" y="4191000"/>
            <a:ext cx="10668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3C</a:t>
            </a:r>
          </a:p>
        </p:txBody>
      </p:sp>
      <p:sp>
        <p:nvSpPr>
          <p:cNvPr id="9" name="Oval 8"/>
          <p:cNvSpPr/>
          <p:nvPr/>
        </p:nvSpPr>
        <p:spPr>
          <a:xfrm>
            <a:off x="838200" y="5105400"/>
            <a:ext cx="10668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3C</a:t>
            </a:r>
          </a:p>
        </p:txBody>
      </p:sp>
      <p:sp>
        <p:nvSpPr>
          <p:cNvPr id="10" name="Oval 9"/>
          <p:cNvSpPr/>
          <p:nvPr/>
        </p:nvSpPr>
        <p:spPr>
          <a:xfrm>
            <a:off x="685800" y="3276600"/>
            <a:ext cx="10668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3C</a:t>
            </a:r>
          </a:p>
        </p:txBody>
      </p:sp>
      <p:sp>
        <p:nvSpPr>
          <p:cNvPr id="12" name="Oval 11"/>
          <p:cNvSpPr/>
          <p:nvPr/>
        </p:nvSpPr>
        <p:spPr>
          <a:xfrm>
            <a:off x="685800" y="1447800"/>
            <a:ext cx="10668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3C</a:t>
            </a:r>
          </a:p>
        </p:txBody>
      </p:sp>
      <p:sp>
        <p:nvSpPr>
          <p:cNvPr id="13" name="Oval 12"/>
          <p:cNvSpPr/>
          <p:nvPr/>
        </p:nvSpPr>
        <p:spPr>
          <a:xfrm>
            <a:off x="914400" y="5943600"/>
            <a:ext cx="10668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3C</a:t>
            </a:r>
          </a:p>
        </p:txBody>
      </p:sp>
      <p:sp>
        <p:nvSpPr>
          <p:cNvPr id="5" name="Oval 4"/>
          <p:cNvSpPr/>
          <p:nvPr/>
        </p:nvSpPr>
        <p:spPr>
          <a:xfrm>
            <a:off x="7315200" y="3276600"/>
            <a:ext cx="10668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3C</a:t>
            </a:r>
          </a:p>
        </p:txBody>
      </p:sp>
      <p:sp>
        <p:nvSpPr>
          <p:cNvPr id="7" name="Oval 6"/>
          <p:cNvSpPr/>
          <p:nvPr/>
        </p:nvSpPr>
        <p:spPr>
          <a:xfrm>
            <a:off x="7467600" y="5105400"/>
            <a:ext cx="10668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3C</a:t>
            </a:r>
          </a:p>
        </p:txBody>
      </p:sp>
      <p:sp>
        <p:nvSpPr>
          <p:cNvPr id="8" name="Oval 7"/>
          <p:cNvSpPr/>
          <p:nvPr/>
        </p:nvSpPr>
        <p:spPr>
          <a:xfrm>
            <a:off x="7391400" y="4191000"/>
            <a:ext cx="10668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3C</a:t>
            </a:r>
          </a:p>
        </p:txBody>
      </p:sp>
      <p:sp>
        <p:nvSpPr>
          <p:cNvPr id="11" name="Oval 10"/>
          <p:cNvSpPr/>
          <p:nvPr/>
        </p:nvSpPr>
        <p:spPr>
          <a:xfrm>
            <a:off x="7543800" y="5943600"/>
            <a:ext cx="10668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3C</a:t>
            </a:r>
          </a:p>
        </p:txBody>
      </p:sp>
      <p:sp>
        <p:nvSpPr>
          <p:cNvPr id="15" name="Oval 14"/>
          <p:cNvSpPr/>
          <p:nvPr/>
        </p:nvSpPr>
        <p:spPr>
          <a:xfrm>
            <a:off x="7315200" y="2362200"/>
            <a:ext cx="10668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3C</a:t>
            </a:r>
          </a:p>
        </p:txBody>
      </p: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3048000" y="1219200"/>
            <a:ext cx="3048000" cy="1295400"/>
            <a:chOff x="3352800" y="1447800"/>
            <a:chExt cx="3048000" cy="1295400"/>
          </a:xfrm>
        </p:grpSpPr>
        <p:sp>
          <p:nvSpPr>
            <p:cNvPr id="18" name="Explosion 1 17"/>
            <p:cNvSpPr/>
            <p:nvPr/>
          </p:nvSpPr>
          <p:spPr>
            <a:xfrm>
              <a:off x="3352800" y="1447800"/>
              <a:ext cx="1447800" cy="1295400"/>
            </a:xfrm>
            <a:prstGeom prst="irregularSeal1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>
                  <a:solidFill>
                    <a:schemeClr val="bg1"/>
                  </a:solidFill>
                </a:rPr>
                <a:t>ATP</a:t>
              </a:r>
            </a:p>
          </p:txBody>
        </p:sp>
        <p:sp>
          <p:nvSpPr>
            <p:cNvPr id="19" name="Isosceles Triangle 18"/>
            <p:cNvSpPr/>
            <p:nvPr/>
          </p:nvSpPr>
          <p:spPr>
            <a:xfrm>
              <a:off x="4343400" y="1676400"/>
              <a:ext cx="2057400" cy="838200"/>
            </a:xfrm>
            <a:prstGeom prst="triangle">
              <a:avLst>
                <a:gd name="adj" fmla="val 50774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dirty="0">
                  <a:solidFill>
                    <a:sysClr val="windowText" lastClr="000000"/>
                  </a:solidFill>
                </a:rPr>
                <a:t>NADPH</a:t>
              </a:r>
            </a:p>
          </p:txBody>
        </p:sp>
      </p:grpSp>
      <p:sp>
        <p:nvSpPr>
          <p:cNvPr id="21" name="Lightning Bolt 20"/>
          <p:cNvSpPr/>
          <p:nvPr/>
        </p:nvSpPr>
        <p:spPr>
          <a:xfrm rot="19158325">
            <a:off x="5253038" y="1552575"/>
            <a:ext cx="838200" cy="762000"/>
          </a:xfrm>
          <a:prstGeom prst="lightningBol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2" name="Lightning Bolt 21"/>
          <p:cNvSpPr/>
          <p:nvPr/>
        </p:nvSpPr>
        <p:spPr>
          <a:xfrm rot="19158325">
            <a:off x="5253038" y="2314575"/>
            <a:ext cx="838200" cy="762000"/>
          </a:xfrm>
          <a:prstGeom prst="lightningBol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3" name="Lightning Bolt 22"/>
          <p:cNvSpPr/>
          <p:nvPr/>
        </p:nvSpPr>
        <p:spPr>
          <a:xfrm rot="19158325">
            <a:off x="5176838" y="3305175"/>
            <a:ext cx="838200" cy="762000"/>
          </a:xfrm>
          <a:prstGeom prst="lightningBol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4" name="Lightning Bolt 23"/>
          <p:cNvSpPr/>
          <p:nvPr/>
        </p:nvSpPr>
        <p:spPr>
          <a:xfrm rot="19158325">
            <a:off x="5405438" y="5915025"/>
            <a:ext cx="838200" cy="762000"/>
          </a:xfrm>
          <a:prstGeom prst="lightningBol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5" name="Lightning Bolt 24"/>
          <p:cNvSpPr/>
          <p:nvPr/>
        </p:nvSpPr>
        <p:spPr>
          <a:xfrm rot="19158325">
            <a:off x="5253038" y="4219575"/>
            <a:ext cx="838200" cy="762000"/>
          </a:xfrm>
          <a:prstGeom prst="lightningBol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6" name="Lightning Bolt 25"/>
          <p:cNvSpPr/>
          <p:nvPr/>
        </p:nvSpPr>
        <p:spPr>
          <a:xfrm rot="19158325">
            <a:off x="5405438" y="5133975"/>
            <a:ext cx="838200" cy="762000"/>
          </a:xfrm>
          <a:prstGeom prst="lightningBol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7" name="Lightning Bolt 26"/>
          <p:cNvSpPr/>
          <p:nvPr/>
        </p:nvSpPr>
        <p:spPr>
          <a:xfrm rot="19318420" flipH="1" flipV="1">
            <a:off x="2890838" y="1477963"/>
            <a:ext cx="862012" cy="777875"/>
          </a:xfrm>
          <a:prstGeom prst="lightningBol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8" name="Lightning Bolt 27"/>
          <p:cNvSpPr/>
          <p:nvPr/>
        </p:nvSpPr>
        <p:spPr>
          <a:xfrm rot="19318420" flipH="1" flipV="1">
            <a:off x="2890838" y="2316163"/>
            <a:ext cx="862012" cy="777875"/>
          </a:xfrm>
          <a:prstGeom prst="lightningBol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9" name="Lightning Bolt 28"/>
          <p:cNvSpPr/>
          <p:nvPr/>
        </p:nvSpPr>
        <p:spPr>
          <a:xfrm rot="19318420" flipH="1" flipV="1">
            <a:off x="2967038" y="3306763"/>
            <a:ext cx="862012" cy="777875"/>
          </a:xfrm>
          <a:prstGeom prst="lightningBol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0" name="Lightning Bolt 29"/>
          <p:cNvSpPr/>
          <p:nvPr/>
        </p:nvSpPr>
        <p:spPr>
          <a:xfrm rot="19318420" flipH="1" flipV="1">
            <a:off x="2967038" y="4144963"/>
            <a:ext cx="862012" cy="777875"/>
          </a:xfrm>
          <a:prstGeom prst="lightningBol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1" name="Lightning Bolt 30"/>
          <p:cNvSpPr/>
          <p:nvPr/>
        </p:nvSpPr>
        <p:spPr>
          <a:xfrm rot="19318420" flipH="1" flipV="1">
            <a:off x="2967038" y="5897563"/>
            <a:ext cx="862012" cy="777875"/>
          </a:xfrm>
          <a:prstGeom prst="lightningBol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2" name="Lightning Bolt 31"/>
          <p:cNvSpPr/>
          <p:nvPr/>
        </p:nvSpPr>
        <p:spPr>
          <a:xfrm rot="19318420" flipH="1" flipV="1">
            <a:off x="2967038" y="5059363"/>
            <a:ext cx="862012" cy="777875"/>
          </a:xfrm>
          <a:prstGeom prst="lightningBol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3" name="Oval 32"/>
          <p:cNvSpPr/>
          <p:nvPr/>
        </p:nvSpPr>
        <p:spPr>
          <a:xfrm>
            <a:off x="7315200" y="3200400"/>
            <a:ext cx="1143000" cy="9906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PGAL</a:t>
            </a:r>
          </a:p>
        </p:txBody>
      </p:sp>
      <p:sp>
        <p:nvSpPr>
          <p:cNvPr id="34" name="Oval 33"/>
          <p:cNvSpPr/>
          <p:nvPr/>
        </p:nvSpPr>
        <p:spPr>
          <a:xfrm>
            <a:off x="7239000" y="2286000"/>
            <a:ext cx="1143000" cy="9906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PGAL</a:t>
            </a:r>
          </a:p>
        </p:txBody>
      </p:sp>
      <p:sp>
        <p:nvSpPr>
          <p:cNvPr id="14" name="Oval 13"/>
          <p:cNvSpPr/>
          <p:nvPr/>
        </p:nvSpPr>
        <p:spPr>
          <a:xfrm>
            <a:off x="7315200" y="1447800"/>
            <a:ext cx="10668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3C</a:t>
            </a:r>
          </a:p>
        </p:txBody>
      </p:sp>
      <p:sp>
        <p:nvSpPr>
          <p:cNvPr id="35" name="Oval 34"/>
          <p:cNvSpPr/>
          <p:nvPr/>
        </p:nvSpPr>
        <p:spPr>
          <a:xfrm>
            <a:off x="7239000" y="1371600"/>
            <a:ext cx="1143000" cy="9906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PGAL</a:t>
            </a:r>
          </a:p>
        </p:txBody>
      </p:sp>
      <p:sp>
        <p:nvSpPr>
          <p:cNvPr id="36" name="Oval 35"/>
          <p:cNvSpPr/>
          <p:nvPr/>
        </p:nvSpPr>
        <p:spPr>
          <a:xfrm>
            <a:off x="7391400" y="4191000"/>
            <a:ext cx="1143000" cy="9906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PGAL</a:t>
            </a:r>
          </a:p>
        </p:txBody>
      </p:sp>
      <p:sp>
        <p:nvSpPr>
          <p:cNvPr id="37" name="Oval 36"/>
          <p:cNvSpPr/>
          <p:nvPr/>
        </p:nvSpPr>
        <p:spPr>
          <a:xfrm>
            <a:off x="7467600" y="5029200"/>
            <a:ext cx="1143000" cy="9906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PGAL</a:t>
            </a:r>
          </a:p>
        </p:txBody>
      </p:sp>
      <p:sp>
        <p:nvSpPr>
          <p:cNvPr id="38" name="Oval 37"/>
          <p:cNvSpPr/>
          <p:nvPr/>
        </p:nvSpPr>
        <p:spPr>
          <a:xfrm>
            <a:off x="7543800" y="5867400"/>
            <a:ext cx="1143000" cy="9906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PGAL</a:t>
            </a:r>
          </a:p>
        </p:txBody>
      </p:sp>
      <p:sp>
        <p:nvSpPr>
          <p:cNvPr id="39" name="Oval 38"/>
          <p:cNvSpPr/>
          <p:nvPr/>
        </p:nvSpPr>
        <p:spPr>
          <a:xfrm>
            <a:off x="685800" y="1371600"/>
            <a:ext cx="1143000" cy="9906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PGAL</a:t>
            </a:r>
          </a:p>
        </p:txBody>
      </p:sp>
      <p:sp>
        <p:nvSpPr>
          <p:cNvPr id="40" name="Oval 39"/>
          <p:cNvSpPr/>
          <p:nvPr/>
        </p:nvSpPr>
        <p:spPr>
          <a:xfrm>
            <a:off x="685800" y="2286000"/>
            <a:ext cx="1143000" cy="9906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PGAL</a:t>
            </a:r>
          </a:p>
        </p:txBody>
      </p:sp>
      <p:sp>
        <p:nvSpPr>
          <p:cNvPr id="41" name="Oval 40"/>
          <p:cNvSpPr/>
          <p:nvPr/>
        </p:nvSpPr>
        <p:spPr>
          <a:xfrm>
            <a:off x="685800" y="3200400"/>
            <a:ext cx="1143000" cy="9906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PGAL</a:t>
            </a:r>
          </a:p>
        </p:txBody>
      </p:sp>
      <p:sp>
        <p:nvSpPr>
          <p:cNvPr id="42" name="Oval 41"/>
          <p:cNvSpPr/>
          <p:nvPr/>
        </p:nvSpPr>
        <p:spPr>
          <a:xfrm>
            <a:off x="685800" y="4114800"/>
            <a:ext cx="1143000" cy="9906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PGAL</a:t>
            </a:r>
          </a:p>
        </p:txBody>
      </p:sp>
      <p:sp>
        <p:nvSpPr>
          <p:cNvPr id="43" name="Oval 42"/>
          <p:cNvSpPr/>
          <p:nvPr/>
        </p:nvSpPr>
        <p:spPr>
          <a:xfrm>
            <a:off x="838200" y="5029200"/>
            <a:ext cx="1143000" cy="9906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PGAL</a:t>
            </a:r>
          </a:p>
        </p:txBody>
      </p:sp>
      <p:sp>
        <p:nvSpPr>
          <p:cNvPr id="44" name="Oval 43"/>
          <p:cNvSpPr/>
          <p:nvPr/>
        </p:nvSpPr>
        <p:spPr>
          <a:xfrm>
            <a:off x="914400" y="5867400"/>
            <a:ext cx="1143000" cy="9906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PGAL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222E-6 L 0 0.1388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000"/>
                            </p:stCondLst>
                            <p:childTnLst>
                              <p:par>
                                <p:cTn id="47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13889 L 0 0.26111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1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7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3000"/>
                            </p:stCondLst>
                            <p:childTnLst>
                              <p:par>
                                <p:cTn id="7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26111 L 0 0.39445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9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9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7000"/>
                            </p:stCondLst>
                            <p:childTnLst>
                              <p:par>
                                <p:cTn id="99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39445 L 0 0.52778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2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2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1000"/>
                            </p:stCondLst>
                            <p:childTnLst>
                              <p:par>
                                <p:cTn id="125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52778 L 0 0.66111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3000"/>
                            </p:stCondLst>
                            <p:childTnLst>
                              <p:par>
                                <p:cTn id="1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4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4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5000"/>
                            </p:stCondLst>
                            <p:childTnLst>
                              <p:par>
                                <p:cTn id="151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66111 L 0 0.89445 " pathEditMode="relative" rAng="0" ptsTypes="AA">
                                      <p:cBhvr>
                                        <p:cTn id="16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1" grpId="2" animBg="1"/>
      <p:bldP spid="22" grpId="0" animBg="1"/>
      <p:bldP spid="22" grpId="1" animBg="1"/>
      <p:bldP spid="22" grpId="2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5" grpId="2" animBg="1"/>
      <p:bldP spid="26" grpId="0" animBg="1"/>
      <p:bldP spid="26" grpId="1" animBg="1"/>
      <p:bldP spid="26" grpId="2" animBg="1"/>
      <p:bldP spid="27" grpId="0" animBg="1"/>
      <p:bldP spid="27" grpId="1" animBg="1"/>
      <p:bldP spid="27" grpId="2" animBg="1"/>
      <p:bldP spid="28" grpId="0" animBg="1"/>
      <p:bldP spid="28" grpId="1" animBg="1"/>
      <p:bldP spid="28" grpId="2" animBg="1"/>
      <p:bldP spid="29" grpId="0" animBg="1"/>
      <p:bldP spid="29" grpId="1" animBg="1"/>
      <p:bldP spid="29" grpId="2" animBg="1"/>
      <p:bldP spid="30" grpId="0" animBg="1"/>
      <p:bldP spid="30" grpId="1" animBg="1"/>
      <p:bldP spid="30" grpId="2" animBg="1"/>
      <p:bldP spid="31" grpId="0" animBg="1"/>
      <p:bldP spid="31" grpId="1" animBg="1"/>
      <p:bldP spid="31" grpId="2" animBg="1"/>
      <p:bldP spid="32" grpId="0" animBg="1"/>
      <p:bldP spid="32" grpId="1" animBg="1"/>
      <p:bldP spid="32" grpId="2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Calvin-Benson Cycle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7315200" y="3200400"/>
            <a:ext cx="1143000" cy="9906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PGAL</a:t>
            </a:r>
          </a:p>
        </p:txBody>
      </p:sp>
      <p:sp>
        <p:nvSpPr>
          <p:cNvPr id="34" name="Oval 33"/>
          <p:cNvSpPr/>
          <p:nvPr/>
        </p:nvSpPr>
        <p:spPr>
          <a:xfrm>
            <a:off x="7239000" y="2286000"/>
            <a:ext cx="1143000" cy="9906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PGAL</a:t>
            </a:r>
          </a:p>
        </p:txBody>
      </p:sp>
      <p:sp>
        <p:nvSpPr>
          <p:cNvPr id="35" name="Oval 34"/>
          <p:cNvSpPr/>
          <p:nvPr/>
        </p:nvSpPr>
        <p:spPr>
          <a:xfrm>
            <a:off x="7162800" y="1371600"/>
            <a:ext cx="1143000" cy="9906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PGAL</a:t>
            </a:r>
          </a:p>
        </p:txBody>
      </p:sp>
      <p:sp>
        <p:nvSpPr>
          <p:cNvPr id="36" name="Oval 35"/>
          <p:cNvSpPr/>
          <p:nvPr/>
        </p:nvSpPr>
        <p:spPr>
          <a:xfrm>
            <a:off x="7391400" y="4191000"/>
            <a:ext cx="1143000" cy="9906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PGAL</a:t>
            </a:r>
          </a:p>
        </p:txBody>
      </p:sp>
      <p:sp>
        <p:nvSpPr>
          <p:cNvPr id="37" name="Oval 36"/>
          <p:cNvSpPr/>
          <p:nvPr/>
        </p:nvSpPr>
        <p:spPr>
          <a:xfrm>
            <a:off x="7543800" y="5029200"/>
            <a:ext cx="1143000" cy="9906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PGAL</a:t>
            </a:r>
          </a:p>
        </p:txBody>
      </p:sp>
      <p:sp>
        <p:nvSpPr>
          <p:cNvPr id="38" name="Oval 37"/>
          <p:cNvSpPr/>
          <p:nvPr/>
        </p:nvSpPr>
        <p:spPr>
          <a:xfrm>
            <a:off x="7543800" y="5867400"/>
            <a:ext cx="1143000" cy="9906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PGAL</a:t>
            </a:r>
          </a:p>
        </p:txBody>
      </p:sp>
      <p:sp>
        <p:nvSpPr>
          <p:cNvPr id="39" name="Oval 38"/>
          <p:cNvSpPr/>
          <p:nvPr/>
        </p:nvSpPr>
        <p:spPr>
          <a:xfrm>
            <a:off x="685800" y="1371600"/>
            <a:ext cx="1143000" cy="9906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PGAL</a:t>
            </a:r>
          </a:p>
        </p:txBody>
      </p:sp>
      <p:sp>
        <p:nvSpPr>
          <p:cNvPr id="40" name="Oval 39"/>
          <p:cNvSpPr/>
          <p:nvPr/>
        </p:nvSpPr>
        <p:spPr>
          <a:xfrm>
            <a:off x="685800" y="2286000"/>
            <a:ext cx="1143000" cy="9906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PGAL</a:t>
            </a:r>
          </a:p>
        </p:txBody>
      </p:sp>
      <p:sp>
        <p:nvSpPr>
          <p:cNvPr id="41" name="Oval 40"/>
          <p:cNvSpPr/>
          <p:nvPr/>
        </p:nvSpPr>
        <p:spPr>
          <a:xfrm>
            <a:off x="685800" y="3200400"/>
            <a:ext cx="1143000" cy="9906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PGAL</a:t>
            </a:r>
          </a:p>
        </p:txBody>
      </p:sp>
      <p:sp>
        <p:nvSpPr>
          <p:cNvPr id="42" name="Oval 41"/>
          <p:cNvSpPr/>
          <p:nvPr/>
        </p:nvSpPr>
        <p:spPr>
          <a:xfrm>
            <a:off x="685800" y="4114800"/>
            <a:ext cx="1143000" cy="9906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PGAL</a:t>
            </a:r>
          </a:p>
        </p:txBody>
      </p:sp>
      <p:sp>
        <p:nvSpPr>
          <p:cNvPr id="43" name="Oval 42"/>
          <p:cNvSpPr/>
          <p:nvPr/>
        </p:nvSpPr>
        <p:spPr>
          <a:xfrm>
            <a:off x="838200" y="5029200"/>
            <a:ext cx="1143000" cy="9906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PGAL</a:t>
            </a:r>
          </a:p>
        </p:txBody>
      </p:sp>
      <p:sp>
        <p:nvSpPr>
          <p:cNvPr id="44" name="Oval 43"/>
          <p:cNvSpPr/>
          <p:nvPr/>
        </p:nvSpPr>
        <p:spPr>
          <a:xfrm>
            <a:off x="914400" y="5867400"/>
            <a:ext cx="1143000" cy="9906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PGAL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50" y="2901156"/>
            <a:ext cx="9144000" cy="1399033"/>
          </a:xfrm>
        </p:spPr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6 Calvin Benson Cycles Later…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n>
                  <a:noFill/>
                </a:ln>
                <a:effectLst/>
              </a:rPr>
              <a:t>Calvin Benson Cycle</a:t>
            </a:r>
          </a:p>
        </p:txBody>
      </p:sp>
      <p:sp>
        <p:nvSpPr>
          <p:cNvPr id="39" name="Oval 38"/>
          <p:cNvSpPr/>
          <p:nvPr/>
        </p:nvSpPr>
        <p:spPr>
          <a:xfrm>
            <a:off x="2438400" y="3810000"/>
            <a:ext cx="1143000" cy="9906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PGAL</a:t>
            </a:r>
          </a:p>
        </p:txBody>
      </p:sp>
      <p:sp>
        <p:nvSpPr>
          <p:cNvPr id="2" name="Oval 38"/>
          <p:cNvSpPr/>
          <p:nvPr/>
        </p:nvSpPr>
        <p:spPr>
          <a:xfrm>
            <a:off x="3200400" y="2667000"/>
            <a:ext cx="1143000" cy="9906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PGAL</a:t>
            </a:r>
          </a:p>
        </p:txBody>
      </p:sp>
      <p:sp>
        <p:nvSpPr>
          <p:cNvPr id="4" name="Oval 38"/>
          <p:cNvSpPr/>
          <p:nvPr/>
        </p:nvSpPr>
        <p:spPr>
          <a:xfrm>
            <a:off x="2286000" y="2971800"/>
            <a:ext cx="1143000" cy="9906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PGAL</a:t>
            </a:r>
          </a:p>
        </p:txBody>
      </p:sp>
      <p:sp>
        <p:nvSpPr>
          <p:cNvPr id="5" name="Oval 38"/>
          <p:cNvSpPr/>
          <p:nvPr/>
        </p:nvSpPr>
        <p:spPr>
          <a:xfrm>
            <a:off x="3962400" y="3810000"/>
            <a:ext cx="1143000" cy="9906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PGAL</a:t>
            </a:r>
          </a:p>
        </p:txBody>
      </p:sp>
      <p:sp>
        <p:nvSpPr>
          <p:cNvPr id="6" name="Oval 38"/>
          <p:cNvSpPr/>
          <p:nvPr/>
        </p:nvSpPr>
        <p:spPr>
          <a:xfrm>
            <a:off x="3124200" y="3505200"/>
            <a:ext cx="1143000" cy="9906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PGAL</a:t>
            </a:r>
          </a:p>
        </p:txBody>
      </p:sp>
      <p:sp>
        <p:nvSpPr>
          <p:cNvPr id="7" name="Oval 38"/>
          <p:cNvSpPr/>
          <p:nvPr/>
        </p:nvSpPr>
        <p:spPr>
          <a:xfrm>
            <a:off x="4191000" y="3124200"/>
            <a:ext cx="1143000" cy="9906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PGAL</a:t>
            </a:r>
          </a:p>
        </p:txBody>
      </p:sp>
      <p:sp>
        <p:nvSpPr>
          <p:cNvPr id="3" name="7-Point Star 2"/>
          <p:cNvSpPr/>
          <p:nvPr/>
        </p:nvSpPr>
        <p:spPr>
          <a:xfrm>
            <a:off x="2514600" y="2514600"/>
            <a:ext cx="2667000" cy="2362200"/>
          </a:xfrm>
          <a:prstGeom prst="star7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800">
                <a:solidFill>
                  <a:srgbClr val="FFFFFF"/>
                </a:solidFill>
              </a:rPr>
              <a:t>Glucose</a:t>
            </a:r>
          </a:p>
          <a:p>
            <a:pPr algn="ctr"/>
            <a:r>
              <a:rPr lang="en-US" sz="1800">
                <a:solidFill>
                  <a:srgbClr val="FFFFFF"/>
                </a:solidFill>
              </a:rPr>
              <a:t>(C</a:t>
            </a:r>
            <a:r>
              <a:rPr lang="en-US" sz="800">
                <a:solidFill>
                  <a:srgbClr val="FFFFFF"/>
                </a:solidFill>
              </a:rPr>
              <a:t>6</a:t>
            </a:r>
            <a:r>
              <a:rPr lang="en-US" sz="1800">
                <a:solidFill>
                  <a:srgbClr val="FFFFFF"/>
                </a:solidFill>
              </a:rPr>
              <a:t> H</a:t>
            </a:r>
            <a:r>
              <a:rPr lang="en-US" sz="800">
                <a:solidFill>
                  <a:srgbClr val="FFFFFF"/>
                </a:solidFill>
              </a:rPr>
              <a:t>12 </a:t>
            </a:r>
            <a:r>
              <a:rPr lang="en-US" sz="1800">
                <a:solidFill>
                  <a:srgbClr val="FFFFFF"/>
                </a:solidFill>
              </a:rPr>
              <a:t>O</a:t>
            </a:r>
            <a:r>
              <a:rPr lang="en-US" sz="800">
                <a:solidFill>
                  <a:srgbClr val="FFFFFF"/>
                </a:solidFill>
              </a:rPr>
              <a:t>6</a:t>
            </a:r>
            <a:r>
              <a:rPr lang="en-US" sz="1800">
                <a:solidFill>
                  <a:srgbClr val="FFFFFF"/>
                </a:solidFill>
              </a:rPr>
              <a:t>)</a:t>
            </a:r>
            <a:endParaRPr lang="en-US" sz="18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9" grpId="1" animBg="1"/>
      <p:bldP spid="39" grpId="2" animBg="1"/>
      <p:bldP spid="2" grpId="0" animBg="1"/>
      <p:bldP spid="2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n>
                  <a:noFill/>
                </a:ln>
                <a:effectLst/>
              </a:rPr>
              <a:t>On to Cellular Respiration</a:t>
            </a:r>
          </a:p>
        </p:txBody>
      </p:sp>
      <p:grpSp>
        <p:nvGrpSpPr>
          <p:cNvPr id="45060" name="Group 79"/>
          <p:cNvGrpSpPr>
            <a:grpSpLocks/>
          </p:cNvGrpSpPr>
          <p:nvPr/>
        </p:nvGrpSpPr>
        <p:grpSpPr bwMode="auto">
          <a:xfrm>
            <a:off x="685800" y="1676400"/>
            <a:ext cx="4114800" cy="1905000"/>
            <a:chOff x="1371600" y="1447800"/>
            <a:chExt cx="6858000" cy="3581400"/>
          </a:xfrm>
        </p:grpSpPr>
        <p:sp>
          <p:nvSpPr>
            <p:cNvPr id="4" name="Oval 3"/>
            <p:cNvSpPr/>
            <p:nvPr/>
          </p:nvSpPr>
          <p:spPr>
            <a:xfrm>
              <a:off x="1371600" y="1447800"/>
              <a:ext cx="6858000" cy="35814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5" name="Oval 4"/>
            <p:cNvSpPr/>
            <p:nvPr/>
          </p:nvSpPr>
          <p:spPr>
            <a:xfrm>
              <a:off x="1599142" y="1600010"/>
              <a:ext cx="6477000" cy="3276981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6" name="Oval 5"/>
            <p:cNvSpPr/>
            <p:nvPr/>
          </p:nvSpPr>
          <p:spPr>
            <a:xfrm>
              <a:off x="1752600" y="1752219"/>
              <a:ext cx="6172730" cy="2972562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grpSp>
          <p:nvGrpSpPr>
            <p:cNvPr id="45064" name="Group 13"/>
            <p:cNvGrpSpPr>
              <a:grpSpLocks/>
            </p:cNvGrpSpPr>
            <p:nvPr/>
          </p:nvGrpSpPr>
          <p:grpSpPr bwMode="auto">
            <a:xfrm>
              <a:off x="2514600" y="3200400"/>
              <a:ext cx="1066800" cy="990600"/>
              <a:chOff x="2514600" y="3200400"/>
              <a:chExt cx="1066800" cy="990600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2514600" y="3960749"/>
                <a:ext cx="1066272" cy="229807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2514600" y="3808540"/>
                <a:ext cx="1066272" cy="229806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2514600" y="3656330"/>
                <a:ext cx="1066272" cy="229807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514600" y="3504121"/>
                <a:ext cx="1066272" cy="229806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2514600" y="3351911"/>
                <a:ext cx="1066272" cy="229807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514600" y="3199703"/>
                <a:ext cx="1066272" cy="229806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</p:grpSp>
        <p:grpSp>
          <p:nvGrpSpPr>
            <p:cNvPr id="45071" name="Group 14"/>
            <p:cNvGrpSpPr>
              <a:grpSpLocks/>
            </p:cNvGrpSpPr>
            <p:nvPr/>
          </p:nvGrpSpPr>
          <p:grpSpPr bwMode="auto">
            <a:xfrm>
              <a:off x="2514600" y="2286000"/>
              <a:ext cx="1066800" cy="990600"/>
              <a:chOff x="2514600" y="3200400"/>
              <a:chExt cx="1066800" cy="990600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2514600" y="3961892"/>
                <a:ext cx="1066272" cy="229807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514600" y="3809683"/>
                <a:ext cx="1066272" cy="229806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2514600" y="3657473"/>
                <a:ext cx="1066272" cy="229807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514600" y="3505264"/>
                <a:ext cx="1066272" cy="229806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2514600" y="3353054"/>
                <a:ext cx="1066272" cy="229807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2514600" y="3200846"/>
                <a:ext cx="1066272" cy="229806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</p:grpSp>
        <p:grpSp>
          <p:nvGrpSpPr>
            <p:cNvPr id="45078" name="Group 21"/>
            <p:cNvGrpSpPr>
              <a:grpSpLocks/>
            </p:cNvGrpSpPr>
            <p:nvPr/>
          </p:nvGrpSpPr>
          <p:grpSpPr bwMode="auto">
            <a:xfrm>
              <a:off x="3657600" y="3352800"/>
              <a:ext cx="1066800" cy="990600"/>
              <a:chOff x="2514600" y="3200400"/>
              <a:chExt cx="1066800" cy="990600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2514600" y="3960559"/>
                <a:ext cx="1066272" cy="229806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2514600" y="3808349"/>
                <a:ext cx="1066272" cy="229807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2514600" y="3656140"/>
                <a:ext cx="1066272" cy="229806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2514600" y="3503930"/>
                <a:ext cx="1066272" cy="229807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2514600" y="3351721"/>
                <a:ext cx="1066272" cy="229806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2514600" y="3199511"/>
                <a:ext cx="1066272" cy="229807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</p:grpSp>
        <p:grpSp>
          <p:nvGrpSpPr>
            <p:cNvPr id="45085" name="Group 28"/>
            <p:cNvGrpSpPr>
              <a:grpSpLocks/>
            </p:cNvGrpSpPr>
            <p:nvPr/>
          </p:nvGrpSpPr>
          <p:grpSpPr bwMode="auto">
            <a:xfrm>
              <a:off x="3657600" y="2743200"/>
              <a:ext cx="1066800" cy="990600"/>
              <a:chOff x="2514600" y="3200400"/>
              <a:chExt cx="1066800" cy="990600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14600" y="3961320"/>
                <a:ext cx="1066272" cy="229806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2514600" y="3809110"/>
                <a:ext cx="1066272" cy="229807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2514600" y="3656902"/>
                <a:ext cx="1066272" cy="229806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2514600" y="3504691"/>
                <a:ext cx="1066272" cy="229807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2514600" y="3352483"/>
                <a:ext cx="1066272" cy="229806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2514600" y="3200272"/>
                <a:ext cx="1066272" cy="229807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</p:grpSp>
        <p:grpSp>
          <p:nvGrpSpPr>
            <p:cNvPr id="45092" name="Group 35"/>
            <p:cNvGrpSpPr>
              <a:grpSpLocks/>
            </p:cNvGrpSpPr>
            <p:nvPr/>
          </p:nvGrpSpPr>
          <p:grpSpPr bwMode="auto">
            <a:xfrm>
              <a:off x="4800600" y="3048000"/>
              <a:ext cx="1066800" cy="990600"/>
              <a:chOff x="2514600" y="3200400"/>
              <a:chExt cx="1066800" cy="990600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2514600" y="3960941"/>
                <a:ext cx="1066272" cy="229806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2514600" y="3808730"/>
                <a:ext cx="1066272" cy="229807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2514600" y="3656522"/>
                <a:ext cx="1066272" cy="229806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2514600" y="3504311"/>
                <a:ext cx="1066272" cy="229807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2514600" y="3352103"/>
                <a:ext cx="1066272" cy="229806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2514600" y="3199892"/>
                <a:ext cx="1066272" cy="229807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</p:grpSp>
        <p:grpSp>
          <p:nvGrpSpPr>
            <p:cNvPr id="45099" name="Group 42"/>
            <p:cNvGrpSpPr>
              <a:grpSpLocks/>
            </p:cNvGrpSpPr>
            <p:nvPr/>
          </p:nvGrpSpPr>
          <p:grpSpPr bwMode="auto">
            <a:xfrm>
              <a:off x="4800600" y="2286000"/>
              <a:ext cx="1066800" cy="990600"/>
              <a:chOff x="2514600" y="3200400"/>
              <a:chExt cx="1066800" cy="990600"/>
            </a:xfrm>
          </p:grpSpPr>
          <p:sp>
            <p:nvSpPr>
              <p:cNvPr id="44" name="Oval 43"/>
              <p:cNvSpPr/>
              <p:nvPr/>
            </p:nvSpPr>
            <p:spPr>
              <a:xfrm>
                <a:off x="2514600" y="3961892"/>
                <a:ext cx="1066272" cy="229807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2514600" y="3809683"/>
                <a:ext cx="1066272" cy="229806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2514600" y="3657473"/>
                <a:ext cx="1066272" cy="229807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2514600" y="3505264"/>
                <a:ext cx="1066272" cy="229806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2514600" y="3353054"/>
                <a:ext cx="1066272" cy="229807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2514600" y="3200846"/>
                <a:ext cx="1066272" cy="229806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</p:grpSp>
        <p:grpSp>
          <p:nvGrpSpPr>
            <p:cNvPr id="45106" name="Group 49"/>
            <p:cNvGrpSpPr>
              <a:grpSpLocks/>
            </p:cNvGrpSpPr>
            <p:nvPr/>
          </p:nvGrpSpPr>
          <p:grpSpPr bwMode="auto">
            <a:xfrm>
              <a:off x="6019800" y="3276600"/>
              <a:ext cx="1066800" cy="990600"/>
              <a:chOff x="2514600" y="3200400"/>
              <a:chExt cx="1066800" cy="990600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2515130" y="3962146"/>
                <a:ext cx="1066270" cy="229807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2515130" y="3809937"/>
                <a:ext cx="1066270" cy="229806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2515130" y="3657727"/>
                <a:ext cx="1066270" cy="229807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2515130" y="3505518"/>
                <a:ext cx="1066270" cy="229806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2515130" y="3353308"/>
                <a:ext cx="1066270" cy="229807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2515130" y="3201099"/>
                <a:ext cx="1066270" cy="229806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</p:grpSp>
        <p:grpSp>
          <p:nvGrpSpPr>
            <p:cNvPr id="45113" name="Group 56"/>
            <p:cNvGrpSpPr>
              <a:grpSpLocks/>
            </p:cNvGrpSpPr>
            <p:nvPr/>
          </p:nvGrpSpPr>
          <p:grpSpPr bwMode="auto">
            <a:xfrm>
              <a:off x="6019800" y="2819400"/>
              <a:ext cx="1066800" cy="990600"/>
              <a:chOff x="2514600" y="3200400"/>
              <a:chExt cx="1066800" cy="990600"/>
            </a:xfrm>
          </p:grpSpPr>
          <p:sp>
            <p:nvSpPr>
              <p:cNvPr id="58" name="Oval 57"/>
              <p:cNvSpPr/>
              <p:nvPr/>
            </p:nvSpPr>
            <p:spPr>
              <a:xfrm>
                <a:off x="2515130" y="3962719"/>
                <a:ext cx="1066270" cy="226822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2515130" y="3810509"/>
                <a:ext cx="1066270" cy="226822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2515130" y="3658300"/>
                <a:ext cx="1066270" cy="226822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2515130" y="3506090"/>
                <a:ext cx="1066270" cy="226822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2515130" y="3353881"/>
                <a:ext cx="1066270" cy="226822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2515130" y="3201671"/>
                <a:ext cx="1066270" cy="226822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</p:grpSp>
      </p:grpSp>
      <p:grpSp>
        <p:nvGrpSpPr>
          <p:cNvPr id="45140" name="Group 84"/>
          <p:cNvGrpSpPr>
            <a:grpSpLocks/>
          </p:cNvGrpSpPr>
          <p:nvPr/>
        </p:nvGrpSpPr>
        <p:grpSpPr bwMode="auto">
          <a:xfrm>
            <a:off x="5029200" y="4267200"/>
            <a:ext cx="3581400" cy="2286000"/>
            <a:chOff x="1584" y="1776"/>
            <a:chExt cx="3888" cy="2448"/>
          </a:xfrm>
        </p:grpSpPr>
        <p:sp>
          <p:nvSpPr>
            <p:cNvPr id="45121" name="Oval 65"/>
            <p:cNvSpPr>
              <a:spLocks noChangeArrowheads="1"/>
            </p:cNvSpPr>
            <p:nvPr/>
          </p:nvSpPr>
          <p:spPr bwMode="auto">
            <a:xfrm>
              <a:off x="1584" y="1776"/>
              <a:ext cx="3888" cy="2448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22" name="Oval 66"/>
            <p:cNvSpPr>
              <a:spLocks noChangeArrowheads="1"/>
            </p:cNvSpPr>
            <p:nvPr/>
          </p:nvSpPr>
          <p:spPr bwMode="auto">
            <a:xfrm>
              <a:off x="1680" y="1920"/>
              <a:ext cx="3648" cy="2112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23" name="Oval 67"/>
            <p:cNvSpPr>
              <a:spLocks noChangeArrowheads="1"/>
            </p:cNvSpPr>
            <p:nvPr/>
          </p:nvSpPr>
          <p:spPr bwMode="auto">
            <a:xfrm>
              <a:off x="3024" y="3264"/>
              <a:ext cx="192" cy="528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24" name="Oval 68"/>
            <p:cNvSpPr>
              <a:spLocks noChangeArrowheads="1"/>
            </p:cNvSpPr>
            <p:nvPr/>
          </p:nvSpPr>
          <p:spPr bwMode="auto">
            <a:xfrm rot="760189">
              <a:off x="2496" y="3264"/>
              <a:ext cx="192" cy="528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25" name="Oval 69"/>
            <p:cNvSpPr>
              <a:spLocks noChangeArrowheads="1"/>
            </p:cNvSpPr>
            <p:nvPr/>
          </p:nvSpPr>
          <p:spPr bwMode="auto">
            <a:xfrm rot="14763574">
              <a:off x="2136" y="3000"/>
              <a:ext cx="192" cy="528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26" name="Oval 70"/>
            <p:cNvSpPr>
              <a:spLocks noChangeArrowheads="1"/>
            </p:cNvSpPr>
            <p:nvPr/>
          </p:nvSpPr>
          <p:spPr bwMode="auto">
            <a:xfrm rot="-1990150">
              <a:off x="2160" y="2496"/>
              <a:ext cx="192" cy="528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27" name="Oval 71"/>
            <p:cNvSpPr>
              <a:spLocks noChangeArrowheads="1"/>
            </p:cNvSpPr>
            <p:nvPr/>
          </p:nvSpPr>
          <p:spPr bwMode="auto">
            <a:xfrm>
              <a:off x="2496" y="2304"/>
              <a:ext cx="192" cy="528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28" name="Oval 72"/>
            <p:cNvSpPr>
              <a:spLocks noChangeArrowheads="1"/>
            </p:cNvSpPr>
            <p:nvPr/>
          </p:nvSpPr>
          <p:spPr bwMode="auto">
            <a:xfrm rot="1233363">
              <a:off x="4224" y="2352"/>
              <a:ext cx="192" cy="528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29" name="Oval 73"/>
            <p:cNvSpPr>
              <a:spLocks noChangeArrowheads="1"/>
            </p:cNvSpPr>
            <p:nvPr/>
          </p:nvSpPr>
          <p:spPr bwMode="auto">
            <a:xfrm>
              <a:off x="3840" y="2208"/>
              <a:ext cx="192" cy="528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30" name="Oval 74"/>
            <p:cNvSpPr>
              <a:spLocks noChangeArrowheads="1"/>
            </p:cNvSpPr>
            <p:nvPr/>
          </p:nvSpPr>
          <p:spPr bwMode="auto">
            <a:xfrm>
              <a:off x="2928" y="2208"/>
              <a:ext cx="192" cy="528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31" name="Oval 75"/>
            <p:cNvSpPr>
              <a:spLocks noChangeArrowheads="1"/>
            </p:cNvSpPr>
            <p:nvPr/>
          </p:nvSpPr>
          <p:spPr bwMode="auto">
            <a:xfrm>
              <a:off x="3360" y="2160"/>
              <a:ext cx="192" cy="528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32" name="Oval 76"/>
            <p:cNvSpPr>
              <a:spLocks noChangeArrowheads="1"/>
            </p:cNvSpPr>
            <p:nvPr/>
          </p:nvSpPr>
          <p:spPr bwMode="auto">
            <a:xfrm rot="4928801">
              <a:off x="4488" y="2712"/>
              <a:ext cx="192" cy="528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33" name="Oval 77"/>
            <p:cNvSpPr>
              <a:spLocks noChangeArrowheads="1"/>
            </p:cNvSpPr>
            <p:nvPr/>
          </p:nvSpPr>
          <p:spPr bwMode="auto">
            <a:xfrm rot="-1902411">
              <a:off x="4320" y="3072"/>
              <a:ext cx="192" cy="528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34" name="Oval 78"/>
            <p:cNvSpPr>
              <a:spLocks noChangeArrowheads="1"/>
            </p:cNvSpPr>
            <p:nvPr/>
          </p:nvSpPr>
          <p:spPr bwMode="auto">
            <a:xfrm rot="-933532">
              <a:off x="3936" y="3264"/>
              <a:ext cx="192" cy="528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35" name="Oval 79"/>
            <p:cNvSpPr>
              <a:spLocks noChangeArrowheads="1"/>
            </p:cNvSpPr>
            <p:nvPr/>
          </p:nvSpPr>
          <p:spPr bwMode="auto">
            <a:xfrm>
              <a:off x="3456" y="3264"/>
              <a:ext cx="192" cy="528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36" name="Oval 80"/>
            <p:cNvSpPr>
              <a:spLocks noChangeArrowheads="1"/>
            </p:cNvSpPr>
            <p:nvPr/>
          </p:nvSpPr>
          <p:spPr bwMode="auto">
            <a:xfrm>
              <a:off x="2304" y="2640"/>
              <a:ext cx="2160" cy="768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7-Point Star 2"/>
          <p:cNvSpPr/>
          <p:nvPr/>
        </p:nvSpPr>
        <p:spPr>
          <a:xfrm>
            <a:off x="3048000" y="2286000"/>
            <a:ext cx="1295400" cy="914400"/>
          </a:xfrm>
          <a:prstGeom prst="star7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800">
                <a:solidFill>
                  <a:srgbClr val="FFFFFF"/>
                </a:solidFill>
              </a:rPr>
              <a:t>Glucose</a:t>
            </a:r>
          </a:p>
          <a:p>
            <a:pPr algn="ctr"/>
            <a:r>
              <a:rPr lang="en-US" sz="800">
                <a:solidFill>
                  <a:srgbClr val="FFFFFF"/>
                </a:solidFill>
              </a:rPr>
              <a:t>(C6 H12 O6)</a:t>
            </a:r>
            <a:endParaRPr lang="en-US" sz="8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33  E" pathEditMode="relative" ptsTypes="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C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Cellular Respiration</a:t>
            </a:r>
            <a:endParaRPr lang="en-CA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grpSp>
        <p:nvGrpSpPr>
          <p:cNvPr id="27685" name="Group 37"/>
          <p:cNvGrpSpPr>
            <a:grpSpLocks/>
          </p:cNvGrpSpPr>
          <p:nvPr/>
        </p:nvGrpSpPr>
        <p:grpSpPr bwMode="auto">
          <a:xfrm>
            <a:off x="762000" y="1600200"/>
            <a:ext cx="6400800" cy="3886200"/>
            <a:chOff x="528" y="1488"/>
            <a:chExt cx="4032" cy="2448"/>
          </a:xfrm>
        </p:grpSpPr>
        <p:sp>
          <p:nvSpPr>
            <p:cNvPr id="27661" name="Oval 13"/>
            <p:cNvSpPr>
              <a:spLocks noChangeArrowheads="1"/>
            </p:cNvSpPr>
            <p:nvPr/>
          </p:nvSpPr>
          <p:spPr bwMode="auto">
            <a:xfrm>
              <a:off x="528" y="1488"/>
              <a:ext cx="3888" cy="2448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2" name="Oval 14"/>
            <p:cNvSpPr>
              <a:spLocks noChangeArrowheads="1"/>
            </p:cNvSpPr>
            <p:nvPr/>
          </p:nvSpPr>
          <p:spPr bwMode="auto">
            <a:xfrm>
              <a:off x="624" y="1632"/>
              <a:ext cx="3648" cy="2112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6" name="Oval 18"/>
            <p:cNvSpPr>
              <a:spLocks noChangeArrowheads="1"/>
            </p:cNvSpPr>
            <p:nvPr/>
          </p:nvSpPr>
          <p:spPr bwMode="auto">
            <a:xfrm>
              <a:off x="1968" y="2976"/>
              <a:ext cx="192" cy="528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7" name="Oval 19"/>
            <p:cNvSpPr>
              <a:spLocks noChangeArrowheads="1"/>
            </p:cNvSpPr>
            <p:nvPr/>
          </p:nvSpPr>
          <p:spPr bwMode="auto">
            <a:xfrm rot="760189">
              <a:off x="1440" y="2976"/>
              <a:ext cx="192" cy="528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8" name="Oval 20"/>
            <p:cNvSpPr>
              <a:spLocks noChangeArrowheads="1"/>
            </p:cNvSpPr>
            <p:nvPr/>
          </p:nvSpPr>
          <p:spPr bwMode="auto">
            <a:xfrm rot="14763574">
              <a:off x="1080" y="2712"/>
              <a:ext cx="192" cy="528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9" name="Oval 21"/>
            <p:cNvSpPr>
              <a:spLocks noChangeArrowheads="1"/>
            </p:cNvSpPr>
            <p:nvPr/>
          </p:nvSpPr>
          <p:spPr bwMode="auto">
            <a:xfrm rot="-1990150">
              <a:off x="1104" y="2208"/>
              <a:ext cx="192" cy="528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0" name="Oval 22"/>
            <p:cNvSpPr>
              <a:spLocks noChangeArrowheads="1"/>
            </p:cNvSpPr>
            <p:nvPr/>
          </p:nvSpPr>
          <p:spPr bwMode="auto">
            <a:xfrm>
              <a:off x="1440" y="2016"/>
              <a:ext cx="192" cy="528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1" name="Oval 23"/>
            <p:cNvSpPr>
              <a:spLocks noChangeArrowheads="1"/>
            </p:cNvSpPr>
            <p:nvPr/>
          </p:nvSpPr>
          <p:spPr bwMode="auto">
            <a:xfrm rot="1233363">
              <a:off x="3168" y="2064"/>
              <a:ext cx="192" cy="528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2" name="Oval 24"/>
            <p:cNvSpPr>
              <a:spLocks noChangeArrowheads="1"/>
            </p:cNvSpPr>
            <p:nvPr/>
          </p:nvSpPr>
          <p:spPr bwMode="auto">
            <a:xfrm>
              <a:off x="2784" y="1920"/>
              <a:ext cx="192" cy="528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3" name="Oval 25"/>
            <p:cNvSpPr>
              <a:spLocks noChangeArrowheads="1"/>
            </p:cNvSpPr>
            <p:nvPr/>
          </p:nvSpPr>
          <p:spPr bwMode="auto">
            <a:xfrm>
              <a:off x="1872" y="1920"/>
              <a:ext cx="192" cy="528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4" name="Oval 26"/>
            <p:cNvSpPr>
              <a:spLocks noChangeArrowheads="1"/>
            </p:cNvSpPr>
            <p:nvPr/>
          </p:nvSpPr>
          <p:spPr bwMode="auto">
            <a:xfrm>
              <a:off x="2304" y="1872"/>
              <a:ext cx="192" cy="528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5" name="Oval 27"/>
            <p:cNvSpPr>
              <a:spLocks noChangeArrowheads="1"/>
            </p:cNvSpPr>
            <p:nvPr/>
          </p:nvSpPr>
          <p:spPr bwMode="auto">
            <a:xfrm rot="4928801">
              <a:off x="3432" y="2424"/>
              <a:ext cx="192" cy="528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6" name="Oval 28"/>
            <p:cNvSpPr>
              <a:spLocks noChangeArrowheads="1"/>
            </p:cNvSpPr>
            <p:nvPr/>
          </p:nvSpPr>
          <p:spPr bwMode="auto">
            <a:xfrm rot="-1902411">
              <a:off x="3264" y="2784"/>
              <a:ext cx="192" cy="528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7" name="Oval 29"/>
            <p:cNvSpPr>
              <a:spLocks noChangeArrowheads="1"/>
            </p:cNvSpPr>
            <p:nvPr/>
          </p:nvSpPr>
          <p:spPr bwMode="auto">
            <a:xfrm rot="-933532">
              <a:off x="2880" y="2976"/>
              <a:ext cx="192" cy="528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8" name="Oval 30"/>
            <p:cNvSpPr>
              <a:spLocks noChangeArrowheads="1"/>
            </p:cNvSpPr>
            <p:nvPr/>
          </p:nvSpPr>
          <p:spPr bwMode="auto">
            <a:xfrm>
              <a:off x="2400" y="2976"/>
              <a:ext cx="192" cy="528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9" name="Oval 31"/>
            <p:cNvSpPr>
              <a:spLocks noChangeArrowheads="1"/>
            </p:cNvSpPr>
            <p:nvPr/>
          </p:nvSpPr>
          <p:spPr bwMode="auto">
            <a:xfrm>
              <a:off x="1248" y="2352"/>
              <a:ext cx="2160" cy="768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0" name="Text Box 32"/>
            <p:cNvSpPr txBox="1">
              <a:spLocks noChangeArrowheads="1"/>
            </p:cNvSpPr>
            <p:nvPr/>
          </p:nvSpPr>
          <p:spPr bwMode="auto">
            <a:xfrm>
              <a:off x="3888" y="1488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Cristae</a:t>
              </a:r>
            </a:p>
          </p:txBody>
        </p:sp>
        <p:sp>
          <p:nvSpPr>
            <p:cNvPr id="27681" name="AutoShape 33"/>
            <p:cNvSpPr>
              <a:spLocks/>
            </p:cNvSpPr>
            <p:nvPr/>
          </p:nvSpPr>
          <p:spPr bwMode="auto">
            <a:xfrm rot="5046021">
              <a:off x="3480" y="2280"/>
              <a:ext cx="192" cy="432"/>
            </a:xfrm>
            <a:prstGeom prst="leftBrace">
              <a:avLst>
                <a:gd name="adj1" fmla="val 18750"/>
                <a:gd name="adj2" fmla="val 50000"/>
              </a:avLst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2" name="Line 34"/>
            <p:cNvSpPr>
              <a:spLocks noChangeShapeType="1"/>
            </p:cNvSpPr>
            <p:nvPr/>
          </p:nvSpPr>
          <p:spPr bwMode="auto">
            <a:xfrm flipV="1">
              <a:off x="3552" y="1728"/>
              <a:ext cx="432" cy="67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83" name="Line 35"/>
          <p:cNvSpPr>
            <a:spLocks noChangeShapeType="1"/>
          </p:cNvSpPr>
          <p:nvPr/>
        </p:nvSpPr>
        <p:spPr bwMode="auto">
          <a:xfrm flipV="1">
            <a:off x="4267200" y="2971800"/>
            <a:ext cx="2971800" cy="685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84" name="Text Box 36"/>
          <p:cNvSpPr txBox="1">
            <a:spLocks noChangeArrowheads="1"/>
          </p:cNvSpPr>
          <p:nvPr/>
        </p:nvSpPr>
        <p:spPr bwMode="auto">
          <a:xfrm>
            <a:off x="7162800" y="26670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Matrix</a:t>
            </a:r>
          </a:p>
        </p:txBody>
      </p:sp>
      <p:sp>
        <p:nvSpPr>
          <p:cNvPr id="27686" name="Line 38"/>
          <p:cNvSpPr>
            <a:spLocks noChangeShapeType="1"/>
          </p:cNvSpPr>
          <p:nvPr/>
        </p:nvSpPr>
        <p:spPr bwMode="auto">
          <a:xfrm flipH="1" flipV="1">
            <a:off x="5486400" y="5029200"/>
            <a:ext cx="99060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87" name="Text Box 39"/>
          <p:cNvSpPr txBox="1">
            <a:spLocks noChangeArrowheads="1"/>
          </p:cNvSpPr>
          <p:nvPr/>
        </p:nvSpPr>
        <p:spPr bwMode="auto">
          <a:xfrm>
            <a:off x="6629400" y="5181600"/>
            <a:ext cx="144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Outer Membrane</a:t>
            </a:r>
          </a:p>
        </p:txBody>
      </p:sp>
      <p:sp>
        <p:nvSpPr>
          <p:cNvPr id="27688" name="Line 40"/>
          <p:cNvSpPr>
            <a:spLocks noChangeShapeType="1"/>
          </p:cNvSpPr>
          <p:nvPr/>
        </p:nvSpPr>
        <p:spPr bwMode="auto">
          <a:xfrm flipH="1" flipV="1">
            <a:off x="4343400" y="4114800"/>
            <a:ext cx="762000" cy="1752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89" name="Text Box 41"/>
          <p:cNvSpPr txBox="1">
            <a:spLocks noChangeArrowheads="1"/>
          </p:cNvSpPr>
          <p:nvPr/>
        </p:nvSpPr>
        <p:spPr bwMode="auto">
          <a:xfrm>
            <a:off x="4953000" y="58674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Inner Membrane</a:t>
            </a:r>
          </a:p>
        </p:txBody>
      </p:sp>
      <p:sp>
        <p:nvSpPr>
          <p:cNvPr id="27690" name="Line 42"/>
          <p:cNvSpPr>
            <a:spLocks noChangeShapeType="1"/>
          </p:cNvSpPr>
          <p:nvPr/>
        </p:nvSpPr>
        <p:spPr bwMode="auto">
          <a:xfrm flipV="1">
            <a:off x="2971800" y="4876800"/>
            <a:ext cx="685800" cy="1066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91" name="Text Box 43"/>
          <p:cNvSpPr txBox="1">
            <a:spLocks noChangeArrowheads="1"/>
          </p:cNvSpPr>
          <p:nvPr/>
        </p:nvSpPr>
        <p:spPr bwMode="auto">
          <a:xfrm>
            <a:off x="2209800" y="571500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Inter Membrane</a:t>
            </a: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C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Cellular Respiration</a:t>
            </a:r>
            <a:endParaRPr lang="en-CA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grpSp>
        <p:nvGrpSpPr>
          <p:cNvPr id="44063" name="Group 31"/>
          <p:cNvGrpSpPr>
            <a:grpSpLocks/>
          </p:cNvGrpSpPr>
          <p:nvPr/>
        </p:nvGrpSpPr>
        <p:grpSpPr bwMode="auto">
          <a:xfrm>
            <a:off x="762000" y="1600200"/>
            <a:ext cx="6172200" cy="3886200"/>
            <a:chOff x="480" y="1008"/>
            <a:chExt cx="3888" cy="2448"/>
          </a:xfrm>
        </p:grpSpPr>
        <p:sp>
          <p:nvSpPr>
            <p:cNvPr id="44036" name="Oval 4"/>
            <p:cNvSpPr>
              <a:spLocks noChangeArrowheads="1"/>
            </p:cNvSpPr>
            <p:nvPr/>
          </p:nvSpPr>
          <p:spPr bwMode="auto">
            <a:xfrm>
              <a:off x="480" y="1008"/>
              <a:ext cx="3888" cy="2448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7" name="Oval 5"/>
            <p:cNvSpPr>
              <a:spLocks noChangeArrowheads="1"/>
            </p:cNvSpPr>
            <p:nvPr/>
          </p:nvSpPr>
          <p:spPr bwMode="auto">
            <a:xfrm>
              <a:off x="576" y="1152"/>
              <a:ext cx="3648" cy="2112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8" name="Oval 6"/>
            <p:cNvSpPr>
              <a:spLocks noChangeArrowheads="1"/>
            </p:cNvSpPr>
            <p:nvPr/>
          </p:nvSpPr>
          <p:spPr bwMode="auto">
            <a:xfrm>
              <a:off x="1920" y="2496"/>
              <a:ext cx="192" cy="528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9" name="Oval 7"/>
            <p:cNvSpPr>
              <a:spLocks noChangeArrowheads="1"/>
            </p:cNvSpPr>
            <p:nvPr/>
          </p:nvSpPr>
          <p:spPr bwMode="auto">
            <a:xfrm rot="760189">
              <a:off x="1392" y="2496"/>
              <a:ext cx="192" cy="528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0" name="Oval 8"/>
            <p:cNvSpPr>
              <a:spLocks noChangeArrowheads="1"/>
            </p:cNvSpPr>
            <p:nvPr/>
          </p:nvSpPr>
          <p:spPr bwMode="auto">
            <a:xfrm rot="14763574">
              <a:off x="1032" y="2232"/>
              <a:ext cx="192" cy="528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1" name="Oval 9"/>
            <p:cNvSpPr>
              <a:spLocks noChangeArrowheads="1"/>
            </p:cNvSpPr>
            <p:nvPr/>
          </p:nvSpPr>
          <p:spPr bwMode="auto">
            <a:xfrm rot="-1990150">
              <a:off x="1056" y="1728"/>
              <a:ext cx="192" cy="528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2" name="Oval 10"/>
            <p:cNvSpPr>
              <a:spLocks noChangeArrowheads="1"/>
            </p:cNvSpPr>
            <p:nvPr/>
          </p:nvSpPr>
          <p:spPr bwMode="auto">
            <a:xfrm>
              <a:off x="1392" y="1536"/>
              <a:ext cx="192" cy="528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3" name="Oval 11"/>
            <p:cNvSpPr>
              <a:spLocks noChangeArrowheads="1"/>
            </p:cNvSpPr>
            <p:nvPr/>
          </p:nvSpPr>
          <p:spPr bwMode="auto">
            <a:xfrm rot="1233363">
              <a:off x="3120" y="1584"/>
              <a:ext cx="192" cy="528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4" name="Oval 12"/>
            <p:cNvSpPr>
              <a:spLocks noChangeArrowheads="1"/>
            </p:cNvSpPr>
            <p:nvPr/>
          </p:nvSpPr>
          <p:spPr bwMode="auto">
            <a:xfrm>
              <a:off x="2736" y="1440"/>
              <a:ext cx="192" cy="528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5" name="Oval 13"/>
            <p:cNvSpPr>
              <a:spLocks noChangeArrowheads="1"/>
            </p:cNvSpPr>
            <p:nvPr/>
          </p:nvSpPr>
          <p:spPr bwMode="auto">
            <a:xfrm>
              <a:off x="1824" y="1440"/>
              <a:ext cx="192" cy="528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6" name="Oval 14"/>
            <p:cNvSpPr>
              <a:spLocks noChangeArrowheads="1"/>
            </p:cNvSpPr>
            <p:nvPr/>
          </p:nvSpPr>
          <p:spPr bwMode="auto">
            <a:xfrm>
              <a:off x="2256" y="1392"/>
              <a:ext cx="192" cy="528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7" name="Oval 15"/>
            <p:cNvSpPr>
              <a:spLocks noChangeArrowheads="1"/>
            </p:cNvSpPr>
            <p:nvPr/>
          </p:nvSpPr>
          <p:spPr bwMode="auto">
            <a:xfrm rot="4928801">
              <a:off x="3384" y="1944"/>
              <a:ext cx="192" cy="528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8" name="Oval 16"/>
            <p:cNvSpPr>
              <a:spLocks noChangeArrowheads="1"/>
            </p:cNvSpPr>
            <p:nvPr/>
          </p:nvSpPr>
          <p:spPr bwMode="auto">
            <a:xfrm rot="-1902411">
              <a:off x="3216" y="2304"/>
              <a:ext cx="192" cy="528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9" name="Oval 17"/>
            <p:cNvSpPr>
              <a:spLocks noChangeArrowheads="1"/>
            </p:cNvSpPr>
            <p:nvPr/>
          </p:nvSpPr>
          <p:spPr bwMode="auto">
            <a:xfrm rot="-933532">
              <a:off x="2832" y="2496"/>
              <a:ext cx="192" cy="528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0" name="Oval 18"/>
            <p:cNvSpPr>
              <a:spLocks noChangeArrowheads="1"/>
            </p:cNvSpPr>
            <p:nvPr/>
          </p:nvSpPr>
          <p:spPr bwMode="auto">
            <a:xfrm>
              <a:off x="2352" y="2496"/>
              <a:ext cx="192" cy="528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1" name="Oval 19"/>
            <p:cNvSpPr>
              <a:spLocks noChangeArrowheads="1"/>
            </p:cNvSpPr>
            <p:nvPr/>
          </p:nvSpPr>
          <p:spPr bwMode="auto">
            <a:xfrm>
              <a:off x="1200" y="1872"/>
              <a:ext cx="2160" cy="768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7-Point Star 2"/>
          <p:cNvSpPr/>
          <p:nvPr/>
        </p:nvSpPr>
        <p:spPr>
          <a:xfrm>
            <a:off x="3810000" y="1981200"/>
            <a:ext cx="2209800" cy="1295400"/>
          </a:xfrm>
          <a:prstGeom prst="star7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800">
                <a:solidFill>
                  <a:srgbClr val="FFFFFF"/>
                </a:solidFill>
              </a:rPr>
              <a:t>Glucose</a:t>
            </a:r>
          </a:p>
          <a:p>
            <a:pPr algn="ctr"/>
            <a:r>
              <a:rPr lang="en-US" sz="1800">
                <a:solidFill>
                  <a:srgbClr val="FFFFFF"/>
                </a:solidFill>
              </a:rPr>
              <a:t>(C</a:t>
            </a:r>
            <a:r>
              <a:rPr lang="en-US" sz="800">
                <a:solidFill>
                  <a:srgbClr val="FFFFFF"/>
                </a:solidFill>
              </a:rPr>
              <a:t>6</a:t>
            </a:r>
            <a:r>
              <a:rPr lang="en-US" sz="1800">
                <a:solidFill>
                  <a:srgbClr val="FFFFFF"/>
                </a:solidFill>
              </a:rPr>
              <a:t> H</a:t>
            </a:r>
            <a:r>
              <a:rPr lang="en-US" sz="800">
                <a:solidFill>
                  <a:srgbClr val="FFFFFF"/>
                </a:solidFill>
              </a:rPr>
              <a:t>12 </a:t>
            </a:r>
            <a:r>
              <a:rPr lang="en-US" sz="1800">
                <a:solidFill>
                  <a:srgbClr val="FFFFFF"/>
                </a:solidFill>
              </a:rPr>
              <a:t>O</a:t>
            </a:r>
            <a:r>
              <a:rPr lang="en-US" sz="800">
                <a:solidFill>
                  <a:srgbClr val="FFFFFF"/>
                </a:solidFill>
              </a:rPr>
              <a:t>6</a:t>
            </a:r>
            <a:r>
              <a:rPr lang="en-US" sz="1800">
                <a:solidFill>
                  <a:srgbClr val="FFFFFF"/>
                </a:solidFill>
              </a:rPr>
              <a:t>)</a:t>
            </a:r>
            <a:endParaRPr 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124200"/>
            <a:ext cx="1090613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loud 8"/>
          <p:cNvSpPr/>
          <p:nvPr/>
        </p:nvSpPr>
        <p:spPr>
          <a:xfrm>
            <a:off x="2057400" y="3429000"/>
            <a:ext cx="990600" cy="685800"/>
          </a:xfrm>
          <a:prstGeom prst="cloud">
            <a:avLst/>
          </a:prstGeom>
          <a:solidFill>
            <a:schemeClr val="tx1">
              <a:lumMod val="75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CO</a:t>
            </a:r>
            <a:r>
              <a:rPr lang="en-US" sz="800">
                <a:solidFill>
                  <a:schemeClr val="tx1"/>
                </a:solidFill>
              </a:rPr>
              <a:t>2</a:t>
            </a:r>
            <a:endParaRPr lang="en-US" sz="180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876800" y="3581400"/>
            <a:ext cx="704850" cy="647700"/>
            <a:chOff x="3639033" y="591794"/>
            <a:chExt cx="704367" cy="647329"/>
          </a:xfrm>
        </p:grpSpPr>
        <p:sp>
          <p:nvSpPr>
            <p:cNvPr id="6" name="Teardrop 5"/>
            <p:cNvSpPr/>
            <p:nvPr/>
          </p:nvSpPr>
          <p:spPr>
            <a:xfrm rot="18875541">
              <a:off x="3639790" y="591037"/>
              <a:ext cx="647329" cy="648843"/>
            </a:xfrm>
            <a:prstGeom prst="teardrop">
              <a:avLst>
                <a:gd name="adj" fmla="val 164516"/>
              </a:avLst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4069" name="TextBox 6"/>
            <p:cNvSpPr txBox="1">
              <a:spLocks noChangeArrowheads="1"/>
            </p:cNvSpPr>
            <p:nvPr/>
          </p:nvSpPr>
          <p:spPr bwMode="auto">
            <a:xfrm>
              <a:off x="3658070" y="685403"/>
              <a:ext cx="685330" cy="366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latin typeface="Century Gothic" pitchFamily="34" charset="0"/>
                </a:rPr>
                <a:t>H</a:t>
              </a:r>
              <a:r>
                <a:rPr lang="en-US" sz="800">
                  <a:latin typeface="Century Gothic" pitchFamily="34" charset="0"/>
                </a:rPr>
                <a:t>2</a:t>
              </a:r>
              <a:r>
                <a:rPr lang="en-US" sz="1800">
                  <a:latin typeface="Century Gothic" pitchFamily="34" charset="0"/>
                </a:rPr>
                <a:t>O</a:t>
              </a:r>
              <a:endParaRPr lang="en-US" sz="1800"/>
            </a:p>
          </p:txBody>
        </p:sp>
      </p:grpSp>
      <p:sp>
        <p:nvSpPr>
          <p:cNvPr id="71" name="Oval 70"/>
          <p:cNvSpPr/>
          <p:nvPr/>
        </p:nvSpPr>
        <p:spPr>
          <a:xfrm>
            <a:off x="2438400" y="2133600"/>
            <a:ext cx="914400" cy="914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800">
                <a:solidFill>
                  <a:srgbClr val="000000"/>
                </a:solidFill>
              </a:rPr>
              <a:t>O</a:t>
            </a:r>
            <a:r>
              <a:rPr lang="en-US" sz="800">
                <a:solidFill>
                  <a:srgbClr val="000000"/>
                </a:solidFill>
              </a:rPr>
              <a:t>2</a:t>
            </a:r>
            <a:endParaRPr 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4071" name="Text Box 39"/>
          <p:cNvSpPr txBox="1">
            <a:spLocks noChangeArrowheads="1"/>
          </p:cNvSpPr>
          <p:nvPr/>
        </p:nvSpPr>
        <p:spPr bwMode="auto">
          <a:xfrm>
            <a:off x="1752600" y="58674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That is the simple version.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2" presetClass="exit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2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0"/>
                            </p:stCondLst>
                            <p:childTnLst>
                              <p:par>
                                <p:cTn id="45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4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9" grpId="0" animBg="1"/>
      <p:bldP spid="9" grpId="1" animBg="1"/>
      <p:bldP spid="71" grpId="0" animBg="1"/>
      <p:bldP spid="71" grpId="1" animBg="1"/>
      <p:bldP spid="4407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C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Glycolysis</a:t>
            </a:r>
            <a:endParaRPr lang="en-CA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838200"/>
            <a:ext cx="173355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6-Point Star 2"/>
          <p:cNvSpPr/>
          <p:nvPr/>
        </p:nvSpPr>
        <p:spPr>
          <a:xfrm>
            <a:off x="3952875" y="2427288"/>
            <a:ext cx="1295400" cy="990600"/>
          </a:xfrm>
          <a:prstGeom prst="star6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800" dirty="0"/>
              <a:t>Intermediate 3C molecule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75" y="2416175"/>
            <a:ext cx="1322388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5-Point Star 3"/>
          <p:cNvSpPr/>
          <p:nvPr/>
        </p:nvSpPr>
        <p:spPr>
          <a:xfrm>
            <a:off x="1447800" y="5843588"/>
            <a:ext cx="1676400" cy="914400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800" dirty="0">
                <a:solidFill>
                  <a:schemeClr val="bg1"/>
                </a:solidFill>
              </a:rPr>
              <a:t>Pyruvate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64238" y="5773738"/>
            <a:ext cx="1798637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6672263" y="152400"/>
            <a:ext cx="2057400" cy="1055688"/>
            <a:chOff x="6651624" y="457200"/>
            <a:chExt cx="2057401" cy="1055853"/>
          </a:xfrm>
        </p:grpSpPr>
        <p:pic>
          <p:nvPicPr>
            <p:cNvPr id="28689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620000" y="533401"/>
              <a:ext cx="1089025" cy="979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90" name="Picture 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651624" y="457200"/>
              <a:ext cx="1090613" cy="974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6934200" y="1979613"/>
            <a:ext cx="1963738" cy="785812"/>
            <a:chOff x="7104061" y="1828800"/>
            <a:chExt cx="1963739" cy="785813"/>
          </a:xfrm>
        </p:grpSpPr>
        <p:sp>
          <p:nvSpPr>
            <p:cNvPr id="6" name="Explosion 2 5"/>
            <p:cNvSpPr/>
            <p:nvPr/>
          </p:nvSpPr>
          <p:spPr>
            <a:xfrm>
              <a:off x="8000999" y="1828800"/>
              <a:ext cx="1066801" cy="762001"/>
            </a:xfrm>
            <a:prstGeom prst="irregularSeal2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CA" sz="1000" dirty="0"/>
                <a:t>ADP</a:t>
              </a:r>
            </a:p>
          </p:txBody>
        </p:sp>
        <p:pic>
          <p:nvPicPr>
            <p:cNvPr id="28688" name="Picture 7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104061" y="1828800"/>
              <a:ext cx="1090613" cy="785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6858000" y="2921000"/>
            <a:ext cx="2039938" cy="1458913"/>
            <a:chOff x="6858003" y="2921793"/>
            <a:chExt cx="2039936" cy="1458119"/>
          </a:xfrm>
        </p:grpSpPr>
        <p:pic>
          <p:nvPicPr>
            <p:cNvPr id="28685" name="Picture 8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923089" y="2921793"/>
              <a:ext cx="1974850" cy="798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86" name="Picture 9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858003" y="3581399"/>
              <a:ext cx="1974850" cy="798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6997700" y="4379913"/>
            <a:ext cx="2054225" cy="1981200"/>
            <a:chOff x="304800" y="2793999"/>
            <a:chExt cx="2054225" cy="1980407"/>
          </a:xfrm>
        </p:grpSpPr>
        <p:pic>
          <p:nvPicPr>
            <p:cNvPr id="28683" name="Picture 10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04800" y="2793999"/>
              <a:ext cx="2054225" cy="1054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84" name="Picture 11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304800" y="3720306"/>
              <a:ext cx="2054225" cy="1054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-0.00313 0.16597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8287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5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48148E-6 L -0.1283 0.0669 C -0.15712 0.08102 -0.17326 0.10208 -0.17326 0.12407 C -0.17326 0.14907 -0.15712 0.16898 -0.1283 0.1831 L -5.55556E-7 0.25 " pathEditMode="relative" rAng="0" ptsTypes="FffFF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63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36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3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4.07407E-6 L 0.24549 0.49629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" y="24815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 2.59259E-6 L -0.25313 0.4960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24792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5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07407E-6 L -0.1441 0.06689 C -0.17674 0.08101 -0.19479 0.10208 -0.19479 0.12407 C -0.19479 0.14907 -0.17674 0.16898 -0.1441 0.1831 L 1.66667E-6 0.25 " pathEditMode="relative" rAng="0" ptsTypes="FffFF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4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500"/>
                            </p:stCondLst>
                            <p:childTnLst>
                              <p:par>
                                <p:cTn id="5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3" grpId="3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Photosynthesis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4" name="Sun 3"/>
          <p:cNvSpPr/>
          <p:nvPr/>
        </p:nvSpPr>
        <p:spPr>
          <a:xfrm>
            <a:off x="7010400" y="0"/>
            <a:ext cx="2133600" cy="1905000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7391400" y="381000"/>
            <a:ext cx="1371600" cy="10668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Documents and Settings\woldgregory\Local Settings\Temporary Internet Files\Content.IE5\8DU3MDOP\MC90019250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819400"/>
            <a:ext cx="1909763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loud 6"/>
          <p:cNvSpPr/>
          <p:nvPr/>
        </p:nvSpPr>
        <p:spPr>
          <a:xfrm>
            <a:off x="1143000" y="1371600"/>
            <a:ext cx="2819400" cy="1219200"/>
          </a:xfrm>
          <a:prstGeom prst="clou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Cloud 7"/>
          <p:cNvSpPr/>
          <p:nvPr/>
        </p:nvSpPr>
        <p:spPr>
          <a:xfrm>
            <a:off x="1143000" y="1371600"/>
            <a:ext cx="2819400" cy="1219200"/>
          </a:xfrm>
          <a:prstGeom prst="cloud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1828800" y="2209800"/>
            <a:ext cx="1354138" cy="1128713"/>
            <a:chOff x="1600200" y="2514600"/>
            <a:chExt cx="1353689" cy="1128070"/>
          </a:xfrm>
        </p:grpSpPr>
        <p:grpSp>
          <p:nvGrpSpPr>
            <p:cNvPr id="14347" name="Group 23"/>
            <p:cNvGrpSpPr>
              <a:grpSpLocks/>
            </p:cNvGrpSpPr>
            <p:nvPr/>
          </p:nvGrpSpPr>
          <p:grpSpPr bwMode="auto">
            <a:xfrm>
              <a:off x="1600200" y="2514600"/>
              <a:ext cx="1225316" cy="1128070"/>
              <a:chOff x="1600200" y="2514600"/>
              <a:chExt cx="1225316" cy="1128070"/>
            </a:xfrm>
          </p:grpSpPr>
          <p:grpSp>
            <p:nvGrpSpPr>
              <p:cNvPr id="14352" name="Group 21"/>
              <p:cNvGrpSpPr>
                <a:grpSpLocks/>
              </p:cNvGrpSpPr>
              <p:nvPr/>
            </p:nvGrpSpPr>
            <p:grpSpPr bwMode="auto">
              <a:xfrm>
                <a:off x="1600200" y="2514600"/>
                <a:ext cx="1225316" cy="518470"/>
                <a:chOff x="5233771" y="3072902"/>
                <a:chExt cx="1225316" cy="518470"/>
              </a:xfrm>
            </p:grpSpPr>
            <p:sp>
              <p:nvSpPr>
                <p:cNvPr id="10" name="Teardrop 9"/>
                <p:cNvSpPr/>
                <p:nvPr/>
              </p:nvSpPr>
              <p:spPr>
                <a:xfrm rot="13527077" flipV="1">
                  <a:off x="5206024" y="3100649"/>
                  <a:ext cx="214191" cy="158697"/>
                </a:xfrm>
                <a:prstGeom prst="teardrop">
                  <a:avLst>
                    <a:gd name="adj" fmla="val 200000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/>
                </a:p>
              </p:txBody>
            </p:sp>
            <p:sp>
              <p:nvSpPr>
                <p:cNvPr id="11" name="Teardrop 10"/>
                <p:cNvSpPr/>
                <p:nvPr/>
              </p:nvSpPr>
              <p:spPr>
                <a:xfrm rot="13527077" flipV="1">
                  <a:off x="5586898" y="3100649"/>
                  <a:ext cx="214191" cy="158697"/>
                </a:xfrm>
                <a:prstGeom prst="teardrop">
                  <a:avLst>
                    <a:gd name="adj" fmla="val 200000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/>
                </a:p>
              </p:txBody>
            </p:sp>
            <p:sp>
              <p:nvSpPr>
                <p:cNvPr id="12" name="Teardrop 11"/>
                <p:cNvSpPr/>
                <p:nvPr/>
              </p:nvSpPr>
              <p:spPr>
                <a:xfrm rot="13527077" flipV="1">
                  <a:off x="5967771" y="3100649"/>
                  <a:ext cx="214191" cy="158697"/>
                </a:xfrm>
                <a:prstGeom prst="teardrop">
                  <a:avLst>
                    <a:gd name="adj" fmla="val 200000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/>
                </a:p>
              </p:txBody>
            </p:sp>
            <p:sp>
              <p:nvSpPr>
                <p:cNvPr id="13" name="Teardrop 12"/>
                <p:cNvSpPr/>
                <p:nvPr/>
              </p:nvSpPr>
              <p:spPr>
                <a:xfrm rot="13527077" flipV="1">
                  <a:off x="6272470" y="3100649"/>
                  <a:ext cx="214191" cy="158697"/>
                </a:xfrm>
                <a:prstGeom prst="teardrop">
                  <a:avLst>
                    <a:gd name="adj" fmla="val 200000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/>
                </a:p>
              </p:txBody>
            </p:sp>
            <p:sp>
              <p:nvSpPr>
                <p:cNvPr id="14" name="Teardrop 13"/>
                <p:cNvSpPr/>
                <p:nvPr/>
              </p:nvSpPr>
              <p:spPr>
                <a:xfrm rot="13527077" flipV="1">
                  <a:off x="5434548" y="3405275"/>
                  <a:ext cx="214191" cy="158697"/>
                </a:xfrm>
                <a:prstGeom prst="teardrop">
                  <a:avLst>
                    <a:gd name="adj" fmla="val 200000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/>
                </a:p>
              </p:txBody>
            </p:sp>
            <p:sp>
              <p:nvSpPr>
                <p:cNvPr id="15" name="Teardrop 14"/>
                <p:cNvSpPr/>
                <p:nvPr/>
              </p:nvSpPr>
              <p:spPr>
                <a:xfrm rot="13527077" flipV="1">
                  <a:off x="5815422" y="3405275"/>
                  <a:ext cx="214191" cy="158697"/>
                </a:xfrm>
                <a:prstGeom prst="teardrop">
                  <a:avLst>
                    <a:gd name="adj" fmla="val 200000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/>
                </a:p>
              </p:txBody>
            </p:sp>
            <p:sp>
              <p:nvSpPr>
                <p:cNvPr id="16" name="Teardrop 15"/>
                <p:cNvSpPr/>
                <p:nvPr/>
              </p:nvSpPr>
              <p:spPr>
                <a:xfrm rot="13527077" flipV="1">
                  <a:off x="6196296" y="3405275"/>
                  <a:ext cx="214191" cy="158697"/>
                </a:xfrm>
                <a:prstGeom prst="teardrop">
                  <a:avLst>
                    <a:gd name="adj" fmla="val 200000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/>
                </a:p>
              </p:txBody>
            </p:sp>
          </p:grpSp>
          <p:grpSp>
            <p:nvGrpSpPr>
              <p:cNvPr id="14353" name="Group 22"/>
              <p:cNvGrpSpPr>
                <a:grpSpLocks/>
              </p:cNvGrpSpPr>
              <p:nvPr/>
            </p:nvGrpSpPr>
            <p:grpSpPr bwMode="auto">
              <a:xfrm>
                <a:off x="2057400" y="3124200"/>
                <a:ext cx="539515" cy="518470"/>
                <a:chOff x="5462373" y="3149101"/>
                <a:chExt cx="539515" cy="518470"/>
              </a:xfrm>
            </p:grpSpPr>
            <p:sp>
              <p:nvSpPr>
                <p:cNvPr id="17" name="Teardrop 16"/>
                <p:cNvSpPr/>
                <p:nvPr/>
              </p:nvSpPr>
              <p:spPr>
                <a:xfrm rot="13527077" flipV="1">
                  <a:off x="5434475" y="3176501"/>
                  <a:ext cx="214191" cy="158697"/>
                </a:xfrm>
                <a:prstGeom prst="teardrop">
                  <a:avLst>
                    <a:gd name="adj" fmla="val 200000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/>
                </a:p>
              </p:txBody>
            </p:sp>
            <p:sp>
              <p:nvSpPr>
                <p:cNvPr id="18" name="Teardrop 17"/>
                <p:cNvSpPr/>
                <p:nvPr/>
              </p:nvSpPr>
              <p:spPr>
                <a:xfrm rot="13527077" flipV="1">
                  <a:off x="5815348" y="3176501"/>
                  <a:ext cx="214191" cy="158697"/>
                </a:xfrm>
                <a:prstGeom prst="teardrop">
                  <a:avLst>
                    <a:gd name="adj" fmla="val 200000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/>
                </a:p>
              </p:txBody>
            </p:sp>
            <p:sp>
              <p:nvSpPr>
                <p:cNvPr id="19" name="Teardrop 18"/>
                <p:cNvSpPr/>
                <p:nvPr/>
              </p:nvSpPr>
              <p:spPr>
                <a:xfrm rot="13527077" flipV="1">
                  <a:off x="5662999" y="3481127"/>
                  <a:ext cx="214191" cy="158697"/>
                </a:xfrm>
                <a:prstGeom prst="teardrop">
                  <a:avLst>
                    <a:gd name="adj" fmla="val 200000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/>
                </a:p>
              </p:txBody>
            </p:sp>
          </p:grpSp>
        </p:grpSp>
        <p:sp>
          <p:nvSpPr>
            <p:cNvPr id="20" name="Teardrop 19"/>
            <p:cNvSpPr/>
            <p:nvPr/>
          </p:nvSpPr>
          <p:spPr>
            <a:xfrm rot="13527077" flipV="1">
              <a:off x="2767444" y="3100829"/>
              <a:ext cx="214191" cy="158697"/>
            </a:xfrm>
            <a:prstGeom prst="teardrop">
              <a:avLst>
                <a:gd name="adj" fmla="val 20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21" name="Teardrop 20"/>
            <p:cNvSpPr/>
            <p:nvPr/>
          </p:nvSpPr>
          <p:spPr>
            <a:xfrm rot="13527077" flipV="1">
              <a:off x="1853348" y="3405455"/>
              <a:ext cx="214191" cy="158697"/>
            </a:xfrm>
            <a:prstGeom prst="teardrop">
              <a:avLst>
                <a:gd name="adj" fmla="val 20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25" name="Teardrop 24"/>
            <p:cNvSpPr/>
            <p:nvPr/>
          </p:nvSpPr>
          <p:spPr>
            <a:xfrm rot="13527077" flipV="1">
              <a:off x="1624823" y="3100829"/>
              <a:ext cx="214191" cy="158697"/>
            </a:xfrm>
            <a:prstGeom prst="teardrop">
              <a:avLst>
                <a:gd name="adj" fmla="val 20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26" name="Teardrop 25"/>
            <p:cNvSpPr/>
            <p:nvPr/>
          </p:nvSpPr>
          <p:spPr>
            <a:xfrm rot="13527077" flipV="1">
              <a:off x="2615095" y="3405455"/>
              <a:ext cx="214191" cy="158697"/>
            </a:xfrm>
            <a:prstGeom prst="teardrop">
              <a:avLst>
                <a:gd name="adj" fmla="val 20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810000" y="2944264"/>
            <a:ext cx="1981200" cy="3913736"/>
            <a:chOff x="5791200" y="2971800"/>
            <a:chExt cx="1981200" cy="3913736"/>
          </a:xfrm>
          <a:solidFill>
            <a:schemeClr val="tx1"/>
          </a:solidFill>
        </p:grpSpPr>
        <p:sp>
          <p:nvSpPr>
            <p:cNvPr id="28" name="Smiley Face 27"/>
            <p:cNvSpPr/>
            <p:nvPr/>
          </p:nvSpPr>
          <p:spPr>
            <a:xfrm>
              <a:off x="5791200" y="2971800"/>
              <a:ext cx="1981200" cy="1524000"/>
            </a:xfrm>
            <a:prstGeom prst="smileyFac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705600" y="4495800"/>
              <a:ext cx="152400" cy="16002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34" name="Rectangle 33"/>
            <p:cNvSpPr/>
            <p:nvPr/>
          </p:nvSpPr>
          <p:spPr>
            <a:xfrm rot="1667231">
              <a:off x="6412463" y="5818736"/>
              <a:ext cx="145750" cy="10668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35" name="Rectangle 34"/>
            <p:cNvSpPr/>
            <p:nvPr/>
          </p:nvSpPr>
          <p:spPr>
            <a:xfrm rot="19962217" flipH="1">
              <a:off x="6941828" y="5816061"/>
              <a:ext cx="150612" cy="10668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36" name="Rectangle 35"/>
            <p:cNvSpPr/>
            <p:nvPr/>
          </p:nvSpPr>
          <p:spPr>
            <a:xfrm rot="1667231">
              <a:off x="6412461" y="4696864"/>
              <a:ext cx="145750" cy="10668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38" name="Rectangle 37"/>
            <p:cNvSpPr/>
            <p:nvPr/>
          </p:nvSpPr>
          <p:spPr>
            <a:xfrm rot="19962217" flipH="1">
              <a:off x="7018028" y="4699540"/>
              <a:ext cx="150612" cy="106680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</p:grpSp>
      <p:sp>
        <p:nvSpPr>
          <p:cNvPr id="29" name="Oval 28"/>
          <p:cNvSpPr/>
          <p:nvPr/>
        </p:nvSpPr>
        <p:spPr>
          <a:xfrm>
            <a:off x="4114800" y="3810000"/>
            <a:ext cx="12192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44" name="Group 43"/>
          <p:cNvGrpSpPr/>
          <p:nvPr/>
        </p:nvGrpSpPr>
        <p:grpSpPr>
          <a:xfrm>
            <a:off x="4191000" y="3886200"/>
            <a:ext cx="762000" cy="228600"/>
            <a:chOff x="5867400" y="3886200"/>
            <a:chExt cx="762000" cy="228600"/>
          </a:xfrm>
          <a:solidFill>
            <a:schemeClr val="tx1">
              <a:lumMod val="75000"/>
            </a:schemeClr>
          </a:solidFill>
        </p:grpSpPr>
        <p:sp>
          <p:nvSpPr>
            <p:cNvPr id="37" name="Cloud 36"/>
            <p:cNvSpPr/>
            <p:nvPr/>
          </p:nvSpPr>
          <p:spPr>
            <a:xfrm>
              <a:off x="5867400" y="3886200"/>
              <a:ext cx="381000" cy="228600"/>
            </a:xfrm>
            <a:prstGeom prst="cloud">
              <a:avLst/>
            </a:prstGeom>
            <a:grpFill/>
            <a:ln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cxnSp>
          <p:nvCxnSpPr>
            <p:cNvPr id="41" name="Straight Connector 40"/>
            <p:cNvCxnSpPr>
              <a:stCxn id="37" idx="0"/>
            </p:cNvCxnSpPr>
            <p:nvPr/>
          </p:nvCxnSpPr>
          <p:spPr>
            <a:xfrm flipV="1">
              <a:off x="6248083" y="3962400"/>
              <a:ext cx="381317" cy="38100"/>
            </a:xfrm>
            <a:prstGeom prst="line">
              <a:avLst/>
            </a:prstGeom>
            <a:grpFill/>
            <a:ln>
              <a:solidFill>
                <a:schemeClr val="tx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6096000" y="3886200"/>
              <a:ext cx="381317" cy="38100"/>
            </a:xfrm>
            <a:prstGeom prst="line">
              <a:avLst/>
            </a:prstGeom>
            <a:grpFill/>
            <a:ln>
              <a:solidFill>
                <a:schemeClr val="tx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V="1">
              <a:off x="6172200" y="4038600"/>
              <a:ext cx="381317" cy="38100"/>
            </a:xfrm>
            <a:prstGeom prst="line">
              <a:avLst/>
            </a:prstGeom>
            <a:grpFill/>
            <a:ln>
              <a:solidFill>
                <a:schemeClr val="tx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 advTm="5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222E-6 L -0.525 0.45509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00" y="2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000"/>
                            </p:stCondLst>
                            <p:childTnLst>
                              <p:par>
                                <p:cTn id="1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85185E-6 L -0.00729 0.4400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" y="2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3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0"/>
                            </p:stCondLst>
                            <p:childTnLst>
                              <p:par>
                                <p:cTn id="3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500"/>
                            </p:stCondLst>
                            <p:childTnLst>
                              <p:par>
                                <p:cTn id="40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7000"/>
                            </p:stCondLst>
                            <p:childTnLst>
                              <p:par>
                                <p:cTn id="5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9000"/>
                            </p:stCondLst>
                            <p:childTnLst>
                              <p:par>
                                <p:cTn id="54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9500"/>
                            </p:stCondLst>
                            <p:childTnLst>
                              <p:par>
                                <p:cTn id="58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2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1500"/>
                            </p:stCondLst>
                            <p:childTnLst>
                              <p:par>
                                <p:cTn id="63" presetID="5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66" dur="1230" decel="100000"/>
                                        <p:tgtEl>
                                          <p:spTgt spid="1026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67" dur="1230" decel="100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68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69" dur="1230" decel="100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70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1" animBg="1"/>
      <p:bldP spid="29" grpId="2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C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Krebs Cycle Preparation</a:t>
            </a:r>
            <a:endParaRPr lang="en-CA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62200"/>
            <a:ext cx="1798638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gular Pentagon 2"/>
          <p:cNvSpPr/>
          <p:nvPr/>
        </p:nvSpPr>
        <p:spPr>
          <a:xfrm>
            <a:off x="2133600" y="2590800"/>
            <a:ext cx="914400" cy="609600"/>
          </a:xfrm>
          <a:prstGeom prst="pent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050" dirty="0"/>
              <a:t>CoA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200400" y="2743200"/>
            <a:ext cx="1143000" cy="457200"/>
          </a:xfrm>
          <a:prstGeom prst="rightArrow">
            <a:avLst/>
          </a:prstGeom>
          <a:solidFill>
            <a:schemeClr val="tx2">
              <a:lumMod val="90000"/>
            </a:schemeClr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180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895600"/>
            <a:ext cx="249238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Hexagon 4"/>
          <p:cNvSpPr/>
          <p:nvPr/>
        </p:nvSpPr>
        <p:spPr>
          <a:xfrm>
            <a:off x="4495800" y="2667000"/>
            <a:ext cx="990600" cy="508000"/>
          </a:xfrm>
          <a:prstGeom prst="hex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900" dirty="0"/>
              <a:t>Acetyl CoA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2895600"/>
            <a:ext cx="249238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2590800"/>
            <a:ext cx="1023938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Isosceles Triangle 5"/>
          <p:cNvSpPr/>
          <p:nvPr/>
        </p:nvSpPr>
        <p:spPr>
          <a:xfrm>
            <a:off x="1600200" y="4648200"/>
            <a:ext cx="1524000" cy="533400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200" dirty="0"/>
              <a:t>NAD+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590800" y="3581400"/>
            <a:ext cx="2530475" cy="1019175"/>
            <a:chOff x="2884442" y="3336925"/>
            <a:chExt cx="2530956" cy="1018382"/>
          </a:xfrm>
        </p:grpSpPr>
        <p:sp>
          <p:nvSpPr>
            <p:cNvPr id="7" name="Block Arc 6"/>
            <p:cNvSpPr/>
            <p:nvPr/>
          </p:nvSpPr>
          <p:spPr>
            <a:xfrm>
              <a:off x="3000352" y="3336925"/>
              <a:ext cx="2286435" cy="1018382"/>
            </a:xfrm>
            <a:prstGeom prst="blockArc">
              <a:avLst>
                <a:gd name="adj1" fmla="val 10800000"/>
                <a:gd name="adj2" fmla="val 21563535"/>
                <a:gd name="adj3" fmla="val 24060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>
                <a:solidFill>
                  <a:schemeClr val="tx1"/>
                </a:solidFill>
              </a:endParaRPr>
            </a:p>
          </p:txBody>
        </p:sp>
        <p:sp>
          <p:nvSpPr>
            <p:cNvPr id="8" name="Down Arrow 7"/>
            <p:cNvSpPr/>
            <p:nvPr/>
          </p:nvSpPr>
          <p:spPr>
            <a:xfrm rot="981971">
              <a:off x="2884442" y="3638315"/>
              <a:ext cx="457287" cy="685266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/>
            </a:p>
          </p:txBody>
        </p:sp>
        <p:sp>
          <p:nvSpPr>
            <p:cNvPr id="9" name="Down Arrow 8"/>
            <p:cNvSpPr/>
            <p:nvPr/>
          </p:nvSpPr>
          <p:spPr>
            <a:xfrm rot="20407102">
              <a:off x="4958111" y="3638315"/>
              <a:ext cx="457287" cy="648783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/>
            </a:p>
          </p:txBody>
        </p:sp>
      </p:grpSp>
      <p:sp>
        <p:nvSpPr>
          <p:cNvPr id="11" name="Flowchart: Merge 10"/>
          <p:cNvSpPr/>
          <p:nvPr/>
        </p:nvSpPr>
        <p:spPr>
          <a:xfrm>
            <a:off x="4724400" y="4724400"/>
            <a:ext cx="1519238" cy="53340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200" dirty="0"/>
              <a:t>NADH</a:t>
            </a:r>
          </a:p>
        </p:txBody>
      </p:sp>
      <p:sp>
        <p:nvSpPr>
          <p:cNvPr id="12" name="Regular Pentagon 2"/>
          <p:cNvSpPr/>
          <p:nvPr/>
        </p:nvSpPr>
        <p:spPr>
          <a:xfrm>
            <a:off x="5791200" y="2590800"/>
            <a:ext cx="914400" cy="609600"/>
          </a:xfrm>
          <a:prstGeom prst="pent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050" dirty="0"/>
              <a:t>CoA</a:t>
            </a: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5562600" y="2895600"/>
            <a:ext cx="2286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73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3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31" tmFilter="0, 0; 0.125,0.2665; 0.25,0.4; 0.375,0.465; 0.5,0.5;  0.625,0.535; 0.75,0.6; 0.875,0.7335; 1,1">
                                          <p:stCondLst>
                                            <p:cond delay="63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15" tmFilter="0, 0; 0.125,0.2665; 0.25,0.4; 0.375,0.465; 0.5,0.5;  0.625,0.535; 0.75,0.6; 0.875,0.7335; 1,1">
                                          <p:stCondLst>
                                            <p:cond delay="125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56" tmFilter="0, 0; 0.125,0.2665; 0.25,0.4; 0.375,0.465; 0.5,0.5;  0.625,0.535; 0.75,0.6; 0.875,0.7335; 1,1">
                                          <p:stCondLst>
                                            <p:cond delay="157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5">
                                          <p:stCondLst>
                                            <p:cond delay="6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58" decel="50000">
                                          <p:stCondLst>
                                            <p:cond delay="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5">
                                          <p:stCondLst>
                                            <p:cond delay="12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58" decel="50000">
                                          <p:stCondLst>
                                            <p:cond delay="127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5">
                                          <p:stCondLst>
                                            <p:cond delay="156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58" decel="50000">
                                          <p:stCondLst>
                                            <p:cond delay="158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5">
                                          <p:stCondLst>
                                            <p:cond delay="171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58" decel="50000">
                                          <p:stCondLst>
                                            <p:cond delay="17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400"/>
                            </p:stCondLst>
                            <p:childTnLst>
                              <p:par>
                                <p:cTn id="8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900"/>
                            </p:stCondLst>
                            <p:childTnLst>
                              <p:par>
                                <p:cTn id="8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900"/>
                            </p:stCondLst>
                            <p:childTnLst>
                              <p:par>
                                <p:cTn id="10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1400"/>
                            </p:stCondLst>
                            <p:childTnLst>
                              <p:par>
                                <p:cTn id="10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1" grpId="0" animBg="1"/>
      <p:bldP spid="12" grpId="0" animBg="1"/>
      <p:bldP spid="297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C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Krebs Cycle</a:t>
            </a:r>
            <a:endParaRPr lang="en-CA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524000" y="1676400"/>
            <a:ext cx="12954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800" dirty="0"/>
              <a:t>C-C-C-C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886200" y="-685800"/>
            <a:ext cx="1866900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CA" sz="1800">
                <a:solidFill>
                  <a:srgbClr val="FFFFFF"/>
                </a:solidFill>
              </a:rPr>
              <a:t>C-C </a:t>
            </a:r>
          </a:p>
          <a:p>
            <a:pPr algn="ctr"/>
            <a:r>
              <a:rPr lang="en-CA" sz="1800">
                <a:solidFill>
                  <a:srgbClr val="FFFFFF"/>
                </a:solidFill>
              </a:rPr>
              <a:t>(acetyl CoA)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629150" y="1295400"/>
            <a:ext cx="123825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800" dirty="0"/>
              <a:t>C-C-C-C-C-C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3048000"/>
            <a:ext cx="1023938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96400" y="1793875"/>
            <a:ext cx="1547813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53350" y="4114800"/>
            <a:ext cx="154305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ounded Rectangle 6"/>
          <p:cNvSpPr/>
          <p:nvPr/>
        </p:nvSpPr>
        <p:spPr>
          <a:xfrm>
            <a:off x="6858000" y="3227388"/>
            <a:ext cx="1219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800" dirty="0"/>
              <a:t>C-C-C-C-C</a:t>
            </a: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72600" y="6245225"/>
            <a:ext cx="1547813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38750" y="6311900"/>
            <a:ext cx="154305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48275" y="5502275"/>
            <a:ext cx="1017588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30950" y="5751513"/>
            <a:ext cx="13223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971800" y="7010400"/>
            <a:ext cx="108585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9613" y="5732463"/>
            <a:ext cx="1090612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lowchart: Connector 9"/>
          <p:cNvSpPr/>
          <p:nvPr/>
        </p:nvSpPr>
        <p:spPr>
          <a:xfrm>
            <a:off x="-1066800" y="5732463"/>
            <a:ext cx="762000" cy="773112"/>
          </a:xfrm>
          <a:prstGeom prst="flowChartConnec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200" dirty="0"/>
              <a:t>FAD</a:t>
            </a:r>
          </a:p>
        </p:txBody>
      </p:sp>
      <p:sp>
        <p:nvSpPr>
          <p:cNvPr id="12" name="Oval 11"/>
          <p:cNvSpPr/>
          <p:nvPr/>
        </p:nvSpPr>
        <p:spPr>
          <a:xfrm>
            <a:off x="214313" y="3943350"/>
            <a:ext cx="990600" cy="5969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00" dirty="0"/>
              <a:t>FADH</a:t>
            </a:r>
            <a:r>
              <a:rPr lang="en-CA" sz="800" dirty="0"/>
              <a:t>2</a:t>
            </a:r>
          </a:p>
        </p:txBody>
      </p:sp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-1676400" y="3048000"/>
            <a:ext cx="154305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9050" y="1589088"/>
            <a:ext cx="154305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C 0.0592 -0.03773 0.11841 -0.07523 0.17188 -0.08055 C 0.22535 -0.08588 0.29601 -0.04005 0.32084 -0.03194 " pathEditMode="relative" ptsTypes="a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6 4.44444E-6 C -0.0092 0.05 -0.01822 0.10023 -0.00312 0.14722 C 0.01198 0.19421 0.07501 0.25949 0.09063 0.28194 " pathEditMode="relative" ptsTypes="a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5122 0.00787 0.10261 0.01575 0.14063 0.05 C 0.17865 0.08426 0.21094 0.17454 0.22813 0.20556 C 0.24532 0.23658 0.24445 0.23635 0.24375 0.23612 " pathEditMode="relative" ptsTypes="aaa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7037E-6 C -0.11545 0.02268 -0.23091 0.0456 -0.28125 0.09167 C -0.3316 0.13773 -0.32032 0.23773 -0.30209 0.27639 C -0.28386 0.31505 -0.19358 0.31597 -0.17188 0.32361 " pathEditMode="relative" ptsTypes="aaaA">
                                      <p:cBhvr>
                                        <p:cTn id="33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7.03704E-6 L -0.13645 0.08194 " pathEditMode="relative" ptsTypes="AA">
                                      <p:cBhvr>
                                        <p:cTn id="35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500"/>
                            </p:stCondLst>
                            <p:childTnLst>
                              <p:par>
                                <p:cTn id="5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74 0.08194 0.00365 0.16389 -0.01771 0.225 C -0.03906 0.28611 -0.10972 0.34305 -0.12812 0.36666 " pathEditMode="relative" ptsTypes="aaA">
                                      <p:cBhvr>
                                        <p:cTn id="5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500"/>
                            </p:stCondLst>
                            <p:childTnLst>
                              <p:par>
                                <p:cTn id="55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7037E-6 L -0.12136 -0.06991 C -0.14653 -0.08565 -0.18473 -0.09399 -0.22396 -0.09399 C -0.26928 -0.09399 -0.30539 -0.08565 -0.33073 -0.06991 L -0.45122 3.7037E-6 " pathEditMode="relative" rAng="0" ptsTypes="FffFF">
                                      <p:cBhvr>
                                        <p:cTn id="65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69" y="-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500"/>
                            </p:stCondLst>
                            <p:childTnLst>
                              <p:par>
                                <p:cTn id="6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73472E-18 L -0.1 -0.15556 " pathEditMode="relative" ptsTypes="AA">
                                      <p:cBhvr>
                                        <p:cTn id="74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2500"/>
                            </p:stCondLst>
                            <p:childTnLst>
                              <p:par>
                                <p:cTn id="7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3000"/>
                            </p:stCondLst>
                            <p:childTnLst>
                              <p:par>
                                <p:cTn id="8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3500"/>
                            </p:stCondLst>
                            <p:childTnLst>
                              <p:par>
                                <p:cTn id="8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6 -5.18519E-6 C -0.08315 0.04583 -0.16631 0.09189 -0.2552 0.08888 C -0.34409 0.08587 -0.48697 -0.00024 -0.53333 -0.01806 " pathEditMode="relative" ptsTypes="aaA">
                                      <p:cBhvr>
                                        <p:cTn id="86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6 -6.2963E-6 C -0.03247 -0.08241 -0.06493 -0.16459 -0.10729 -0.19445 C -0.14983 -0.22431 -0.20261 -0.20186 -0.25521 -0.17917 " pathEditMode="relative" ptsTypes="aaA">
                                      <p:cBhvr>
                                        <p:cTn id="88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500"/>
                            </p:stCondLst>
                            <p:childTnLst>
                              <p:par>
                                <p:cTn id="9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6000"/>
                            </p:stCondLst>
                            <p:childTnLst>
                              <p:par>
                                <p:cTn id="97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6500"/>
                            </p:stCondLst>
                            <p:childTnLst>
                              <p:par>
                                <p:cTn id="10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333 -0.01805 C -0.56441 -0.04699 -0.59531 -0.07546 -0.61302 -0.10486 C -0.63072 -0.13449 -0.63541 -0.16412 -0.64027 -0.19375 " pathEditMode="relative" rAng="-1113204" ptsTypes="aaA">
                                      <p:cBhvr>
                                        <p:cTn id="103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90" y="-8681"/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1.85185E-6 C 0.05452 -0.03959 0.10921 -0.07894 0.13438 -0.125 C 0.15955 -0.17107 0.14827 -0.25116 0.15105 -0.27639 " pathEditMode="relative" ptsTypes="aaA">
                                      <p:cBhvr>
                                        <p:cTn id="10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8500"/>
                            </p:stCondLst>
                            <p:childTnLst>
                              <p:par>
                                <p:cTn id="10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4" presetID="2" presetClass="exit" presetSubtype="9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9500"/>
                            </p:stCondLst>
                            <p:childTnLst>
                              <p:par>
                                <p:cTn id="11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027 -0.19352 C -0.6526 -0.24214 -0.66475 -0.29075 -0.66319 -0.3463 C -0.66162 -0.40186 -0.64635 -0.46436 -0.63089 -0.52686 " pathEditMode="relative" ptsTypes="aaA">
                                      <p:cBhvr>
                                        <p:cTn id="120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7037E-7 C 0.06459 -0.02847 0.12935 -0.05671 0.15938 -0.09444 C 0.18942 -0.13217 0.17674 -0.20439 0.18022 -0.22639 " pathEditMode="relative" ptsTypes="aaA">
                                      <p:cBhvr>
                                        <p:cTn id="122" dur="2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1500"/>
                            </p:stCondLst>
                            <p:childTnLst>
                              <p:par>
                                <p:cTn id="12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2000"/>
                            </p:stCondLst>
                            <p:childTnLst>
                              <p:par>
                                <p:cTn id="131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10" grpId="0" animBg="1"/>
      <p:bldP spid="10" grpId="1" animBg="1"/>
      <p:bldP spid="12" grpId="0" animBg="1"/>
      <p:bldP spid="12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n>
                  <a:noFill/>
                </a:ln>
                <a:effectLst/>
              </a:rPr>
              <a:t>Electron Transport System</a:t>
            </a:r>
          </a:p>
        </p:txBody>
      </p:sp>
      <p:grpSp>
        <p:nvGrpSpPr>
          <p:cNvPr id="46084" name="Group 6"/>
          <p:cNvGrpSpPr>
            <a:grpSpLocks/>
          </p:cNvGrpSpPr>
          <p:nvPr/>
        </p:nvGrpSpPr>
        <p:grpSpPr bwMode="auto">
          <a:xfrm>
            <a:off x="1676400" y="2667000"/>
            <a:ext cx="3962400" cy="3724275"/>
            <a:chOff x="3167059" y="4495800"/>
            <a:chExt cx="1815305" cy="2620962"/>
          </a:xfrm>
        </p:grpSpPr>
        <p:pic>
          <p:nvPicPr>
            <p:cNvPr id="46085" name="Picture 1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86112" y="6040437"/>
              <a:ext cx="1255713" cy="536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Cube 5"/>
            <p:cNvSpPr/>
            <p:nvPr/>
          </p:nvSpPr>
          <p:spPr>
            <a:xfrm flipH="1">
              <a:off x="3185968" y="5642052"/>
              <a:ext cx="1230567" cy="517266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/>
            </a:p>
          </p:txBody>
        </p:sp>
        <p:pic>
          <p:nvPicPr>
            <p:cNvPr id="46087" name="Picture 1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67059" y="5216523"/>
              <a:ext cx="1249363" cy="542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088" name="Picture 1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86109" y="4864097"/>
              <a:ext cx="1249363" cy="542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089" name="Picture 1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76583" y="4495800"/>
              <a:ext cx="1249363" cy="542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090" name="Picture 1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21843" y="6159497"/>
              <a:ext cx="1249363" cy="542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091" name="Picture 1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12318" y="5768974"/>
              <a:ext cx="1249363" cy="542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092" name="Picture 1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12317" y="5357809"/>
              <a:ext cx="1249363" cy="542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093" name="Picture 2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21843" y="4984746"/>
              <a:ext cx="1249363" cy="542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094" name="Picture 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49637" y="6305549"/>
              <a:ext cx="1249363" cy="542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095" name="Picture 2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49636" y="5888034"/>
              <a:ext cx="1249363" cy="542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096" name="Picture 2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49635" y="5487987"/>
              <a:ext cx="1249363" cy="542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097" name="Picture 2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73459" y="6430959"/>
              <a:ext cx="1249363" cy="542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098" name="Picture 2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73459" y="6030912"/>
              <a:ext cx="1249363" cy="542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099" name="Picture 2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33001" y="6573837"/>
              <a:ext cx="1249363" cy="542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Oval 6"/>
          <p:cNvSpPr/>
          <p:nvPr/>
        </p:nvSpPr>
        <p:spPr>
          <a:xfrm>
            <a:off x="1905000" y="1676400"/>
            <a:ext cx="16002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ysClr val="windowText" lastClr="000000"/>
                </a:solidFill>
              </a:rPr>
              <a:t>Electron</a:t>
            </a:r>
          </a:p>
        </p:txBody>
      </p:sp>
      <p:grpSp>
        <p:nvGrpSpPr>
          <p:cNvPr id="46106" name="Group 26"/>
          <p:cNvGrpSpPr>
            <a:grpSpLocks/>
          </p:cNvGrpSpPr>
          <p:nvPr/>
        </p:nvGrpSpPr>
        <p:grpSpPr bwMode="auto">
          <a:xfrm>
            <a:off x="4648200" y="2362200"/>
            <a:ext cx="1752600" cy="3429000"/>
            <a:chOff x="2928" y="1488"/>
            <a:chExt cx="1104" cy="2160"/>
          </a:xfrm>
        </p:grpSpPr>
        <p:sp>
          <p:nvSpPr>
            <p:cNvPr id="46101" name="AutoShape 21"/>
            <p:cNvSpPr>
              <a:spLocks noChangeArrowheads="1"/>
            </p:cNvSpPr>
            <p:nvPr/>
          </p:nvSpPr>
          <p:spPr bwMode="auto">
            <a:xfrm rot="-15314476" flipH="1" flipV="1">
              <a:off x="2928" y="1488"/>
              <a:ext cx="384" cy="384"/>
            </a:xfrm>
            <a:prstGeom prst="lightningBol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2" name="AutoShape 22"/>
            <p:cNvSpPr>
              <a:spLocks noChangeArrowheads="1"/>
            </p:cNvSpPr>
            <p:nvPr/>
          </p:nvSpPr>
          <p:spPr bwMode="auto">
            <a:xfrm rot="-15314476" flipH="1" flipV="1">
              <a:off x="3072" y="1920"/>
              <a:ext cx="384" cy="384"/>
            </a:xfrm>
            <a:prstGeom prst="lightningBol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3" name="AutoShape 23"/>
            <p:cNvSpPr>
              <a:spLocks noChangeArrowheads="1"/>
            </p:cNvSpPr>
            <p:nvPr/>
          </p:nvSpPr>
          <p:spPr bwMode="auto">
            <a:xfrm rot="-15314476" flipH="1" flipV="1">
              <a:off x="3312" y="2304"/>
              <a:ext cx="384" cy="384"/>
            </a:xfrm>
            <a:prstGeom prst="lightningBol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4" name="AutoShape 24"/>
            <p:cNvSpPr>
              <a:spLocks noChangeArrowheads="1"/>
            </p:cNvSpPr>
            <p:nvPr/>
          </p:nvSpPr>
          <p:spPr bwMode="auto">
            <a:xfrm rot="-15314476" flipH="1" flipV="1">
              <a:off x="3504" y="2832"/>
              <a:ext cx="384" cy="384"/>
            </a:xfrm>
            <a:prstGeom prst="lightningBol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5" name="AutoShape 25"/>
            <p:cNvSpPr>
              <a:spLocks noChangeArrowheads="1"/>
            </p:cNvSpPr>
            <p:nvPr/>
          </p:nvSpPr>
          <p:spPr bwMode="auto">
            <a:xfrm rot="-15314476" flipH="1" flipV="1">
              <a:off x="3648" y="3264"/>
              <a:ext cx="384" cy="384"/>
            </a:xfrm>
            <a:prstGeom prst="lightningBol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6 5.55556E-6 C 0.01546 -0.03541 0.03108 -0.07083 0.04688 -0.04027 C 0.06268 -0.00972 0.08455 0.15788 0.0948 0.18334 C 0.10504 0.2088 0.10191 0.09306 0.10834 0.11251 C 0.11476 0.13195 0.12483 0.27616 0.13334 0.30001 C 0.14185 0.32385 0.15157 0.23727 0.15938 0.25556 C 0.16719 0.27385 0.17188 0.39214 0.18021 0.40973 C 0.18855 0.42732 0.20261 0.34376 0.20938 0.36112 C 0.21615 0.37848 0.21407 0.49746 0.22084 0.51366 C 0.22761 0.53033 0.22674 0.43889 0.25001 0.45973 C 0.27327 0.48033 0.34202 0.60903 0.36042 0.63889 " pathEditMode="relative" ptsTypes="aaaaaaaaaaA">
                                      <p:cBhvr>
                                        <p:cTn id="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6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6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n>
                  <a:noFill/>
                </a:ln>
                <a:effectLst/>
              </a:rPr>
              <a:t>Chemiosmosis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-152400" y="2895600"/>
            <a:ext cx="9448800" cy="2209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121" name="Group 17"/>
          <p:cNvGrpSpPr>
            <a:grpSpLocks/>
          </p:cNvGrpSpPr>
          <p:nvPr/>
        </p:nvGrpSpPr>
        <p:grpSpPr bwMode="auto">
          <a:xfrm>
            <a:off x="0" y="2514600"/>
            <a:ext cx="9144000" cy="762000"/>
            <a:chOff x="0" y="1584"/>
            <a:chExt cx="5760" cy="480"/>
          </a:xfrm>
        </p:grpSpPr>
        <p:sp>
          <p:nvSpPr>
            <p:cNvPr id="47109" name="Oval 5"/>
            <p:cNvSpPr>
              <a:spLocks noChangeArrowheads="1"/>
            </p:cNvSpPr>
            <p:nvPr/>
          </p:nvSpPr>
          <p:spPr bwMode="auto">
            <a:xfrm>
              <a:off x="0" y="1584"/>
              <a:ext cx="43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0" name="Oval 6"/>
            <p:cNvSpPr>
              <a:spLocks noChangeArrowheads="1"/>
            </p:cNvSpPr>
            <p:nvPr/>
          </p:nvSpPr>
          <p:spPr bwMode="auto">
            <a:xfrm>
              <a:off x="432" y="1584"/>
              <a:ext cx="43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1" name="Oval 7"/>
            <p:cNvSpPr>
              <a:spLocks noChangeArrowheads="1"/>
            </p:cNvSpPr>
            <p:nvPr/>
          </p:nvSpPr>
          <p:spPr bwMode="auto">
            <a:xfrm>
              <a:off x="864" y="1584"/>
              <a:ext cx="43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2" name="Oval 8"/>
            <p:cNvSpPr>
              <a:spLocks noChangeArrowheads="1"/>
            </p:cNvSpPr>
            <p:nvPr/>
          </p:nvSpPr>
          <p:spPr bwMode="auto">
            <a:xfrm>
              <a:off x="1632" y="1584"/>
              <a:ext cx="43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3" name="Oval 9"/>
            <p:cNvSpPr>
              <a:spLocks noChangeArrowheads="1"/>
            </p:cNvSpPr>
            <p:nvPr/>
          </p:nvSpPr>
          <p:spPr bwMode="auto">
            <a:xfrm>
              <a:off x="2064" y="1584"/>
              <a:ext cx="43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4" name="Oval 10"/>
            <p:cNvSpPr>
              <a:spLocks noChangeArrowheads="1"/>
            </p:cNvSpPr>
            <p:nvPr/>
          </p:nvSpPr>
          <p:spPr bwMode="auto">
            <a:xfrm>
              <a:off x="2496" y="1584"/>
              <a:ext cx="43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5" name="Oval 11"/>
            <p:cNvSpPr>
              <a:spLocks noChangeArrowheads="1"/>
            </p:cNvSpPr>
            <p:nvPr/>
          </p:nvSpPr>
          <p:spPr bwMode="auto">
            <a:xfrm>
              <a:off x="2928" y="1584"/>
              <a:ext cx="43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6" name="Oval 12"/>
            <p:cNvSpPr>
              <a:spLocks noChangeArrowheads="1"/>
            </p:cNvSpPr>
            <p:nvPr/>
          </p:nvSpPr>
          <p:spPr bwMode="auto">
            <a:xfrm>
              <a:off x="4896" y="1584"/>
              <a:ext cx="43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7" name="Oval 13"/>
            <p:cNvSpPr>
              <a:spLocks noChangeArrowheads="1"/>
            </p:cNvSpPr>
            <p:nvPr/>
          </p:nvSpPr>
          <p:spPr bwMode="auto">
            <a:xfrm>
              <a:off x="3792" y="1584"/>
              <a:ext cx="43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8" name="Oval 14"/>
            <p:cNvSpPr>
              <a:spLocks noChangeArrowheads="1"/>
            </p:cNvSpPr>
            <p:nvPr/>
          </p:nvSpPr>
          <p:spPr bwMode="auto">
            <a:xfrm>
              <a:off x="3360" y="1584"/>
              <a:ext cx="43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9" name="Oval 15"/>
            <p:cNvSpPr>
              <a:spLocks noChangeArrowheads="1"/>
            </p:cNvSpPr>
            <p:nvPr/>
          </p:nvSpPr>
          <p:spPr bwMode="auto">
            <a:xfrm>
              <a:off x="5328" y="1584"/>
              <a:ext cx="43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7123" name="Group 19"/>
          <p:cNvGrpSpPr>
            <a:grpSpLocks/>
          </p:cNvGrpSpPr>
          <p:nvPr/>
        </p:nvGrpSpPr>
        <p:grpSpPr bwMode="auto">
          <a:xfrm>
            <a:off x="0" y="4724400"/>
            <a:ext cx="9144000" cy="762000"/>
            <a:chOff x="0" y="1584"/>
            <a:chExt cx="5760" cy="480"/>
          </a:xfrm>
        </p:grpSpPr>
        <p:sp>
          <p:nvSpPr>
            <p:cNvPr id="47124" name="Oval 20"/>
            <p:cNvSpPr>
              <a:spLocks noChangeArrowheads="1"/>
            </p:cNvSpPr>
            <p:nvPr/>
          </p:nvSpPr>
          <p:spPr bwMode="auto">
            <a:xfrm>
              <a:off x="0" y="1584"/>
              <a:ext cx="43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5" name="Oval 21"/>
            <p:cNvSpPr>
              <a:spLocks noChangeArrowheads="1"/>
            </p:cNvSpPr>
            <p:nvPr/>
          </p:nvSpPr>
          <p:spPr bwMode="auto">
            <a:xfrm>
              <a:off x="432" y="1584"/>
              <a:ext cx="43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6" name="Oval 22"/>
            <p:cNvSpPr>
              <a:spLocks noChangeArrowheads="1"/>
            </p:cNvSpPr>
            <p:nvPr/>
          </p:nvSpPr>
          <p:spPr bwMode="auto">
            <a:xfrm>
              <a:off x="864" y="1584"/>
              <a:ext cx="43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7" name="Oval 23"/>
            <p:cNvSpPr>
              <a:spLocks noChangeArrowheads="1"/>
            </p:cNvSpPr>
            <p:nvPr/>
          </p:nvSpPr>
          <p:spPr bwMode="auto">
            <a:xfrm>
              <a:off x="1632" y="1584"/>
              <a:ext cx="43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8" name="Oval 24"/>
            <p:cNvSpPr>
              <a:spLocks noChangeArrowheads="1"/>
            </p:cNvSpPr>
            <p:nvPr/>
          </p:nvSpPr>
          <p:spPr bwMode="auto">
            <a:xfrm>
              <a:off x="2064" y="1584"/>
              <a:ext cx="43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9" name="Oval 25"/>
            <p:cNvSpPr>
              <a:spLocks noChangeArrowheads="1"/>
            </p:cNvSpPr>
            <p:nvPr/>
          </p:nvSpPr>
          <p:spPr bwMode="auto">
            <a:xfrm>
              <a:off x="2496" y="1584"/>
              <a:ext cx="43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0" name="Oval 26"/>
            <p:cNvSpPr>
              <a:spLocks noChangeArrowheads="1"/>
            </p:cNvSpPr>
            <p:nvPr/>
          </p:nvSpPr>
          <p:spPr bwMode="auto">
            <a:xfrm>
              <a:off x="2928" y="1584"/>
              <a:ext cx="43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1" name="Oval 27"/>
            <p:cNvSpPr>
              <a:spLocks noChangeArrowheads="1"/>
            </p:cNvSpPr>
            <p:nvPr/>
          </p:nvSpPr>
          <p:spPr bwMode="auto">
            <a:xfrm>
              <a:off x="4896" y="1584"/>
              <a:ext cx="43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2" name="Oval 28"/>
            <p:cNvSpPr>
              <a:spLocks noChangeArrowheads="1"/>
            </p:cNvSpPr>
            <p:nvPr/>
          </p:nvSpPr>
          <p:spPr bwMode="auto">
            <a:xfrm>
              <a:off x="3792" y="1584"/>
              <a:ext cx="43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3" name="Oval 29"/>
            <p:cNvSpPr>
              <a:spLocks noChangeArrowheads="1"/>
            </p:cNvSpPr>
            <p:nvPr/>
          </p:nvSpPr>
          <p:spPr bwMode="auto">
            <a:xfrm>
              <a:off x="3360" y="1584"/>
              <a:ext cx="43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4" name="Oval 30"/>
            <p:cNvSpPr>
              <a:spLocks noChangeArrowheads="1"/>
            </p:cNvSpPr>
            <p:nvPr/>
          </p:nvSpPr>
          <p:spPr bwMode="auto">
            <a:xfrm>
              <a:off x="5328" y="1584"/>
              <a:ext cx="43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135" name="AutoShape 31"/>
          <p:cNvSpPr>
            <a:spLocks noChangeArrowheads="1"/>
          </p:cNvSpPr>
          <p:nvPr/>
        </p:nvSpPr>
        <p:spPr bwMode="auto">
          <a:xfrm>
            <a:off x="1600200" y="2362200"/>
            <a:ext cx="1447800" cy="33528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rgbClr val="FFCC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36" name="AutoShape 32"/>
          <p:cNvSpPr>
            <a:spLocks noChangeArrowheads="1"/>
          </p:cNvSpPr>
          <p:nvPr/>
        </p:nvSpPr>
        <p:spPr bwMode="auto">
          <a:xfrm>
            <a:off x="6477000" y="2438400"/>
            <a:ext cx="1524000" cy="32766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38" name="Text Box 34"/>
          <p:cNvSpPr txBox="1">
            <a:spLocks noChangeArrowheads="1"/>
          </p:cNvSpPr>
          <p:nvPr/>
        </p:nvSpPr>
        <p:spPr bwMode="auto">
          <a:xfrm>
            <a:off x="1828800" y="3962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Stroma</a:t>
            </a:r>
          </a:p>
        </p:txBody>
      </p:sp>
      <p:sp>
        <p:nvSpPr>
          <p:cNvPr id="47139" name="Text Box 35"/>
          <p:cNvSpPr txBox="1">
            <a:spLocks noChangeArrowheads="1"/>
          </p:cNvSpPr>
          <p:nvPr/>
        </p:nvSpPr>
        <p:spPr bwMode="auto">
          <a:xfrm>
            <a:off x="6553200" y="38100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ATP Synthase</a:t>
            </a:r>
          </a:p>
        </p:txBody>
      </p:sp>
      <p:sp>
        <p:nvSpPr>
          <p:cNvPr id="47140" name="Text Box 36"/>
          <p:cNvSpPr txBox="1">
            <a:spLocks noChangeArrowheads="1"/>
          </p:cNvSpPr>
          <p:nvPr/>
        </p:nvSpPr>
        <p:spPr bwMode="auto">
          <a:xfrm>
            <a:off x="3200400" y="2209800"/>
            <a:ext cx="2438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Thylakoid Membrane</a:t>
            </a:r>
          </a:p>
        </p:txBody>
      </p:sp>
      <p:sp>
        <p:nvSpPr>
          <p:cNvPr id="47141" name="Text Box 37"/>
          <p:cNvSpPr txBox="1">
            <a:spLocks noChangeArrowheads="1"/>
          </p:cNvSpPr>
          <p:nvPr/>
        </p:nvSpPr>
        <p:spPr bwMode="auto">
          <a:xfrm>
            <a:off x="6324600" y="1066800"/>
            <a:ext cx="2590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Inner space of Thylakoid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n>
                  <a:noFill/>
                </a:ln>
                <a:effectLst/>
              </a:rPr>
              <a:t>Chemiosmosis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-152400" y="2895600"/>
            <a:ext cx="9448800" cy="2209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8132" name="Group 4"/>
          <p:cNvGrpSpPr>
            <a:grpSpLocks/>
          </p:cNvGrpSpPr>
          <p:nvPr/>
        </p:nvGrpSpPr>
        <p:grpSpPr bwMode="auto">
          <a:xfrm>
            <a:off x="0" y="2514600"/>
            <a:ext cx="9144000" cy="762000"/>
            <a:chOff x="0" y="1584"/>
            <a:chExt cx="5760" cy="480"/>
          </a:xfrm>
        </p:grpSpPr>
        <p:sp>
          <p:nvSpPr>
            <p:cNvPr id="48133" name="Oval 5"/>
            <p:cNvSpPr>
              <a:spLocks noChangeArrowheads="1"/>
            </p:cNvSpPr>
            <p:nvPr/>
          </p:nvSpPr>
          <p:spPr bwMode="auto">
            <a:xfrm>
              <a:off x="0" y="1584"/>
              <a:ext cx="43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4" name="Oval 6"/>
            <p:cNvSpPr>
              <a:spLocks noChangeArrowheads="1"/>
            </p:cNvSpPr>
            <p:nvPr/>
          </p:nvSpPr>
          <p:spPr bwMode="auto">
            <a:xfrm>
              <a:off x="432" y="1584"/>
              <a:ext cx="43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5" name="Oval 7"/>
            <p:cNvSpPr>
              <a:spLocks noChangeArrowheads="1"/>
            </p:cNvSpPr>
            <p:nvPr/>
          </p:nvSpPr>
          <p:spPr bwMode="auto">
            <a:xfrm>
              <a:off x="864" y="1584"/>
              <a:ext cx="43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6" name="Oval 8"/>
            <p:cNvSpPr>
              <a:spLocks noChangeArrowheads="1"/>
            </p:cNvSpPr>
            <p:nvPr/>
          </p:nvSpPr>
          <p:spPr bwMode="auto">
            <a:xfrm>
              <a:off x="1632" y="1584"/>
              <a:ext cx="43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7" name="Oval 9"/>
            <p:cNvSpPr>
              <a:spLocks noChangeArrowheads="1"/>
            </p:cNvSpPr>
            <p:nvPr/>
          </p:nvSpPr>
          <p:spPr bwMode="auto">
            <a:xfrm>
              <a:off x="2064" y="1584"/>
              <a:ext cx="43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8" name="Oval 10"/>
            <p:cNvSpPr>
              <a:spLocks noChangeArrowheads="1"/>
            </p:cNvSpPr>
            <p:nvPr/>
          </p:nvSpPr>
          <p:spPr bwMode="auto">
            <a:xfrm>
              <a:off x="2496" y="1584"/>
              <a:ext cx="43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9" name="Oval 11"/>
            <p:cNvSpPr>
              <a:spLocks noChangeArrowheads="1"/>
            </p:cNvSpPr>
            <p:nvPr/>
          </p:nvSpPr>
          <p:spPr bwMode="auto">
            <a:xfrm>
              <a:off x="2928" y="1584"/>
              <a:ext cx="43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0" name="Oval 12"/>
            <p:cNvSpPr>
              <a:spLocks noChangeArrowheads="1"/>
            </p:cNvSpPr>
            <p:nvPr/>
          </p:nvSpPr>
          <p:spPr bwMode="auto">
            <a:xfrm>
              <a:off x="4896" y="1584"/>
              <a:ext cx="43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1" name="Oval 13"/>
            <p:cNvSpPr>
              <a:spLocks noChangeArrowheads="1"/>
            </p:cNvSpPr>
            <p:nvPr/>
          </p:nvSpPr>
          <p:spPr bwMode="auto">
            <a:xfrm>
              <a:off x="3792" y="1584"/>
              <a:ext cx="43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2" name="Oval 14"/>
            <p:cNvSpPr>
              <a:spLocks noChangeArrowheads="1"/>
            </p:cNvSpPr>
            <p:nvPr/>
          </p:nvSpPr>
          <p:spPr bwMode="auto">
            <a:xfrm>
              <a:off x="3360" y="1584"/>
              <a:ext cx="43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3" name="Oval 15"/>
            <p:cNvSpPr>
              <a:spLocks noChangeArrowheads="1"/>
            </p:cNvSpPr>
            <p:nvPr/>
          </p:nvSpPr>
          <p:spPr bwMode="auto">
            <a:xfrm>
              <a:off x="5328" y="1584"/>
              <a:ext cx="43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8144" name="Group 16"/>
          <p:cNvGrpSpPr>
            <a:grpSpLocks/>
          </p:cNvGrpSpPr>
          <p:nvPr/>
        </p:nvGrpSpPr>
        <p:grpSpPr bwMode="auto">
          <a:xfrm>
            <a:off x="0" y="4724400"/>
            <a:ext cx="9144000" cy="762000"/>
            <a:chOff x="0" y="1584"/>
            <a:chExt cx="5760" cy="480"/>
          </a:xfrm>
        </p:grpSpPr>
        <p:sp>
          <p:nvSpPr>
            <p:cNvPr id="48145" name="Oval 17"/>
            <p:cNvSpPr>
              <a:spLocks noChangeArrowheads="1"/>
            </p:cNvSpPr>
            <p:nvPr/>
          </p:nvSpPr>
          <p:spPr bwMode="auto">
            <a:xfrm>
              <a:off x="0" y="1584"/>
              <a:ext cx="43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6" name="Oval 18"/>
            <p:cNvSpPr>
              <a:spLocks noChangeArrowheads="1"/>
            </p:cNvSpPr>
            <p:nvPr/>
          </p:nvSpPr>
          <p:spPr bwMode="auto">
            <a:xfrm>
              <a:off x="432" y="1584"/>
              <a:ext cx="43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7" name="Oval 19"/>
            <p:cNvSpPr>
              <a:spLocks noChangeArrowheads="1"/>
            </p:cNvSpPr>
            <p:nvPr/>
          </p:nvSpPr>
          <p:spPr bwMode="auto">
            <a:xfrm>
              <a:off x="864" y="1584"/>
              <a:ext cx="43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8" name="Oval 20"/>
            <p:cNvSpPr>
              <a:spLocks noChangeArrowheads="1"/>
            </p:cNvSpPr>
            <p:nvPr/>
          </p:nvSpPr>
          <p:spPr bwMode="auto">
            <a:xfrm>
              <a:off x="1632" y="1584"/>
              <a:ext cx="43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9" name="Oval 21"/>
            <p:cNvSpPr>
              <a:spLocks noChangeArrowheads="1"/>
            </p:cNvSpPr>
            <p:nvPr/>
          </p:nvSpPr>
          <p:spPr bwMode="auto">
            <a:xfrm>
              <a:off x="2064" y="1584"/>
              <a:ext cx="43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0" name="Oval 22"/>
            <p:cNvSpPr>
              <a:spLocks noChangeArrowheads="1"/>
            </p:cNvSpPr>
            <p:nvPr/>
          </p:nvSpPr>
          <p:spPr bwMode="auto">
            <a:xfrm>
              <a:off x="2496" y="1584"/>
              <a:ext cx="43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1" name="Oval 23"/>
            <p:cNvSpPr>
              <a:spLocks noChangeArrowheads="1"/>
            </p:cNvSpPr>
            <p:nvPr/>
          </p:nvSpPr>
          <p:spPr bwMode="auto">
            <a:xfrm>
              <a:off x="2928" y="1584"/>
              <a:ext cx="43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2" name="Oval 24"/>
            <p:cNvSpPr>
              <a:spLocks noChangeArrowheads="1"/>
            </p:cNvSpPr>
            <p:nvPr/>
          </p:nvSpPr>
          <p:spPr bwMode="auto">
            <a:xfrm>
              <a:off x="4896" y="1584"/>
              <a:ext cx="43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3" name="Oval 25"/>
            <p:cNvSpPr>
              <a:spLocks noChangeArrowheads="1"/>
            </p:cNvSpPr>
            <p:nvPr/>
          </p:nvSpPr>
          <p:spPr bwMode="auto">
            <a:xfrm>
              <a:off x="3792" y="1584"/>
              <a:ext cx="43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4" name="Oval 26"/>
            <p:cNvSpPr>
              <a:spLocks noChangeArrowheads="1"/>
            </p:cNvSpPr>
            <p:nvPr/>
          </p:nvSpPr>
          <p:spPr bwMode="auto">
            <a:xfrm>
              <a:off x="3360" y="1584"/>
              <a:ext cx="43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5" name="Oval 27"/>
            <p:cNvSpPr>
              <a:spLocks noChangeArrowheads="1"/>
            </p:cNvSpPr>
            <p:nvPr/>
          </p:nvSpPr>
          <p:spPr bwMode="auto">
            <a:xfrm>
              <a:off x="5328" y="1584"/>
              <a:ext cx="432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156" name="AutoShape 28"/>
          <p:cNvSpPr>
            <a:spLocks noChangeArrowheads="1"/>
          </p:cNvSpPr>
          <p:nvPr/>
        </p:nvSpPr>
        <p:spPr bwMode="auto">
          <a:xfrm>
            <a:off x="1600200" y="2362200"/>
            <a:ext cx="1447800" cy="33528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rgbClr val="FFCC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57" name="AutoShape 29"/>
          <p:cNvSpPr>
            <a:spLocks noChangeArrowheads="1"/>
          </p:cNvSpPr>
          <p:nvPr/>
        </p:nvSpPr>
        <p:spPr bwMode="auto">
          <a:xfrm>
            <a:off x="6477000" y="2438400"/>
            <a:ext cx="1524000" cy="32766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057400" y="6096000"/>
            <a:ext cx="685800" cy="6096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ysClr val="windowText" lastClr="000000"/>
                </a:solidFill>
              </a:rPr>
              <a:t>H+</a:t>
            </a:r>
          </a:p>
        </p:txBody>
      </p:sp>
      <p:sp>
        <p:nvSpPr>
          <p:cNvPr id="2" name="Explosion 2 5"/>
          <p:cNvSpPr/>
          <p:nvPr/>
        </p:nvSpPr>
        <p:spPr>
          <a:xfrm>
            <a:off x="7315200" y="6096000"/>
            <a:ext cx="1066800" cy="762000"/>
          </a:xfrm>
          <a:prstGeom prst="irregularSeal2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000" dirty="0"/>
              <a:t>ADP</a:t>
            </a:r>
          </a:p>
        </p:txBody>
      </p:sp>
      <p:sp>
        <p:nvSpPr>
          <p:cNvPr id="48167" name="AutoShape 39"/>
          <p:cNvSpPr>
            <a:spLocks noChangeArrowheads="1"/>
          </p:cNvSpPr>
          <p:nvPr/>
        </p:nvSpPr>
        <p:spPr bwMode="auto">
          <a:xfrm>
            <a:off x="7772400" y="6172200"/>
            <a:ext cx="685800" cy="6858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</a:t>
            </a:r>
          </a:p>
        </p:txBody>
      </p:sp>
      <p:pic>
        <p:nvPicPr>
          <p:cNvPr id="4816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6019800"/>
            <a:ext cx="1090613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-0.00417 -0.6555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-3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0.65555 C 0.05694 -0.70671 0.11823 -0.75787 0.20208 -0.75972 C 0.28594 -0.76157 0.44948 -0.68217 0.49896 -0.66666 " pathEditMode="relative" rAng="0" ptsTypes="a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00" y="-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9896 -0.66666 L 0.5375 -0.02222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0" y="3220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48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8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48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48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2" grpId="0" animBg="1"/>
      <p:bldP spid="2" grpId="1" animBg="1"/>
      <p:bldP spid="48167" grpId="0" animBg="1"/>
      <p:bldP spid="48167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99032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C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And it all adds up to...</a:t>
            </a:r>
            <a:endParaRPr lang="en-CA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914400"/>
            <a:ext cx="1090613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1830388"/>
            <a:ext cx="1090613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2759075"/>
            <a:ext cx="1090613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3724275"/>
            <a:ext cx="1090613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4648200"/>
            <a:ext cx="1090613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622925"/>
            <a:ext cx="1090613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ight Arrow 2"/>
          <p:cNvSpPr/>
          <p:nvPr/>
        </p:nvSpPr>
        <p:spPr>
          <a:xfrm>
            <a:off x="2925763" y="1173163"/>
            <a:ext cx="4495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1800"/>
          </a:p>
        </p:txBody>
      </p:sp>
      <p:sp>
        <p:nvSpPr>
          <p:cNvPr id="4" name="Right Arrow 3"/>
          <p:cNvSpPr/>
          <p:nvPr/>
        </p:nvSpPr>
        <p:spPr>
          <a:xfrm>
            <a:off x="2906713" y="2011363"/>
            <a:ext cx="1371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1800"/>
          </a:p>
        </p:txBody>
      </p:sp>
      <p:pic>
        <p:nvPicPr>
          <p:cNvPr id="3175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1981200"/>
            <a:ext cx="14017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5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2987675"/>
            <a:ext cx="14017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>
            <a:off x="2144713" y="2987675"/>
            <a:ext cx="2133600" cy="5175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1800"/>
          </a:p>
        </p:txBody>
      </p:sp>
      <p:pic>
        <p:nvPicPr>
          <p:cNvPr id="31757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4713" y="3886200"/>
            <a:ext cx="52768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8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00800" y="4699000"/>
            <a:ext cx="10207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9" name="Picture 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03975" y="5791200"/>
            <a:ext cx="10175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1760" name="Group 6"/>
          <p:cNvGrpSpPr>
            <a:grpSpLocks/>
          </p:cNvGrpSpPr>
          <p:nvPr/>
        </p:nvGrpSpPr>
        <p:grpSpPr bwMode="auto">
          <a:xfrm>
            <a:off x="3776663" y="4467225"/>
            <a:ext cx="2243137" cy="1924050"/>
            <a:chOff x="3167059" y="4495800"/>
            <a:chExt cx="1815305" cy="2620962"/>
          </a:xfrm>
        </p:grpSpPr>
        <p:pic>
          <p:nvPicPr>
            <p:cNvPr id="31789" name="Picture 1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186112" y="6040437"/>
              <a:ext cx="1255713" cy="536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Cube 5"/>
            <p:cNvSpPr/>
            <p:nvPr/>
          </p:nvSpPr>
          <p:spPr>
            <a:xfrm flipH="1">
              <a:off x="3186329" y="5641930"/>
              <a:ext cx="1229475" cy="51684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/>
            </a:p>
          </p:txBody>
        </p:sp>
        <p:pic>
          <p:nvPicPr>
            <p:cNvPr id="31791" name="Picture 14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167059" y="5216523"/>
              <a:ext cx="1249363" cy="542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92" name="Picture 15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186109" y="4864097"/>
              <a:ext cx="1249363" cy="542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93" name="Picture 16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176583" y="4495800"/>
              <a:ext cx="1249363" cy="542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94" name="Picture 17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321843" y="6159497"/>
              <a:ext cx="1249363" cy="542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95" name="Picture 18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312318" y="5768974"/>
              <a:ext cx="1249363" cy="542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96" name="Picture 19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312317" y="5357809"/>
              <a:ext cx="1249363" cy="542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97" name="Picture 20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321843" y="4984746"/>
              <a:ext cx="1249363" cy="542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98" name="Picture 21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449637" y="6305549"/>
              <a:ext cx="1249363" cy="542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99" name="Picture 22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449636" y="5888034"/>
              <a:ext cx="1249363" cy="542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800" name="Picture 23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449635" y="5487987"/>
              <a:ext cx="1249363" cy="542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801" name="Picture 24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573459" y="6430959"/>
              <a:ext cx="1249363" cy="542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802" name="Picture 25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573459" y="6030912"/>
              <a:ext cx="1249363" cy="542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803" name="Picture 26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733001" y="6573837"/>
              <a:ext cx="1249363" cy="542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6171" name="Picture 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563" y="942975"/>
            <a:ext cx="1090612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62" name="TextBox 7"/>
          <p:cNvSpPr txBox="1">
            <a:spLocks noChangeArrowheads="1"/>
          </p:cNvSpPr>
          <p:nvPr/>
        </p:nvSpPr>
        <p:spPr bwMode="auto">
          <a:xfrm>
            <a:off x="1143000" y="93345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1800">
                <a:latin typeface="Century Gothic" pitchFamily="34" charset="0"/>
              </a:rPr>
              <a:t>Glucose</a:t>
            </a:r>
          </a:p>
        </p:txBody>
      </p:sp>
      <p:sp>
        <p:nvSpPr>
          <p:cNvPr id="9" name="Down Arrow 8"/>
          <p:cNvSpPr/>
          <p:nvPr/>
        </p:nvSpPr>
        <p:spPr>
          <a:xfrm>
            <a:off x="1466850" y="1257300"/>
            <a:ext cx="304800" cy="34607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1800"/>
          </a:p>
        </p:txBody>
      </p:sp>
      <p:sp>
        <p:nvSpPr>
          <p:cNvPr id="31764" name="TextBox 9"/>
          <p:cNvSpPr txBox="1">
            <a:spLocks noChangeArrowheads="1"/>
          </p:cNvSpPr>
          <p:nvPr/>
        </p:nvSpPr>
        <p:spPr bwMode="auto">
          <a:xfrm>
            <a:off x="1657350" y="1309688"/>
            <a:ext cx="152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1800">
                <a:latin typeface="Century Gothic" pitchFamily="34" charset="0"/>
              </a:rPr>
              <a:t>Glycolysis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200150" y="1752600"/>
            <a:ext cx="914400" cy="27781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200" dirty="0"/>
              <a:t>Pyruvate</a:t>
            </a:r>
          </a:p>
        </p:txBody>
      </p:sp>
      <p:sp>
        <p:nvSpPr>
          <p:cNvPr id="12" name="Down Arrow 11"/>
          <p:cNvSpPr/>
          <p:nvPr/>
        </p:nvSpPr>
        <p:spPr>
          <a:xfrm>
            <a:off x="1400175" y="2200275"/>
            <a:ext cx="438150" cy="2001838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1800"/>
          </a:p>
        </p:txBody>
      </p:sp>
      <p:sp>
        <p:nvSpPr>
          <p:cNvPr id="13" name="Rounded Rectangle 12"/>
          <p:cNvSpPr/>
          <p:nvPr/>
        </p:nvSpPr>
        <p:spPr>
          <a:xfrm>
            <a:off x="1090613" y="3473450"/>
            <a:ext cx="1095375" cy="3048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200" dirty="0"/>
              <a:t>Acetyl-CoA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475163" y="2030413"/>
            <a:ext cx="1087437" cy="33178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800" dirty="0"/>
              <a:t>2 NADH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4475163" y="3035300"/>
            <a:ext cx="1087437" cy="33178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800" dirty="0"/>
              <a:t>2 NADH</a:t>
            </a:r>
          </a:p>
        </p:txBody>
      </p: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490538" y="4689475"/>
            <a:ext cx="2098675" cy="1905000"/>
            <a:chOff x="816538" y="4805439"/>
            <a:chExt cx="2099623" cy="1904096"/>
          </a:xfrm>
        </p:grpSpPr>
        <p:sp>
          <p:nvSpPr>
            <p:cNvPr id="15" name="Right Arrow 14"/>
            <p:cNvSpPr/>
            <p:nvPr/>
          </p:nvSpPr>
          <p:spPr>
            <a:xfrm>
              <a:off x="1594764" y="4805439"/>
              <a:ext cx="590817" cy="326870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/>
            </a:p>
          </p:txBody>
        </p:sp>
        <p:sp>
          <p:nvSpPr>
            <p:cNvPr id="45" name="Right Arrow 44"/>
            <p:cNvSpPr/>
            <p:nvPr/>
          </p:nvSpPr>
          <p:spPr>
            <a:xfrm rot="2253117">
              <a:off x="2233228" y="5095814"/>
              <a:ext cx="590817" cy="326870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/>
            </a:p>
          </p:txBody>
        </p:sp>
        <p:sp>
          <p:nvSpPr>
            <p:cNvPr id="46" name="Right Arrow 45"/>
            <p:cNvSpPr/>
            <p:nvPr/>
          </p:nvSpPr>
          <p:spPr>
            <a:xfrm rot="5400000">
              <a:off x="2456647" y="5667684"/>
              <a:ext cx="591857" cy="327173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/>
            </a:p>
          </p:txBody>
        </p:sp>
        <p:sp>
          <p:nvSpPr>
            <p:cNvPr id="47" name="Right Arrow 46"/>
            <p:cNvSpPr/>
            <p:nvPr/>
          </p:nvSpPr>
          <p:spPr>
            <a:xfrm rot="7635145">
              <a:off x="2146150" y="6212731"/>
              <a:ext cx="590270" cy="327173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/>
            </a:p>
          </p:txBody>
        </p:sp>
        <p:sp>
          <p:nvSpPr>
            <p:cNvPr id="48" name="Right Arrow 47"/>
            <p:cNvSpPr/>
            <p:nvPr/>
          </p:nvSpPr>
          <p:spPr>
            <a:xfrm rot="10800000">
              <a:off x="1466118" y="6382665"/>
              <a:ext cx="590817" cy="326870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/>
            </a:p>
          </p:txBody>
        </p:sp>
        <p:sp>
          <p:nvSpPr>
            <p:cNvPr id="49" name="Right Arrow 48"/>
            <p:cNvSpPr/>
            <p:nvPr/>
          </p:nvSpPr>
          <p:spPr>
            <a:xfrm rot="13371664">
              <a:off x="886420" y="6106571"/>
              <a:ext cx="590817" cy="326870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/>
            </a:p>
          </p:txBody>
        </p:sp>
        <p:sp>
          <p:nvSpPr>
            <p:cNvPr id="50" name="Right Arrow 49"/>
            <p:cNvSpPr/>
            <p:nvPr/>
          </p:nvSpPr>
          <p:spPr>
            <a:xfrm rot="16200000">
              <a:off x="684990" y="5527257"/>
              <a:ext cx="590270" cy="327173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/>
            </a:p>
          </p:txBody>
        </p:sp>
        <p:sp>
          <p:nvSpPr>
            <p:cNvPr id="51" name="Right Arrow 50"/>
            <p:cNvSpPr/>
            <p:nvPr/>
          </p:nvSpPr>
          <p:spPr>
            <a:xfrm rot="19021835">
              <a:off x="1011888" y="4991089"/>
              <a:ext cx="590817" cy="326870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1800"/>
            </a:p>
          </p:txBody>
        </p:sp>
      </p:grpSp>
      <p:sp>
        <p:nvSpPr>
          <p:cNvPr id="31771" name="TextBox 16"/>
          <p:cNvSpPr txBox="1">
            <a:spLocks noChangeArrowheads="1"/>
          </p:cNvSpPr>
          <p:nvPr/>
        </p:nvSpPr>
        <p:spPr bwMode="auto">
          <a:xfrm>
            <a:off x="1009650" y="5314950"/>
            <a:ext cx="11350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1800">
                <a:latin typeface="Century Gothic" pitchFamily="34" charset="0"/>
              </a:rPr>
              <a:t>Krebs </a:t>
            </a:r>
          </a:p>
          <a:p>
            <a:pPr algn="ctr"/>
            <a:r>
              <a:rPr lang="en-CA" sz="1800">
                <a:latin typeface="Century Gothic" pitchFamily="34" charset="0"/>
              </a:rPr>
              <a:t>Cycle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2571750" y="4811713"/>
            <a:ext cx="1187450" cy="427037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800" dirty="0"/>
              <a:t>6NADH</a:t>
            </a:r>
          </a:p>
        </p:txBody>
      </p:sp>
      <p:sp>
        <p:nvSpPr>
          <p:cNvPr id="19" name="Right Arrow 18"/>
          <p:cNvSpPr/>
          <p:nvPr/>
        </p:nvSpPr>
        <p:spPr>
          <a:xfrm>
            <a:off x="2668588" y="5856288"/>
            <a:ext cx="1090612" cy="38735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800" dirty="0"/>
              <a:t>2FADH</a:t>
            </a:r>
            <a:r>
              <a:rPr lang="en-CA" sz="800" dirty="0"/>
              <a:t>2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516813" y="1217613"/>
            <a:ext cx="5032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1800">
                <a:latin typeface="Century Gothic" pitchFamily="34" charset="0"/>
              </a:rPr>
              <a:t>2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518400" y="2055813"/>
            <a:ext cx="5032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1800">
                <a:latin typeface="Century Gothic" pitchFamily="34" charset="0"/>
              </a:rPr>
              <a:t>4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543800" y="3062288"/>
            <a:ext cx="381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1800">
                <a:latin typeface="Century Gothic" pitchFamily="34" charset="0"/>
              </a:rPr>
              <a:t>6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543800" y="39624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1800">
                <a:latin typeface="Century Gothic" pitchFamily="34" charset="0"/>
              </a:rPr>
              <a:t>2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453313" y="4832350"/>
            <a:ext cx="457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1800">
                <a:latin typeface="Century Gothic" pitchFamily="34" charset="0"/>
              </a:rPr>
              <a:t>18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516813" y="5888038"/>
            <a:ext cx="469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1800">
                <a:latin typeface="Century Gothic" pitchFamily="34" charset="0"/>
              </a:rPr>
              <a:t>4</a:t>
            </a:r>
          </a:p>
        </p:txBody>
      </p:sp>
      <p:sp>
        <p:nvSpPr>
          <p:cNvPr id="31780" name="TextBox 32"/>
          <p:cNvSpPr txBox="1">
            <a:spLocks noChangeArrowheads="1"/>
          </p:cNvSpPr>
          <p:nvPr/>
        </p:nvSpPr>
        <p:spPr bwMode="auto">
          <a:xfrm>
            <a:off x="3759200" y="6430963"/>
            <a:ext cx="22606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1200">
                <a:latin typeface="Century Gothic" pitchFamily="34" charset="0"/>
              </a:rPr>
              <a:t>Electron Transport System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0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43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qual 2"/>
          <p:cNvSpPr/>
          <p:nvPr/>
        </p:nvSpPr>
        <p:spPr>
          <a:xfrm>
            <a:off x="1447800" y="1905000"/>
            <a:ext cx="5943600" cy="32766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1800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2659063" y="2590800"/>
            <a:ext cx="3521075" cy="2057400"/>
            <a:chOff x="2971800" y="2590800"/>
            <a:chExt cx="3521211" cy="2057400"/>
          </a:xfrm>
        </p:grpSpPr>
        <p:pic>
          <p:nvPicPr>
            <p:cNvPr id="32771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91000" y="2590800"/>
              <a:ext cx="2302011" cy="2057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772" name="TextBox 4"/>
            <p:cNvSpPr txBox="1">
              <a:spLocks noChangeArrowheads="1"/>
            </p:cNvSpPr>
            <p:nvPr/>
          </p:nvSpPr>
          <p:spPr bwMode="auto">
            <a:xfrm>
              <a:off x="2971800" y="2943135"/>
              <a:ext cx="1371600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sz="7200">
                  <a:latin typeface="Century Gothic" pitchFamily="34" charset="0"/>
                </a:rPr>
                <a:t>36</a:t>
              </a:r>
            </a:p>
          </p:txBody>
        </p:sp>
      </p:grp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209800"/>
            <a:ext cx="3048000" cy="1399032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CA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The End</a:t>
            </a:r>
            <a:endParaRPr lang="en-CA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C:\Documents and Settings\woldgregory\Local Settings\Temporary Internet Files\Content.IE5\A54V0N09\MC90043766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63525"/>
            <a:ext cx="5130800" cy="659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143000" y="2133600"/>
            <a:ext cx="6858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>
                <a:latin typeface="Century Gothic" pitchFamily="34" charset="0"/>
              </a:rPr>
              <a:t>Meanwhile inside the leaf.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10800000" flipV="1">
            <a:off x="7315200" y="228600"/>
            <a:ext cx="1447800" cy="12192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495800" y="1981200"/>
            <a:ext cx="704850" cy="647700"/>
            <a:chOff x="3639033" y="591794"/>
            <a:chExt cx="704367" cy="647329"/>
          </a:xfrm>
        </p:grpSpPr>
        <p:sp>
          <p:nvSpPr>
            <p:cNvPr id="6" name="Teardrop 5"/>
            <p:cNvSpPr/>
            <p:nvPr/>
          </p:nvSpPr>
          <p:spPr>
            <a:xfrm rot="18875541">
              <a:off x="3639790" y="591037"/>
              <a:ext cx="647329" cy="648843"/>
            </a:xfrm>
            <a:prstGeom prst="teardrop">
              <a:avLst>
                <a:gd name="adj" fmla="val 164516"/>
              </a:avLst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367" name="TextBox 6"/>
            <p:cNvSpPr txBox="1">
              <a:spLocks noChangeArrowheads="1"/>
            </p:cNvSpPr>
            <p:nvPr/>
          </p:nvSpPr>
          <p:spPr bwMode="auto">
            <a:xfrm>
              <a:off x="3657600" y="685800"/>
              <a:ext cx="6858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latin typeface="Century Gothic" pitchFamily="34" charset="0"/>
                </a:rPr>
                <a:t>H</a:t>
              </a:r>
              <a:r>
                <a:rPr lang="en-US" sz="800">
                  <a:latin typeface="Century Gothic" pitchFamily="34" charset="0"/>
                </a:rPr>
                <a:t>2</a:t>
              </a:r>
              <a:r>
                <a:rPr lang="en-US" sz="1800">
                  <a:latin typeface="Century Gothic" pitchFamily="34" charset="0"/>
                </a:rPr>
                <a:t>O</a:t>
              </a:r>
            </a:p>
          </p:txBody>
        </p:sp>
      </p:grpSp>
      <p:sp>
        <p:nvSpPr>
          <p:cNvPr id="9" name="Cloud 8"/>
          <p:cNvSpPr/>
          <p:nvPr/>
        </p:nvSpPr>
        <p:spPr>
          <a:xfrm>
            <a:off x="3124200" y="1600200"/>
            <a:ext cx="990600" cy="685800"/>
          </a:xfrm>
          <a:prstGeom prst="cloud">
            <a:avLst/>
          </a:prstGeom>
          <a:solidFill>
            <a:schemeClr val="tx1">
              <a:lumMod val="75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tx1"/>
                </a:solidFill>
              </a:rPr>
              <a:t>CO</a:t>
            </a:r>
            <a:r>
              <a:rPr lang="en-US" sz="800" dirty="0">
                <a:solidFill>
                  <a:schemeClr val="tx1"/>
                </a:solidFill>
              </a:rPr>
              <a:t>2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25 -0.22202 L -0.22084 0.19981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00" y="2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000"/>
                            </p:stCondLst>
                            <p:childTnLst>
                              <p:par>
                                <p:cTn id="3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Group 79"/>
          <p:cNvGrpSpPr>
            <a:grpSpLocks/>
          </p:cNvGrpSpPr>
          <p:nvPr/>
        </p:nvGrpSpPr>
        <p:grpSpPr bwMode="auto">
          <a:xfrm>
            <a:off x="1371600" y="1447800"/>
            <a:ext cx="6858000" cy="3581400"/>
            <a:chOff x="1371600" y="1447800"/>
            <a:chExt cx="6858000" cy="3581400"/>
          </a:xfrm>
        </p:grpSpPr>
        <p:sp>
          <p:nvSpPr>
            <p:cNvPr id="4" name="Oval 3"/>
            <p:cNvSpPr/>
            <p:nvPr/>
          </p:nvSpPr>
          <p:spPr>
            <a:xfrm>
              <a:off x="1371600" y="1447800"/>
              <a:ext cx="6858000" cy="35814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5" name="Oval 4"/>
            <p:cNvSpPr/>
            <p:nvPr/>
          </p:nvSpPr>
          <p:spPr>
            <a:xfrm>
              <a:off x="1600200" y="1600200"/>
              <a:ext cx="6477000" cy="32766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6" name="Oval 5"/>
            <p:cNvSpPr/>
            <p:nvPr/>
          </p:nvSpPr>
          <p:spPr>
            <a:xfrm>
              <a:off x="1752600" y="1752600"/>
              <a:ext cx="6172200" cy="297180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grpSp>
          <p:nvGrpSpPr>
            <p:cNvPr id="16398" name="Group 13"/>
            <p:cNvGrpSpPr>
              <a:grpSpLocks/>
            </p:cNvGrpSpPr>
            <p:nvPr/>
          </p:nvGrpSpPr>
          <p:grpSpPr bwMode="auto">
            <a:xfrm>
              <a:off x="2514600" y="3200400"/>
              <a:ext cx="1066800" cy="990600"/>
              <a:chOff x="2514600" y="3200400"/>
              <a:chExt cx="1066800" cy="990600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2514600" y="39624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2514600" y="38100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2514600" y="36576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514600" y="35052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2514600" y="33528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514600" y="32004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</p:grpSp>
        <p:grpSp>
          <p:nvGrpSpPr>
            <p:cNvPr id="16399" name="Group 14"/>
            <p:cNvGrpSpPr>
              <a:grpSpLocks/>
            </p:cNvGrpSpPr>
            <p:nvPr/>
          </p:nvGrpSpPr>
          <p:grpSpPr bwMode="auto">
            <a:xfrm>
              <a:off x="2514600" y="2286000"/>
              <a:ext cx="1066800" cy="990600"/>
              <a:chOff x="2514600" y="3200400"/>
              <a:chExt cx="1066800" cy="990600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2514600" y="39624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514600" y="38100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2514600" y="36576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514600" y="35052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2514600" y="33528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2514600" y="32004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</p:grpSp>
        <p:grpSp>
          <p:nvGrpSpPr>
            <p:cNvPr id="16400" name="Group 21"/>
            <p:cNvGrpSpPr>
              <a:grpSpLocks/>
            </p:cNvGrpSpPr>
            <p:nvPr/>
          </p:nvGrpSpPr>
          <p:grpSpPr bwMode="auto">
            <a:xfrm>
              <a:off x="3657600" y="3352800"/>
              <a:ext cx="1066800" cy="990600"/>
              <a:chOff x="2514600" y="3200400"/>
              <a:chExt cx="1066800" cy="990600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2514600" y="39624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2514600" y="38100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2514600" y="36576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2514600" y="35052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2514600" y="33528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2514600" y="32004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</p:grpSp>
        <p:grpSp>
          <p:nvGrpSpPr>
            <p:cNvPr id="16401" name="Group 28"/>
            <p:cNvGrpSpPr>
              <a:grpSpLocks/>
            </p:cNvGrpSpPr>
            <p:nvPr/>
          </p:nvGrpSpPr>
          <p:grpSpPr bwMode="auto">
            <a:xfrm>
              <a:off x="3657600" y="2743200"/>
              <a:ext cx="1066800" cy="990600"/>
              <a:chOff x="2514600" y="3200400"/>
              <a:chExt cx="1066800" cy="990600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14600" y="39624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2514600" y="38100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2514600" y="36576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2514600" y="35052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2514600" y="33528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2514600" y="32004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</p:grpSp>
        <p:grpSp>
          <p:nvGrpSpPr>
            <p:cNvPr id="16402" name="Group 35"/>
            <p:cNvGrpSpPr>
              <a:grpSpLocks/>
            </p:cNvGrpSpPr>
            <p:nvPr/>
          </p:nvGrpSpPr>
          <p:grpSpPr bwMode="auto">
            <a:xfrm>
              <a:off x="4800600" y="3048000"/>
              <a:ext cx="1066800" cy="990600"/>
              <a:chOff x="2514600" y="3200400"/>
              <a:chExt cx="1066800" cy="990600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2514600" y="39624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2514600" y="38100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2514600" y="36576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2514600" y="35052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2514600" y="33528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2514600" y="32004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</p:grpSp>
        <p:grpSp>
          <p:nvGrpSpPr>
            <p:cNvPr id="16403" name="Group 42"/>
            <p:cNvGrpSpPr>
              <a:grpSpLocks/>
            </p:cNvGrpSpPr>
            <p:nvPr/>
          </p:nvGrpSpPr>
          <p:grpSpPr bwMode="auto">
            <a:xfrm>
              <a:off x="4800600" y="2286000"/>
              <a:ext cx="1066800" cy="990600"/>
              <a:chOff x="2514600" y="3200400"/>
              <a:chExt cx="1066800" cy="990600"/>
            </a:xfrm>
          </p:grpSpPr>
          <p:sp>
            <p:nvSpPr>
              <p:cNvPr id="44" name="Oval 43"/>
              <p:cNvSpPr/>
              <p:nvPr/>
            </p:nvSpPr>
            <p:spPr>
              <a:xfrm>
                <a:off x="2514600" y="39624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2514600" y="38100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2514600" y="36576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2514600" y="35052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2514600" y="33528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2514600" y="32004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</p:grpSp>
        <p:grpSp>
          <p:nvGrpSpPr>
            <p:cNvPr id="16404" name="Group 49"/>
            <p:cNvGrpSpPr>
              <a:grpSpLocks/>
            </p:cNvGrpSpPr>
            <p:nvPr/>
          </p:nvGrpSpPr>
          <p:grpSpPr bwMode="auto">
            <a:xfrm>
              <a:off x="6019800" y="3276600"/>
              <a:ext cx="1066800" cy="990600"/>
              <a:chOff x="2514600" y="3200400"/>
              <a:chExt cx="1066800" cy="990600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2514600" y="39624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2514600" y="38100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2514600" y="36576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2514600" y="35052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2514600" y="33528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2514600" y="32004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</p:grpSp>
        <p:grpSp>
          <p:nvGrpSpPr>
            <p:cNvPr id="16405" name="Group 56"/>
            <p:cNvGrpSpPr>
              <a:grpSpLocks/>
            </p:cNvGrpSpPr>
            <p:nvPr/>
          </p:nvGrpSpPr>
          <p:grpSpPr bwMode="auto">
            <a:xfrm>
              <a:off x="6019800" y="2819400"/>
              <a:ext cx="1066800" cy="990600"/>
              <a:chOff x="2514600" y="3200400"/>
              <a:chExt cx="1066800" cy="990600"/>
            </a:xfrm>
          </p:grpSpPr>
          <p:sp>
            <p:nvSpPr>
              <p:cNvPr id="58" name="Oval 57"/>
              <p:cNvSpPr/>
              <p:nvPr/>
            </p:nvSpPr>
            <p:spPr>
              <a:xfrm>
                <a:off x="2514600" y="39624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2514600" y="38100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2514600" y="36576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2514600" y="35052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2514600" y="33528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2514600" y="32004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</p:grpSp>
      </p:grpSp>
      <p:sp>
        <p:nvSpPr>
          <p:cNvPr id="67" name="Left Brace 66"/>
          <p:cNvSpPr/>
          <p:nvPr/>
        </p:nvSpPr>
        <p:spPr>
          <a:xfrm flipH="1">
            <a:off x="7162800" y="2819400"/>
            <a:ext cx="457200" cy="1447800"/>
          </a:xfrm>
          <a:prstGeom prst="leftBrace">
            <a:avLst>
              <a:gd name="adj1" fmla="val 8333"/>
              <a:gd name="adj2" fmla="val 46442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6387" name="TextBox 67"/>
          <p:cNvSpPr txBox="1">
            <a:spLocks noChangeArrowheads="1"/>
          </p:cNvSpPr>
          <p:nvPr/>
        </p:nvSpPr>
        <p:spPr bwMode="auto">
          <a:xfrm>
            <a:off x="7696200" y="32766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Century Gothic" pitchFamily="34" charset="0"/>
              </a:rPr>
              <a:t>Grana</a:t>
            </a:r>
          </a:p>
        </p:txBody>
      </p:sp>
      <p:cxnSp>
        <p:nvCxnSpPr>
          <p:cNvPr id="71" name="Straight Connector 70"/>
          <p:cNvCxnSpPr/>
          <p:nvPr/>
        </p:nvCxnSpPr>
        <p:spPr>
          <a:xfrm rot="5400000" flipH="1" flipV="1">
            <a:off x="5257800" y="1295400"/>
            <a:ext cx="1295400" cy="838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9" name="TextBox 71"/>
          <p:cNvSpPr txBox="1">
            <a:spLocks noChangeArrowheads="1"/>
          </p:cNvSpPr>
          <p:nvPr/>
        </p:nvSpPr>
        <p:spPr bwMode="auto">
          <a:xfrm>
            <a:off x="5943600" y="6096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Century Gothic" pitchFamily="34" charset="0"/>
              </a:rPr>
              <a:t>Thylakoid</a:t>
            </a:r>
          </a:p>
        </p:txBody>
      </p:sp>
      <p:cxnSp>
        <p:nvCxnSpPr>
          <p:cNvPr id="74" name="Straight Connector 73"/>
          <p:cNvCxnSpPr/>
          <p:nvPr/>
        </p:nvCxnSpPr>
        <p:spPr>
          <a:xfrm rot="16200000" flipV="1">
            <a:off x="3162300" y="1409700"/>
            <a:ext cx="1295400" cy="609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1" name="TextBox 74"/>
          <p:cNvSpPr txBox="1">
            <a:spLocks noChangeArrowheads="1"/>
          </p:cNvSpPr>
          <p:nvPr/>
        </p:nvSpPr>
        <p:spPr bwMode="auto">
          <a:xfrm>
            <a:off x="2895600" y="6858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Century Gothic" pitchFamily="34" charset="0"/>
              </a:rPr>
              <a:t>Stroma</a:t>
            </a:r>
          </a:p>
        </p:txBody>
      </p:sp>
      <p:cxnSp>
        <p:nvCxnSpPr>
          <p:cNvPr id="77" name="Straight Connector 76"/>
          <p:cNvCxnSpPr/>
          <p:nvPr/>
        </p:nvCxnSpPr>
        <p:spPr>
          <a:xfrm rot="10800000" flipV="1">
            <a:off x="1295400" y="4038600"/>
            <a:ext cx="685800" cy="457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3" name="TextBox 77"/>
          <p:cNvSpPr txBox="1">
            <a:spLocks noChangeArrowheads="1"/>
          </p:cNvSpPr>
          <p:nvPr/>
        </p:nvSpPr>
        <p:spPr bwMode="auto">
          <a:xfrm>
            <a:off x="0" y="4495800"/>
            <a:ext cx="2209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Century Gothic" pitchFamily="34" charset="0"/>
              </a:rPr>
              <a:t>Inner and Outer</a:t>
            </a:r>
          </a:p>
          <a:p>
            <a:pPr algn="ctr"/>
            <a:r>
              <a:rPr lang="en-US" sz="1800">
                <a:latin typeface="Century Gothic" pitchFamily="34" charset="0"/>
              </a:rPr>
              <a:t>Membranes</a:t>
            </a:r>
          </a:p>
        </p:txBody>
      </p:sp>
      <p:sp>
        <p:nvSpPr>
          <p:cNvPr id="16394" name="TextBox 78"/>
          <p:cNvSpPr txBox="1">
            <a:spLocks noChangeArrowheads="1"/>
          </p:cNvSpPr>
          <p:nvPr/>
        </p:nvSpPr>
        <p:spPr bwMode="auto">
          <a:xfrm>
            <a:off x="5257800" y="5638800"/>
            <a:ext cx="3886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Century Gothic" pitchFamily="34" charset="0"/>
              </a:rPr>
              <a:t>Chloroplast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371600" y="1447800"/>
            <a:ext cx="6858000" cy="3581400"/>
            <a:chOff x="1371600" y="1447800"/>
            <a:chExt cx="6858000" cy="3581400"/>
          </a:xfrm>
        </p:grpSpPr>
        <p:sp>
          <p:nvSpPr>
            <p:cNvPr id="5" name="Oval 4"/>
            <p:cNvSpPr/>
            <p:nvPr/>
          </p:nvSpPr>
          <p:spPr>
            <a:xfrm>
              <a:off x="1371600" y="1447800"/>
              <a:ext cx="6858000" cy="35814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6" name="Oval 5"/>
            <p:cNvSpPr/>
            <p:nvPr/>
          </p:nvSpPr>
          <p:spPr>
            <a:xfrm>
              <a:off x="1600200" y="1600200"/>
              <a:ext cx="6477000" cy="32766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7" name="Oval 6"/>
            <p:cNvSpPr/>
            <p:nvPr/>
          </p:nvSpPr>
          <p:spPr>
            <a:xfrm>
              <a:off x="1752600" y="1752600"/>
              <a:ext cx="6172200" cy="2971800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grpSp>
          <p:nvGrpSpPr>
            <p:cNvPr id="17423" name="Group 13"/>
            <p:cNvGrpSpPr>
              <a:grpSpLocks/>
            </p:cNvGrpSpPr>
            <p:nvPr/>
          </p:nvGrpSpPr>
          <p:grpSpPr bwMode="auto">
            <a:xfrm>
              <a:off x="2514600" y="3200400"/>
              <a:ext cx="1066800" cy="990600"/>
              <a:chOff x="2514600" y="3200400"/>
              <a:chExt cx="1066800" cy="990600"/>
            </a:xfrm>
          </p:grpSpPr>
          <p:sp>
            <p:nvSpPr>
              <p:cNvPr id="58" name="Oval 6"/>
              <p:cNvSpPr/>
              <p:nvPr/>
            </p:nvSpPr>
            <p:spPr>
              <a:xfrm>
                <a:off x="2514600" y="39624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59" name="Oval 7"/>
              <p:cNvSpPr/>
              <p:nvPr/>
            </p:nvSpPr>
            <p:spPr>
              <a:xfrm>
                <a:off x="2514600" y="38100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60" name="Oval 8"/>
              <p:cNvSpPr/>
              <p:nvPr/>
            </p:nvSpPr>
            <p:spPr>
              <a:xfrm>
                <a:off x="2514600" y="36576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61" name="Oval 9"/>
              <p:cNvSpPr/>
              <p:nvPr/>
            </p:nvSpPr>
            <p:spPr>
              <a:xfrm>
                <a:off x="2514600" y="35052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62" name="Oval 10"/>
              <p:cNvSpPr/>
              <p:nvPr/>
            </p:nvSpPr>
            <p:spPr>
              <a:xfrm>
                <a:off x="2514600" y="33528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63" name="Oval 12"/>
              <p:cNvSpPr/>
              <p:nvPr/>
            </p:nvSpPr>
            <p:spPr>
              <a:xfrm>
                <a:off x="2514600" y="32004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</p:grpSp>
        <p:grpSp>
          <p:nvGrpSpPr>
            <p:cNvPr id="17424" name="Group 14"/>
            <p:cNvGrpSpPr>
              <a:grpSpLocks/>
            </p:cNvGrpSpPr>
            <p:nvPr/>
          </p:nvGrpSpPr>
          <p:grpSpPr bwMode="auto">
            <a:xfrm>
              <a:off x="2514600" y="2286000"/>
              <a:ext cx="1066800" cy="990600"/>
              <a:chOff x="2514600" y="3200400"/>
              <a:chExt cx="1066800" cy="990600"/>
            </a:xfrm>
          </p:grpSpPr>
          <p:sp>
            <p:nvSpPr>
              <p:cNvPr id="52" name="Oval 51"/>
              <p:cNvSpPr/>
              <p:nvPr/>
            </p:nvSpPr>
            <p:spPr>
              <a:xfrm>
                <a:off x="2514600" y="39624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2514600" y="38100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2514600" y="36576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2514600" y="35052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2514600" y="33528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2514600" y="32004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</p:grpSp>
        <p:grpSp>
          <p:nvGrpSpPr>
            <p:cNvPr id="17425" name="Group 21"/>
            <p:cNvGrpSpPr>
              <a:grpSpLocks/>
            </p:cNvGrpSpPr>
            <p:nvPr/>
          </p:nvGrpSpPr>
          <p:grpSpPr bwMode="auto">
            <a:xfrm>
              <a:off x="3657600" y="3352800"/>
              <a:ext cx="1066800" cy="990600"/>
              <a:chOff x="2514600" y="3200400"/>
              <a:chExt cx="1066800" cy="990600"/>
            </a:xfrm>
          </p:grpSpPr>
          <p:sp>
            <p:nvSpPr>
              <p:cNvPr id="46" name="Oval 45"/>
              <p:cNvSpPr/>
              <p:nvPr/>
            </p:nvSpPr>
            <p:spPr>
              <a:xfrm>
                <a:off x="2514600" y="39624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2514600" y="38100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2514600" y="36576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2514600" y="35052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2514600" y="33528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2514600" y="32004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</p:grpSp>
        <p:grpSp>
          <p:nvGrpSpPr>
            <p:cNvPr id="17426" name="Group 28"/>
            <p:cNvGrpSpPr>
              <a:grpSpLocks/>
            </p:cNvGrpSpPr>
            <p:nvPr/>
          </p:nvGrpSpPr>
          <p:grpSpPr bwMode="auto">
            <a:xfrm>
              <a:off x="3657600" y="2743200"/>
              <a:ext cx="1066800" cy="990600"/>
              <a:chOff x="2514600" y="3200400"/>
              <a:chExt cx="1066800" cy="990600"/>
            </a:xfrm>
          </p:grpSpPr>
          <p:sp>
            <p:nvSpPr>
              <p:cNvPr id="40" name="Oval 39"/>
              <p:cNvSpPr/>
              <p:nvPr/>
            </p:nvSpPr>
            <p:spPr>
              <a:xfrm>
                <a:off x="2514600" y="39624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2514600" y="38100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2514600" y="36576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2514600" y="35052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2514600" y="33528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2514600" y="32004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</p:grpSp>
        <p:grpSp>
          <p:nvGrpSpPr>
            <p:cNvPr id="17427" name="Group 35"/>
            <p:cNvGrpSpPr>
              <a:grpSpLocks/>
            </p:cNvGrpSpPr>
            <p:nvPr/>
          </p:nvGrpSpPr>
          <p:grpSpPr bwMode="auto">
            <a:xfrm>
              <a:off x="4800600" y="3048000"/>
              <a:ext cx="1066800" cy="990600"/>
              <a:chOff x="2514600" y="3200400"/>
              <a:chExt cx="1066800" cy="990600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2514600" y="39624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2514600" y="38100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2514600" y="36576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2514600" y="35052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2514600" y="33528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2514600" y="32004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</p:grpSp>
        <p:grpSp>
          <p:nvGrpSpPr>
            <p:cNvPr id="17428" name="Group 42"/>
            <p:cNvGrpSpPr>
              <a:grpSpLocks/>
            </p:cNvGrpSpPr>
            <p:nvPr/>
          </p:nvGrpSpPr>
          <p:grpSpPr bwMode="auto">
            <a:xfrm>
              <a:off x="4800600" y="2286000"/>
              <a:ext cx="1066800" cy="990600"/>
              <a:chOff x="2514600" y="3200400"/>
              <a:chExt cx="1066800" cy="99060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2514600" y="39624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2514600" y="38100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2514600" y="36576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2514600" y="35052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2514600" y="33528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2514600" y="32004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</p:grpSp>
        <p:grpSp>
          <p:nvGrpSpPr>
            <p:cNvPr id="17429" name="Group 49"/>
            <p:cNvGrpSpPr>
              <a:grpSpLocks/>
            </p:cNvGrpSpPr>
            <p:nvPr/>
          </p:nvGrpSpPr>
          <p:grpSpPr bwMode="auto">
            <a:xfrm>
              <a:off x="6019800" y="3276600"/>
              <a:ext cx="1066800" cy="990600"/>
              <a:chOff x="2514600" y="3200400"/>
              <a:chExt cx="1066800" cy="990600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2514600" y="39624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2514600" y="38100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2514600" y="36576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2514600" y="35052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2514600" y="33528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2514600" y="32004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</p:grpSp>
        <p:grpSp>
          <p:nvGrpSpPr>
            <p:cNvPr id="17430" name="Group 56"/>
            <p:cNvGrpSpPr>
              <a:grpSpLocks/>
            </p:cNvGrpSpPr>
            <p:nvPr/>
          </p:nvGrpSpPr>
          <p:grpSpPr bwMode="auto">
            <a:xfrm>
              <a:off x="6019800" y="2819400"/>
              <a:ext cx="1066800" cy="990600"/>
              <a:chOff x="2514600" y="3200400"/>
              <a:chExt cx="1066800" cy="990600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2514600" y="39624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514600" y="38100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2514600" y="36576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514600" y="35052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2514600" y="33528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2514600" y="3200400"/>
                <a:ext cx="1066800" cy="228600"/>
              </a:xfrm>
              <a:prstGeom prst="ellipse">
                <a:avLst/>
              </a:prstGeom>
              <a:solidFill>
                <a:srgbClr val="07A32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</p:grpSp>
      </p:grpSp>
      <p:cxnSp>
        <p:nvCxnSpPr>
          <p:cNvPr id="65" name="Straight Arrow Connector 64"/>
          <p:cNvCxnSpPr/>
          <p:nvPr/>
        </p:nvCxnSpPr>
        <p:spPr>
          <a:xfrm rot="5400000">
            <a:off x="9944100" y="-1790700"/>
            <a:ext cx="1371600" cy="12954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/>
          <p:cNvGrpSpPr>
            <a:grpSpLocks/>
          </p:cNvGrpSpPr>
          <p:nvPr/>
        </p:nvGrpSpPr>
        <p:grpSpPr bwMode="auto">
          <a:xfrm>
            <a:off x="4495800" y="-914400"/>
            <a:ext cx="704850" cy="647700"/>
            <a:chOff x="3639033" y="591794"/>
            <a:chExt cx="704367" cy="647329"/>
          </a:xfrm>
        </p:grpSpPr>
        <p:sp>
          <p:nvSpPr>
            <p:cNvPr id="64" name="Teardrop 63"/>
            <p:cNvSpPr/>
            <p:nvPr/>
          </p:nvSpPr>
          <p:spPr>
            <a:xfrm rot="18875541">
              <a:off x="3639790" y="591037"/>
              <a:ext cx="647329" cy="648843"/>
            </a:xfrm>
            <a:prstGeom prst="teardrop">
              <a:avLst>
                <a:gd name="adj" fmla="val 164516"/>
              </a:avLst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419" name="TextBox 65"/>
            <p:cNvSpPr txBox="1">
              <a:spLocks noChangeArrowheads="1"/>
            </p:cNvSpPr>
            <p:nvPr/>
          </p:nvSpPr>
          <p:spPr bwMode="auto">
            <a:xfrm>
              <a:off x="3657600" y="685800"/>
              <a:ext cx="6858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latin typeface="Century Gothic" pitchFamily="34" charset="0"/>
                </a:rPr>
                <a:t>H</a:t>
              </a:r>
              <a:r>
                <a:rPr lang="en-US" sz="800">
                  <a:latin typeface="Century Gothic" pitchFamily="34" charset="0"/>
                </a:rPr>
                <a:t>2</a:t>
              </a:r>
              <a:r>
                <a:rPr lang="en-US" sz="1800">
                  <a:latin typeface="Century Gothic" pitchFamily="34" charset="0"/>
                </a:rPr>
                <a:t>O</a:t>
              </a:r>
            </a:p>
          </p:txBody>
        </p:sp>
      </p:grpSp>
      <p:grpSp>
        <p:nvGrpSpPr>
          <p:cNvPr id="70" name="Group 69"/>
          <p:cNvGrpSpPr>
            <a:grpSpLocks/>
          </p:cNvGrpSpPr>
          <p:nvPr/>
        </p:nvGrpSpPr>
        <p:grpSpPr bwMode="auto">
          <a:xfrm>
            <a:off x="0" y="-1143000"/>
            <a:ext cx="838200" cy="762000"/>
            <a:chOff x="1066800" y="0"/>
            <a:chExt cx="838200" cy="762000"/>
          </a:xfrm>
        </p:grpSpPr>
        <p:sp>
          <p:nvSpPr>
            <p:cNvPr id="68" name="Oval 67"/>
            <p:cNvSpPr/>
            <p:nvPr/>
          </p:nvSpPr>
          <p:spPr>
            <a:xfrm>
              <a:off x="1066800" y="0"/>
              <a:ext cx="838200" cy="762000"/>
            </a:xfrm>
            <a:prstGeom prst="ellipse">
              <a:avLst/>
            </a:pr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417" name="TextBox 68"/>
            <p:cNvSpPr txBox="1">
              <a:spLocks noChangeArrowheads="1"/>
            </p:cNvSpPr>
            <p:nvPr/>
          </p:nvSpPr>
          <p:spPr bwMode="auto">
            <a:xfrm>
              <a:off x="1143000" y="152400"/>
              <a:ext cx="762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latin typeface="Century Gothic" pitchFamily="34" charset="0"/>
                </a:rPr>
                <a:t>CO</a:t>
              </a:r>
              <a:r>
                <a:rPr lang="en-US" sz="800">
                  <a:latin typeface="Century Gothic" pitchFamily="34" charset="0"/>
                </a:rPr>
                <a:t>2</a:t>
              </a:r>
            </a:p>
          </p:txBody>
        </p:sp>
      </p:grpSp>
      <p:sp>
        <p:nvSpPr>
          <p:cNvPr id="71" name="Oval 70"/>
          <p:cNvSpPr/>
          <p:nvPr/>
        </p:nvSpPr>
        <p:spPr>
          <a:xfrm>
            <a:off x="4724400" y="2895600"/>
            <a:ext cx="914400" cy="914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ysClr val="windowText" lastClr="000000"/>
                </a:solidFill>
              </a:rPr>
              <a:t>O</a:t>
            </a:r>
            <a:r>
              <a:rPr lang="en-US" sz="800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72" name="Flowchart: Alternate Process 71"/>
          <p:cNvSpPr/>
          <p:nvPr/>
        </p:nvSpPr>
        <p:spPr>
          <a:xfrm>
            <a:off x="3810000" y="2971800"/>
            <a:ext cx="1828800" cy="762000"/>
          </a:xfrm>
          <a:prstGeom prst="flowChartAlternateProces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ysClr val="windowText" lastClr="000000"/>
                </a:solidFill>
              </a:rPr>
              <a:t>GLUCOSE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ysClr val="windowText" lastClr="000000"/>
                </a:solidFill>
              </a:rPr>
              <a:t>(C</a:t>
            </a:r>
            <a:r>
              <a:rPr lang="en-US" sz="800" dirty="0">
                <a:solidFill>
                  <a:sysClr val="windowText" lastClr="000000"/>
                </a:solidFill>
              </a:rPr>
              <a:t>6</a:t>
            </a:r>
            <a:r>
              <a:rPr lang="en-US" sz="1800" dirty="0">
                <a:solidFill>
                  <a:sysClr val="windowText" lastClr="000000"/>
                </a:solidFill>
              </a:rPr>
              <a:t> H</a:t>
            </a:r>
            <a:r>
              <a:rPr lang="en-US" sz="800" dirty="0">
                <a:solidFill>
                  <a:sysClr val="windowText" lastClr="000000"/>
                </a:solidFill>
              </a:rPr>
              <a:t>12</a:t>
            </a:r>
            <a:r>
              <a:rPr lang="en-US" sz="1800" dirty="0">
                <a:solidFill>
                  <a:sysClr val="windowText" lastClr="000000"/>
                </a:solidFill>
              </a:rPr>
              <a:t> O</a:t>
            </a:r>
            <a:r>
              <a:rPr lang="en-US" sz="800" dirty="0">
                <a:solidFill>
                  <a:sysClr val="windowText" lastClr="000000"/>
                </a:solidFill>
              </a:rPr>
              <a:t>6</a:t>
            </a:r>
            <a:r>
              <a:rPr lang="en-US" sz="1800" dirty="0">
                <a:solidFill>
                  <a:sysClr val="windowText" lastClr="000000"/>
                </a:solidFill>
              </a:rPr>
              <a:t>)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1295400" y="2286000"/>
            <a:ext cx="69342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>
                <a:latin typeface="Century Gothic" pitchFamily="34" charset="0"/>
              </a:rPr>
              <a:t>That is the simple version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083 -0.08881 L -0.44583 0.5661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800" y="32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11111E-6 L 0.00312 0.475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23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42084 0.5555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00" y="2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4000"/>
                            </p:stCondLst>
                            <p:childTnLst>
                              <p:par>
                                <p:cTn id="30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55833 0.6333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00" y="31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8000"/>
                            </p:stCondLst>
                            <p:childTnLst>
                              <p:par>
                                <p:cTn id="37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-0.625 0.5888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00" y="2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0"/>
                            </p:stCondLst>
                            <p:childTnLst>
                              <p:par>
                                <p:cTn id="4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2000"/>
                            </p:stCondLst>
                            <p:childTnLst>
                              <p:par>
                                <p:cTn id="4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1" grpId="1" animBg="1"/>
      <p:bldP spid="72" grpId="0" animBg="1"/>
      <p:bldP spid="72" grpId="1" animBg="1"/>
      <p:bldP spid="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4419600" y="5638800"/>
            <a:ext cx="914400" cy="876300"/>
            <a:chOff x="3639033" y="591794"/>
            <a:chExt cx="704367" cy="647329"/>
          </a:xfrm>
        </p:grpSpPr>
        <p:sp>
          <p:nvSpPr>
            <p:cNvPr id="22" name="Teardrop 21"/>
            <p:cNvSpPr/>
            <p:nvPr/>
          </p:nvSpPr>
          <p:spPr>
            <a:xfrm rot="18875541">
              <a:off x="3640038" y="590789"/>
              <a:ext cx="647329" cy="649339"/>
            </a:xfrm>
            <a:prstGeom prst="teardrop">
              <a:avLst>
                <a:gd name="adj" fmla="val 164516"/>
              </a:avLst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453" name="TextBox 22"/>
            <p:cNvSpPr txBox="1">
              <a:spLocks noChangeArrowheads="1"/>
            </p:cNvSpPr>
            <p:nvPr/>
          </p:nvSpPr>
          <p:spPr bwMode="auto">
            <a:xfrm>
              <a:off x="3657600" y="685800"/>
              <a:ext cx="685800" cy="341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Century Gothic" pitchFamily="34" charset="0"/>
                </a:rPr>
                <a:t>H2O</a:t>
              </a: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Light Dependent Reaction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858000" y="5257800"/>
            <a:ext cx="1905000" cy="91440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ysClr val="windowText" lastClr="000000"/>
                </a:solidFill>
              </a:rPr>
              <a:t>Photosystem II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781800" y="3048000"/>
            <a:ext cx="1905000" cy="91440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ysClr val="windowText" lastClr="000000"/>
                </a:solidFill>
              </a:rPr>
              <a:t>Photosystem I</a:t>
            </a:r>
          </a:p>
        </p:txBody>
      </p:sp>
      <p:sp>
        <p:nvSpPr>
          <p:cNvPr id="8" name="6-Point Star 7"/>
          <p:cNvSpPr/>
          <p:nvPr/>
        </p:nvSpPr>
        <p:spPr>
          <a:xfrm>
            <a:off x="685800" y="4876800"/>
            <a:ext cx="1905000" cy="1524000"/>
          </a:xfrm>
          <a:prstGeom prst="star6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ysClr val="windowText" lastClr="000000"/>
                </a:solidFill>
              </a:rPr>
              <a:t>Electron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ysClr val="windowText" lastClr="000000"/>
                </a:solidFill>
              </a:rPr>
              <a:t>Acceptor</a:t>
            </a:r>
          </a:p>
        </p:txBody>
      </p:sp>
      <p:sp>
        <p:nvSpPr>
          <p:cNvPr id="9" name="6-Point Star 8"/>
          <p:cNvSpPr/>
          <p:nvPr/>
        </p:nvSpPr>
        <p:spPr>
          <a:xfrm>
            <a:off x="685800" y="2743200"/>
            <a:ext cx="1905000" cy="1524000"/>
          </a:xfrm>
          <a:prstGeom prst="star6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ysClr val="windowText" lastClr="000000"/>
                </a:solidFill>
              </a:rPr>
              <a:t>Electron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ysClr val="windowText" lastClr="000000"/>
                </a:solidFill>
              </a:rPr>
              <a:t>Acceptor</a:t>
            </a:r>
          </a:p>
        </p:txBody>
      </p:sp>
      <p:sp>
        <p:nvSpPr>
          <p:cNvPr id="11" name="Regular Pentagon 10"/>
          <p:cNvSpPr/>
          <p:nvPr/>
        </p:nvSpPr>
        <p:spPr>
          <a:xfrm>
            <a:off x="4114800" y="1143000"/>
            <a:ext cx="1600200" cy="1219200"/>
          </a:xfrm>
          <a:prstGeom prst="pentag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ysClr val="windowText" lastClr="000000"/>
                </a:solidFill>
              </a:rPr>
              <a:t>NADP+</a:t>
            </a:r>
          </a:p>
        </p:txBody>
      </p:sp>
      <p:sp>
        <p:nvSpPr>
          <p:cNvPr id="13" name="Chord 12"/>
          <p:cNvSpPr/>
          <p:nvPr/>
        </p:nvSpPr>
        <p:spPr>
          <a:xfrm>
            <a:off x="2971800" y="4648200"/>
            <a:ext cx="990600" cy="762000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4" name="Chord 13"/>
          <p:cNvSpPr/>
          <p:nvPr/>
        </p:nvSpPr>
        <p:spPr>
          <a:xfrm>
            <a:off x="3886200" y="4267200"/>
            <a:ext cx="990600" cy="762000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5" name="Chord 14"/>
          <p:cNvSpPr/>
          <p:nvPr/>
        </p:nvSpPr>
        <p:spPr>
          <a:xfrm>
            <a:off x="4800600" y="3886200"/>
            <a:ext cx="990600" cy="762000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6" name="Chord 15"/>
          <p:cNvSpPr/>
          <p:nvPr/>
        </p:nvSpPr>
        <p:spPr>
          <a:xfrm>
            <a:off x="5715000" y="3581400"/>
            <a:ext cx="990600" cy="762000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7" name="Chord 16"/>
          <p:cNvSpPr/>
          <p:nvPr/>
        </p:nvSpPr>
        <p:spPr>
          <a:xfrm>
            <a:off x="2819400" y="2438400"/>
            <a:ext cx="990600" cy="762000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8" name="Chord 17"/>
          <p:cNvSpPr/>
          <p:nvPr/>
        </p:nvSpPr>
        <p:spPr>
          <a:xfrm>
            <a:off x="3657600" y="2133600"/>
            <a:ext cx="990600" cy="762000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9296400" y="1371600"/>
            <a:ext cx="1066800" cy="7620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934200" y="4572000"/>
            <a:ext cx="16002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ysClr val="windowText" lastClr="000000"/>
                </a:solidFill>
              </a:rPr>
              <a:t>Electron</a:t>
            </a:r>
          </a:p>
        </p:txBody>
      </p:sp>
      <p:sp>
        <p:nvSpPr>
          <p:cNvPr id="24" name="Oval 23"/>
          <p:cNvSpPr/>
          <p:nvPr/>
        </p:nvSpPr>
        <p:spPr>
          <a:xfrm>
            <a:off x="4419600" y="5867400"/>
            <a:ext cx="457200" cy="381000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ysClr val="windowText" lastClr="000000"/>
                </a:solidFill>
              </a:rPr>
              <a:t>C</a:t>
            </a:r>
          </a:p>
        </p:txBody>
      </p:sp>
      <p:sp>
        <p:nvSpPr>
          <p:cNvPr id="26" name="Oval 25"/>
          <p:cNvSpPr/>
          <p:nvPr/>
        </p:nvSpPr>
        <p:spPr>
          <a:xfrm>
            <a:off x="4800600" y="5867400"/>
            <a:ext cx="457200" cy="381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ysClr val="windowText" lastClr="000000"/>
                </a:solidFill>
              </a:rPr>
              <a:t>O</a:t>
            </a:r>
          </a:p>
        </p:txBody>
      </p:sp>
      <p:sp>
        <p:nvSpPr>
          <p:cNvPr id="28" name="Oval 27"/>
          <p:cNvSpPr/>
          <p:nvPr/>
        </p:nvSpPr>
        <p:spPr>
          <a:xfrm>
            <a:off x="4038600" y="5562600"/>
            <a:ext cx="16002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ysClr val="windowText" lastClr="000000"/>
                </a:solidFill>
              </a:rPr>
              <a:t>Electron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5400000">
            <a:off x="9448800" y="1524000"/>
            <a:ext cx="1066800" cy="7620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444E-6 L -0.175 0.444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-0.67083 0.0888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6" presetClass="exit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500"/>
                            </p:stCondLst>
                            <p:childTnLst>
                              <p:par>
                                <p:cTn id="4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32916 2.22222E-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500"/>
                            </p:stCondLst>
                            <p:childTnLst>
                              <p:par>
                                <p:cTn id="44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34 0.08889 L -0.20834 0.53333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500"/>
                            </p:stCondLst>
                            <p:childTnLst>
                              <p:par>
                                <p:cTn id="4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4" grpId="0" animBg="1"/>
      <p:bldP spid="24" grpId="1" animBg="1"/>
      <p:bldP spid="26" grpId="0" animBg="1"/>
      <p:bldP spid="26" grpId="1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Light Dependent Reaction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858000" y="5257800"/>
            <a:ext cx="1905000" cy="91440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ysClr val="windowText" lastClr="000000"/>
                </a:solidFill>
              </a:rPr>
              <a:t>Photosystem II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781800" y="3048000"/>
            <a:ext cx="1905000" cy="91440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ysClr val="windowText" lastClr="000000"/>
                </a:solidFill>
              </a:rPr>
              <a:t>Photosystem I</a:t>
            </a:r>
          </a:p>
        </p:txBody>
      </p:sp>
      <p:sp>
        <p:nvSpPr>
          <p:cNvPr id="8" name="6-Point Star 7"/>
          <p:cNvSpPr/>
          <p:nvPr/>
        </p:nvSpPr>
        <p:spPr>
          <a:xfrm>
            <a:off x="685800" y="4876800"/>
            <a:ext cx="1905000" cy="1524000"/>
          </a:xfrm>
          <a:prstGeom prst="star6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ysClr val="windowText" lastClr="000000"/>
                </a:solidFill>
              </a:rPr>
              <a:t>Electron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ysClr val="windowText" lastClr="000000"/>
                </a:solidFill>
              </a:rPr>
              <a:t>Acceptor</a:t>
            </a:r>
          </a:p>
        </p:txBody>
      </p:sp>
      <p:sp>
        <p:nvSpPr>
          <p:cNvPr id="9" name="6-Point Star 8"/>
          <p:cNvSpPr/>
          <p:nvPr/>
        </p:nvSpPr>
        <p:spPr>
          <a:xfrm>
            <a:off x="685800" y="2743200"/>
            <a:ext cx="1905000" cy="1524000"/>
          </a:xfrm>
          <a:prstGeom prst="star6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ysClr val="windowText" lastClr="000000"/>
                </a:solidFill>
              </a:rPr>
              <a:t>Electron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ysClr val="windowText" lastClr="000000"/>
                </a:solidFill>
              </a:rPr>
              <a:t>Acceptor</a:t>
            </a:r>
          </a:p>
        </p:txBody>
      </p:sp>
      <p:sp>
        <p:nvSpPr>
          <p:cNvPr id="11" name="Regular Pentagon 10"/>
          <p:cNvSpPr/>
          <p:nvPr/>
        </p:nvSpPr>
        <p:spPr>
          <a:xfrm>
            <a:off x="4114800" y="1143000"/>
            <a:ext cx="1600200" cy="1219200"/>
          </a:xfrm>
          <a:prstGeom prst="pentag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ysClr val="windowText" lastClr="000000"/>
                </a:solidFill>
              </a:rPr>
              <a:t>NADP+</a:t>
            </a:r>
          </a:p>
        </p:txBody>
      </p:sp>
      <p:sp>
        <p:nvSpPr>
          <p:cNvPr id="13" name="Chord 12"/>
          <p:cNvSpPr/>
          <p:nvPr/>
        </p:nvSpPr>
        <p:spPr>
          <a:xfrm>
            <a:off x="2971800" y="4648200"/>
            <a:ext cx="990600" cy="762000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4" name="Chord 13"/>
          <p:cNvSpPr/>
          <p:nvPr/>
        </p:nvSpPr>
        <p:spPr>
          <a:xfrm>
            <a:off x="3886200" y="4267200"/>
            <a:ext cx="990600" cy="762000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5" name="Chord 14"/>
          <p:cNvSpPr/>
          <p:nvPr/>
        </p:nvSpPr>
        <p:spPr>
          <a:xfrm>
            <a:off x="4800600" y="3886200"/>
            <a:ext cx="990600" cy="762000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6" name="Chord 15"/>
          <p:cNvSpPr/>
          <p:nvPr/>
        </p:nvSpPr>
        <p:spPr>
          <a:xfrm>
            <a:off x="5715000" y="3581400"/>
            <a:ext cx="990600" cy="762000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7" name="Chord 16"/>
          <p:cNvSpPr/>
          <p:nvPr/>
        </p:nvSpPr>
        <p:spPr>
          <a:xfrm>
            <a:off x="2819400" y="2438400"/>
            <a:ext cx="990600" cy="762000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8" name="Chord 17"/>
          <p:cNvSpPr/>
          <p:nvPr/>
        </p:nvSpPr>
        <p:spPr>
          <a:xfrm>
            <a:off x="3657600" y="2133600"/>
            <a:ext cx="990600" cy="762000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Oval 6"/>
          <p:cNvSpPr/>
          <p:nvPr/>
        </p:nvSpPr>
        <p:spPr>
          <a:xfrm>
            <a:off x="838200" y="5181600"/>
            <a:ext cx="16002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ysClr val="windowText" lastClr="000000"/>
                </a:solidFill>
              </a:rPr>
              <a:t>Electron</a:t>
            </a:r>
          </a:p>
        </p:txBody>
      </p:sp>
      <p:sp>
        <p:nvSpPr>
          <p:cNvPr id="28" name="Oval 27"/>
          <p:cNvSpPr/>
          <p:nvPr/>
        </p:nvSpPr>
        <p:spPr>
          <a:xfrm>
            <a:off x="7010400" y="5410200"/>
            <a:ext cx="16002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ysClr val="windowText" lastClr="000000"/>
                </a:solidFill>
              </a:rPr>
              <a:t>Electron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8991600" y="-152400"/>
            <a:ext cx="1066800" cy="7620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8991600" y="-76200"/>
            <a:ext cx="1066800" cy="7620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Isosceles Triangle 18"/>
          <p:cNvSpPr/>
          <p:nvPr/>
        </p:nvSpPr>
        <p:spPr>
          <a:xfrm>
            <a:off x="5410200" y="1524000"/>
            <a:ext cx="2057400" cy="838200"/>
          </a:xfrm>
          <a:prstGeom prst="triangle">
            <a:avLst>
              <a:gd name="adj" fmla="val 5077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ysClr val="windowText" lastClr="000000"/>
                </a:solidFill>
              </a:rPr>
              <a:t>NADPH</a:t>
            </a:r>
          </a:p>
        </p:txBody>
      </p:sp>
      <p:sp>
        <p:nvSpPr>
          <p:cNvPr id="19475" name="AutoShape 19"/>
          <p:cNvSpPr>
            <a:spLocks noChangeArrowheads="1"/>
          </p:cNvSpPr>
          <p:nvPr/>
        </p:nvSpPr>
        <p:spPr bwMode="auto">
          <a:xfrm>
            <a:off x="3048000" y="4800600"/>
            <a:ext cx="609600" cy="533400"/>
          </a:xfrm>
          <a:prstGeom prst="lightningBol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AutoShape 20"/>
          <p:cNvSpPr>
            <a:spLocks noChangeArrowheads="1"/>
          </p:cNvSpPr>
          <p:nvPr/>
        </p:nvSpPr>
        <p:spPr bwMode="auto">
          <a:xfrm>
            <a:off x="3962400" y="4419600"/>
            <a:ext cx="609600" cy="533400"/>
          </a:xfrm>
          <a:prstGeom prst="lightningBol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7" name="AutoShape 21"/>
          <p:cNvSpPr>
            <a:spLocks noChangeArrowheads="1"/>
          </p:cNvSpPr>
          <p:nvPr/>
        </p:nvSpPr>
        <p:spPr bwMode="auto">
          <a:xfrm>
            <a:off x="4953000" y="4038600"/>
            <a:ext cx="609600" cy="533400"/>
          </a:xfrm>
          <a:prstGeom prst="lightningBol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8" name="AutoShape 22"/>
          <p:cNvSpPr>
            <a:spLocks noChangeArrowheads="1"/>
          </p:cNvSpPr>
          <p:nvPr/>
        </p:nvSpPr>
        <p:spPr bwMode="auto">
          <a:xfrm>
            <a:off x="5791200" y="3733800"/>
            <a:ext cx="609600" cy="533400"/>
          </a:xfrm>
          <a:prstGeom prst="lightningBol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9" name="AutoShape 23"/>
          <p:cNvSpPr>
            <a:spLocks noChangeArrowheads="1"/>
          </p:cNvSpPr>
          <p:nvPr/>
        </p:nvSpPr>
        <p:spPr bwMode="auto">
          <a:xfrm flipH="1" flipV="1">
            <a:off x="3124200" y="4724400"/>
            <a:ext cx="609600" cy="609600"/>
          </a:xfrm>
          <a:prstGeom prst="lightningBol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0" name="AutoShape 24"/>
          <p:cNvSpPr>
            <a:spLocks noChangeArrowheads="1"/>
          </p:cNvSpPr>
          <p:nvPr/>
        </p:nvSpPr>
        <p:spPr bwMode="auto">
          <a:xfrm flipH="1" flipV="1">
            <a:off x="3962400" y="4343400"/>
            <a:ext cx="609600" cy="609600"/>
          </a:xfrm>
          <a:prstGeom prst="lightningBol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1" name="AutoShape 25"/>
          <p:cNvSpPr>
            <a:spLocks noChangeArrowheads="1"/>
          </p:cNvSpPr>
          <p:nvPr/>
        </p:nvSpPr>
        <p:spPr bwMode="auto">
          <a:xfrm flipH="1" flipV="1">
            <a:off x="4876800" y="3886200"/>
            <a:ext cx="609600" cy="609600"/>
          </a:xfrm>
          <a:prstGeom prst="lightningBol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2" name="AutoShape 26"/>
          <p:cNvSpPr>
            <a:spLocks noChangeArrowheads="1"/>
          </p:cNvSpPr>
          <p:nvPr/>
        </p:nvSpPr>
        <p:spPr bwMode="auto">
          <a:xfrm flipH="1" flipV="1">
            <a:off x="5791200" y="3657600"/>
            <a:ext cx="609600" cy="609600"/>
          </a:xfrm>
          <a:prstGeom prst="lightningBol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3" name="AutoShape 27"/>
          <p:cNvSpPr>
            <a:spLocks noChangeArrowheads="1"/>
          </p:cNvSpPr>
          <p:nvPr/>
        </p:nvSpPr>
        <p:spPr bwMode="auto">
          <a:xfrm flipH="1" flipV="1">
            <a:off x="2971800" y="2590800"/>
            <a:ext cx="609600" cy="609600"/>
          </a:xfrm>
          <a:prstGeom prst="lightningBol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4" name="AutoShape 28"/>
          <p:cNvSpPr>
            <a:spLocks noChangeArrowheads="1"/>
          </p:cNvSpPr>
          <p:nvPr/>
        </p:nvSpPr>
        <p:spPr bwMode="auto">
          <a:xfrm>
            <a:off x="2895600" y="2590800"/>
            <a:ext cx="609600" cy="533400"/>
          </a:xfrm>
          <a:prstGeom prst="lightningBol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5" name="AutoShape 29"/>
          <p:cNvSpPr>
            <a:spLocks noChangeArrowheads="1"/>
          </p:cNvSpPr>
          <p:nvPr/>
        </p:nvSpPr>
        <p:spPr bwMode="auto">
          <a:xfrm>
            <a:off x="3733800" y="2286000"/>
            <a:ext cx="609600" cy="533400"/>
          </a:xfrm>
          <a:prstGeom prst="lightningBol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6" name="AutoShape 30"/>
          <p:cNvSpPr>
            <a:spLocks noChangeArrowheads="1"/>
          </p:cNvSpPr>
          <p:nvPr/>
        </p:nvSpPr>
        <p:spPr bwMode="auto">
          <a:xfrm flipH="1" flipV="1">
            <a:off x="3810000" y="2286000"/>
            <a:ext cx="609600" cy="609600"/>
          </a:xfrm>
          <a:prstGeom prst="lightningBol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492" name="Group 36"/>
          <p:cNvGrpSpPr>
            <a:grpSpLocks/>
          </p:cNvGrpSpPr>
          <p:nvPr/>
        </p:nvGrpSpPr>
        <p:grpSpPr bwMode="auto">
          <a:xfrm>
            <a:off x="2895600" y="3505200"/>
            <a:ext cx="3276600" cy="1752600"/>
            <a:chOff x="1680" y="1776"/>
            <a:chExt cx="2064" cy="1104"/>
          </a:xfrm>
        </p:grpSpPr>
        <p:sp>
          <p:nvSpPr>
            <p:cNvPr id="19487" name="AutoShape 31"/>
            <p:cNvSpPr>
              <a:spLocks noChangeArrowheads="1"/>
            </p:cNvSpPr>
            <p:nvPr/>
          </p:nvSpPr>
          <p:spPr bwMode="auto">
            <a:xfrm flipH="1" flipV="1">
              <a:off x="1680" y="2496"/>
              <a:ext cx="384" cy="384"/>
            </a:xfrm>
            <a:prstGeom prst="lightningBol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8" name="AutoShape 32"/>
            <p:cNvSpPr>
              <a:spLocks noChangeArrowheads="1"/>
            </p:cNvSpPr>
            <p:nvPr/>
          </p:nvSpPr>
          <p:spPr bwMode="auto">
            <a:xfrm flipH="1" flipV="1">
              <a:off x="2304" y="2256"/>
              <a:ext cx="384" cy="384"/>
            </a:xfrm>
            <a:prstGeom prst="lightningBol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9" name="AutoShape 33"/>
            <p:cNvSpPr>
              <a:spLocks noChangeArrowheads="1"/>
            </p:cNvSpPr>
            <p:nvPr/>
          </p:nvSpPr>
          <p:spPr bwMode="auto">
            <a:xfrm flipH="1" flipV="1">
              <a:off x="2832" y="1968"/>
              <a:ext cx="384" cy="384"/>
            </a:xfrm>
            <a:prstGeom prst="lightningBol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0" name="AutoShape 34"/>
            <p:cNvSpPr>
              <a:spLocks noChangeArrowheads="1"/>
            </p:cNvSpPr>
            <p:nvPr/>
          </p:nvSpPr>
          <p:spPr bwMode="auto">
            <a:xfrm flipH="1" flipV="1">
              <a:off x="3360" y="1776"/>
              <a:ext cx="384" cy="384"/>
            </a:xfrm>
            <a:prstGeom prst="lightningBol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493" name="Group 37"/>
          <p:cNvGrpSpPr>
            <a:grpSpLocks/>
          </p:cNvGrpSpPr>
          <p:nvPr/>
        </p:nvGrpSpPr>
        <p:grpSpPr bwMode="auto">
          <a:xfrm rot="10800000">
            <a:off x="3124200" y="3581400"/>
            <a:ext cx="3276600" cy="1752600"/>
            <a:chOff x="1680" y="1776"/>
            <a:chExt cx="2064" cy="1104"/>
          </a:xfrm>
        </p:grpSpPr>
        <p:sp>
          <p:nvSpPr>
            <p:cNvPr id="19494" name="AutoShape 38"/>
            <p:cNvSpPr>
              <a:spLocks noChangeArrowheads="1"/>
            </p:cNvSpPr>
            <p:nvPr/>
          </p:nvSpPr>
          <p:spPr bwMode="auto">
            <a:xfrm flipH="1" flipV="1">
              <a:off x="1680" y="2496"/>
              <a:ext cx="384" cy="384"/>
            </a:xfrm>
            <a:prstGeom prst="lightningBol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5" name="AutoShape 39"/>
            <p:cNvSpPr>
              <a:spLocks noChangeArrowheads="1"/>
            </p:cNvSpPr>
            <p:nvPr/>
          </p:nvSpPr>
          <p:spPr bwMode="auto">
            <a:xfrm flipH="1" flipV="1">
              <a:off x="2304" y="2256"/>
              <a:ext cx="384" cy="384"/>
            </a:xfrm>
            <a:prstGeom prst="lightningBol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6" name="AutoShape 40"/>
            <p:cNvSpPr>
              <a:spLocks noChangeArrowheads="1"/>
            </p:cNvSpPr>
            <p:nvPr/>
          </p:nvSpPr>
          <p:spPr bwMode="auto">
            <a:xfrm flipH="1" flipV="1">
              <a:off x="2832" y="1968"/>
              <a:ext cx="384" cy="384"/>
            </a:xfrm>
            <a:prstGeom prst="lightningBol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7" name="AutoShape 41"/>
            <p:cNvSpPr>
              <a:spLocks noChangeArrowheads="1"/>
            </p:cNvSpPr>
            <p:nvPr/>
          </p:nvSpPr>
          <p:spPr bwMode="auto">
            <a:xfrm flipH="1" flipV="1">
              <a:off x="3360" y="1776"/>
              <a:ext cx="384" cy="384"/>
            </a:xfrm>
            <a:prstGeom prst="lightningBol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17 -0.05393 0.00833 -0.10787 0.03854 -0.12222 C 0.06875 -0.13657 0.15729 -0.09259 0.18125 -0.08611 " pathEditMode="relative" ptsTypes="a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xit" presetSubtype="9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0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125 -0.08611 C 0.18733 -0.14352 0.19341 -0.20093 0.21042 -0.20972 C 0.22743 -0.21852 0.27101 -0.15069 0.28334 -0.13889 " pathEditMode="relative" rAng="0" ptsTypes="aaA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" y="-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0"/>
                            </p:stCondLst>
                            <p:childTnLst>
                              <p:par>
                                <p:cTn id="34" presetID="2" presetClass="exit" presetSubtype="9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xit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0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333 -0.13889 C 0.28785 -0.19884 0.29236 -0.25879 0.30938 -0.26527 C 0.32639 -0.27176 0.3559 -0.22476 0.38542 -0.17777 " pathEditMode="relative" rAng="0" ptsTypes="aaA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" y="-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0"/>
                            </p:stCondLst>
                            <p:childTnLst>
                              <p:par>
                                <p:cTn id="53" presetID="2" presetClass="exit" presetSubtype="9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500"/>
                            </p:stCondLst>
                            <p:childTnLst>
                              <p:par>
                                <p:cTn id="62" presetID="0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542 -0.17778 C 0.39601 -0.23519 0.40677 -0.2926 0.42292 -0.30139 C 0.43906 -0.31019 0.46059 -0.27037 0.48229 -0.23056 " pathEditMode="relative" rAng="0" ptsTypes="aaA">
                                      <p:cBhvr>
                                        <p:cTn id="6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" y="-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3500"/>
                            </p:stCondLst>
                            <p:childTnLst>
                              <p:par>
                                <p:cTn id="72" presetID="2" presetClass="exit" presetSubtype="9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9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9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" presetClass="exit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4000"/>
                            </p:stCondLst>
                            <p:childTnLst>
                              <p:par>
                                <p:cTn id="81" presetID="0" presetClass="path" presetSubtype="0" accel="50000" decel="5000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229 -0.23055 C 0.47934 -0.29375 0.47639 -0.35694 0.50104 -0.36805 C 0.5257 -0.37917 0.6092 -0.30833 0.63021 -0.29722 " pathEditMode="relative" rAng="0" ptsTypes="aaA">
                                      <p:cBhvr>
                                        <p:cTn id="8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-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6000"/>
                            </p:stCondLst>
                            <p:childTnLst>
                              <p:par>
                                <p:cTn id="84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-0.02222 L -0.675 -0.03334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00" y="-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8000"/>
                            </p:stCondLst>
                            <p:childTnLst>
                              <p:par>
                                <p:cTn id="87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444E-6 L -0.175 0.44444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00" y="22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0"/>
                            </p:stCondLst>
                            <p:childTnLst>
                              <p:par>
                                <p:cTn id="9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2413 -0.29236 L 0.00416 -0.3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00" y="-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2000"/>
                            </p:stCondLst>
                            <p:childTnLst>
                              <p:par>
                                <p:cTn id="9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75 -0.03333 C -0.66163 -0.0912 -0.64809 -0.14884 -0.61857 -0.1625 C -0.58906 -0.17616 -0.52343 -0.10255 -0.49757 -0.11505 C -0.4717 -0.12755 -0.48038 -0.2294 -0.46371 -0.23773 C -0.44705 -0.24607 -0.41475 -0.15486 -0.39757 -0.16458 C -0.38038 -0.17431 -0.37795 -0.28843 -0.36059 -0.29583 C -0.34323 -0.30324 -0.3125 -0.20232 -0.29288 -0.20972 C -0.27326 -0.21713 -0.26007 -0.33264 -0.24288 -0.34097 C -0.22569 -0.34931 -0.20277 -0.24954 -0.18958 -0.25926 C -0.17639 -0.26898 -0.18715 -0.38796 -0.16371 -0.39907 C -0.14027 -0.41019 -0.06788 -0.33958 -0.0493 -0.32593 " pathEditMode="relative" rAng="0" ptsTypes="aaaaaaaaaaA">
                                      <p:cBhvr>
                                        <p:cTn id="9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00" y="-18800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9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4000"/>
                            </p:stCondLst>
                            <p:childTnLst>
                              <p:par>
                                <p:cTn id="105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19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19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" presetClass="exit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19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19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4500"/>
                            </p:stCondLst>
                            <p:childTnLst>
                              <p:par>
                                <p:cTn id="114" presetID="0" presetClass="path" presetSubtype="0" accel="50000" decel="5000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-0.3 C 0.00868 -0.38912 0.01337 -0.47801 0.03958 -0.49861 C 0.0658 -0.51921 0.11354 -0.47152 0.16146 -0.42361 " pathEditMode="relative" rAng="0" ptsTypes="aaA">
                                      <p:cBhvr>
                                        <p:cTn id="1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-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6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7500"/>
                            </p:stCondLst>
                            <p:childTnLst>
                              <p:par>
                                <p:cTn id="124" presetID="2" presetClass="exit" presetSubtype="9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2" presetClass="exit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8000"/>
                            </p:stCondLst>
                            <p:childTnLst>
                              <p:par>
                                <p:cTn id="133" presetID="0" presetClass="path" presetSubtype="0" accel="50000" decel="5000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146 -0.42361 C 0.16337 -0.47708 0.16545 -0.53056 0.18125 -0.53889 C 0.19705 -0.54722 0.22656 -0.51042 0.25625 -0.47361 " pathEditMode="relative" rAng="0" ptsTypes="aaA">
                                      <p:cBhvr>
                                        <p:cTn id="1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-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30000"/>
                            </p:stCondLst>
                            <p:childTnLst>
                              <p:par>
                                <p:cTn id="1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31000"/>
                            </p:stCondLst>
                            <p:childTnLst>
                              <p:par>
                                <p:cTn id="143" presetID="2" presetClass="exit" presetSubtype="9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19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19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" presetClass="exit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8" dur="500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31500"/>
                            </p:stCondLst>
                            <p:childTnLst>
                              <p:par>
                                <p:cTn id="152" presetID="0" presetClass="path" presetSubtype="0" accel="50000" decel="5000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625 -0.47361 C 0.25677 -0.52755 0.25747 -0.58148 0.27396 -0.59305 C 0.29045 -0.60463 0.32275 -0.57384 0.35521 -0.54305 " pathEditMode="relative" rAng="0" ptsTypes="aaA">
                                      <p:cBhvr>
                                        <p:cTn id="15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" y="-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33500"/>
                            </p:stCondLst>
                            <p:childTnLst>
                              <p:par>
                                <p:cTn id="15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34000"/>
                            </p:stCondLst>
                            <p:childTnLst>
                              <p:par>
                                <p:cTn id="162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444E-6 L -0.175 0.44444 " pathEditMode="relative" rAng="0" ptsTypes="AA">
                                      <p:cBhvr>
                                        <p:cTn id="16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00" y="22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36000"/>
                            </p:stCondLst>
                            <p:childTnLst>
                              <p:par>
                                <p:cTn id="16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087 -0.3257 L -0.6625 -0.33334 " pathEditMode="relative" rAng="0" ptsTypes="AA">
                                      <p:cBhvr>
                                        <p:cTn id="17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600" y="-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  <p:bldP spid="7" grpId="3" animBg="1"/>
      <p:bldP spid="7" grpId="4" animBg="1"/>
      <p:bldP spid="7" grpId="5" animBg="1"/>
      <p:bldP spid="7" grpId="6" animBg="1"/>
      <p:bldP spid="7" grpId="7" animBg="1"/>
      <p:bldP spid="7" grpId="8" animBg="1"/>
      <p:bldP spid="7" grpId="9" animBg="1"/>
      <p:bldP spid="7" grpId="10" animBg="1"/>
      <p:bldP spid="7" grpId="11" animBg="1"/>
      <p:bldP spid="28" grpId="0" animBg="1"/>
      <p:bldP spid="28" grpId="1" animBg="1"/>
      <p:bldP spid="28" grpId="2" animBg="1"/>
      <p:bldP spid="19" grpId="0" animBg="1"/>
      <p:bldP spid="19" grpId="1" animBg="1"/>
      <p:bldP spid="19475" grpId="0" animBg="1"/>
      <p:bldP spid="19475" grpId="1" animBg="1"/>
      <p:bldP spid="19476" grpId="0" animBg="1"/>
      <p:bldP spid="19476" grpId="1" animBg="1"/>
      <p:bldP spid="19477" grpId="0" animBg="1"/>
      <p:bldP spid="19477" grpId="1" animBg="1"/>
      <p:bldP spid="19478" grpId="0" animBg="1"/>
      <p:bldP spid="19478" grpId="1" animBg="1"/>
      <p:bldP spid="19479" grpId="0" animBg="1"/>
      <p:bldP spid="19479" grpId="1" animBg="1"/>
      <p:bldP spid="19480" grpId="0" animBg="1"/>
      <p:bldP spid="19480" grpId="1" animBg="1"/>
      <p:bldP spid="19481" grpId="0" animBg="1"/>
      <p:bldP spid="19481" grpId="1" animBg="1"/>
      <p:bldP spid="19482" grpId="0" animBg="1"/>
      <p:bldP spid="19482" grpId="1" animBg="1"/>
      <p:bldP spid="19483" grpId="0" animBg="1"/>
      <p:bldP spid="19483" grpId="1" animBg="1"/>
      <p:bldP spid="19484" grpId="0" animBg="1"/>
      <p:bldP spid="19484" grpId="1" animBg="1"/>
      <p:bldP spid="19485" grpId="0" animBg="1"/>
      <p:bldP spid="19485" grpId="1" animBg="1"/>
      <p:bldP spid="19486" grpId="0" animBg="1"/>
      <p:bldP spid="1948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Light Dependent Reaction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858000" y="5257800"/>
            <a:ext cx="1905000" cy="91440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ysClr val="windowText" lastClr="000000"/>
                </a:solidFill>
              </a:rPr>
              <a:t>Photosystem II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781800" y="3048000"/>
            <a:ext cx="1905000" cy="91440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ysClr val="windowText" lastClr="000000"/>
                </a:solidFill>
              </a:rPr>
              <a:t>Photosystem I</a:t>
            </a:r>
          </a:p>
        </p:txBody>
      </p:sp>
      <p:sp>
        <p:nvSpPr>
          <p:cNvPr id="8" name="6-Point Star 7"/>
          <p:cNvSpPr/>
          <p:nvPr/>
        </p:nvSpPr>
        <p:spPr>
          <a:xfrm>
            <a:off x="685800" y="4876800"/>
            <a:ext cx="1905000" cy="1524000"/>
          </a:xfrm>
          <a:prstGeom prst="star6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ysClr val="windowText" lastClr="000000"/>
                </a:solidFill>
              </a:rPr>
              <a:t>Electron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ysClr val="windowText" lastClr="000000"/>
                </a:solidFill>
              </a:rPr>
              <a:t>Acceptor</a:t>
            </a:r>
          </a:p>
        </p:txBody>
      </p:sp>
      <p:sp>
        <p:nvSpPr>
          <p:cNvPr id="9" name="6-Point Star 8"/>
          <p:cNvSpPr/>
          <p:nvPr/>
        </p:nvSpPr>
        <p:spPr>
          <a:xfrm>
            <a:off x="685800" y="2743200"/>
            <a:ext cx="1905000" cy="1524000"/>
          </a:xfrm>
          <a:prstGeom prst="star6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ysClr val="windowText" lastClr="000000"/>
                </a:solidFill>
              </a:rPr>
              <a:t>Electron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ysClr val="windowText" lastClr="000000"/>
                </a:solidFill>
              </a:rPr>
              <a:t>Acceptor</a:t>
            </a:r>
          </a:p>
        </p:txBody>
      </p:sp>
      <p:sp>
        <p:nvSpPr>
          <p:cNvPr id="11" name="Regular Pentagon 10"/>
          <p:cNvSpPr/>
          <p:nvPr/>
        </p:nvSpPr>
        <p:spPr>
          <a:xfrm>
            <a:off x="4114800" y="1143000"/>
            <a:ext cx="1600200" cy="1219200"/>
          </a:xfrm>
          <a:prstGeom prst="pentag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ysClr val="windowText" lastClr="000000"/>
                </a:solidFill>
              </a:rPr>
              <a:t>NADP+</a:t>
            </a:r>
          </a:p>
        </p:txBody>
      </p:sp>
      <p:sp>
        <p:nvSpPr>
          <p:cNvPr id="13" name="Chord 12"/>
          <p:cNvSpPr/>
          <p:nvPr/>
        </p:nvSpPr>
        <p:spPr>
          <a:xfrm>
            <a:off x="2971800" y="4648200"/>
            <a:ext cx="990600" cy="762000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4" name="Chord 13"/>
          <p:cNvSpPr/>
          <p:nvPr/>
        </p:nvSpPr>
        <p:spPr>
          <a:xfrm>
            <a:off x="3886200" y="4267200"/>
            <a:ext cx="990600" cy="762000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5" name="Chord 14"/>
          <p:cNvSpPr/>
          <p:nvPr/>
        </p:nvSpPr>
        <p:spPr>
          <a:xfrm>
            <a:off x="4800600" y="3886200"/>
            <a:ext cx="990600" cy="762000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6" name="Chord 15"/>
          <p:cNvSpPr/>
          <p:nvPr/>
        </p:nvSpPr>
        <p:spPr>
          <a:xfrm>
            <a:off x="5715000" y="3581400"/>
            <a:ext cx="990600" cy="762000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7" name="Chord 16"/>
          <p:cNvSpPr/>
          <p:nvPr/>
        </p:nvSpPr>
        <p:spPr>
          <a:xfrm>
            <a:off x="2819400" y="2438400"/>
            <a:ext cx="990600" cy="762000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8" name="Chord 17"/>
          <p:cNvSpPr/>
          <p:nvPr/>
        </p:nvSpPr>
        <p:spPr>
          <a:xfrm>
            <a:off x="3657600" y="2133600"/>
            <a:ext cx="990600" cy="762000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8" name="Oval 27"/>
          <p:cNvSpPr/>
          <p:nvPr/>
        </p:nvSpPr>
        <p:spPr>
          <a:xfrm>
            <a:off x="914400" y="3048000"/>
            <a:ext cx="16002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ysClr val="windowText" lastClr="000000"/>
                </a:solidFill>
              </a:rPr>
              <a:t>Electron</a:t>
            </a:r>
          </a:p>
        </p:txBody>
      </p:sp>
      <p:sp>
        <p:nvSpPr>
          <p:cNvPr id="19" name="Isosceles Triangle 18"/>
          <p:cNvSpPr/>
          <p:nvPr/>
        </p:nvSpPr>
        <p:spPr>
          <a:xfrm>
            <a:off x="5410200" y="1524000"/>
            <a:ext cx="2057400" cy="838200"/>
          </a:xfrm>
          <a:prstGeom prst="triangle">
            <a:avLst>
              <a:gd name="adj" fmla="val 5077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ysClr val="windowText" lastClr="000000"/>
                </a:solidFill>
              </a:rPr>
              <a:t>NADPH</a:t>
            </a:r>
          </a:p>
        </p:txBody>
      </p:sp>
      <p:grpSp>
        <p:nvGrpSpPr>
          <p:cNvPr id="20496" name="Group 16"/>
          <p:cNvGrpSpPr>
            <a:grpSpLocks/>
          </p:cNvGrpSpPr>
          <p:nvPr/>
        </p:nvGrpSpPr>
        <p:grpSpPr bwMode="auto">
          <a:xfrm rot="10800000">
            <a:off x="2971800" y="2286000"/>
            <a:ext cx="1371600" cy="838200"/>
            <a:chOff x="2160" y="1920"/>
            <a:chExt cx="864" cy="528"/>
          </a:xfrm>
        </p:grpSpPr>
        <p:sp>
          <p:nvSpPr>
            <p:cNvPr id="20497" name="AutoShape 17"/>
            <p:cNvSpPr>
              <a:spLocks noChangeArrowheads="1"/>
            </p:cNvSpPr>
            <p:nvPr/>
          </p:nvSpPr>
          <p:spPr bwMode="auto">
            <a:xfrm>
              <a:off x="2160" y="2112"/>
              <a:ext cx="384" cy="336"/>
            </a:xfrm>
            <a:prstGeom prst="lightningBol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8" name="AutoShape 18"/>
            <p:cNvSpPr>
              <a:spLocks noChangeArrowheads="1"/>
            </p:cNvSpPr>
            <p:nvPr/>
          </p:nvSpPr>
          <p:spPr bwMode="auto">
            <a:xfrm>
              <a:off x="2640" y="1920"/>
              <a:ext cx="384" cy="336"/>
            </a:xfrm>
            <a:prstGeom prst="lightningBol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502" name="Group 22"/>
          <p:cNvGrpSpPr>
            <a:grpSpLocks/>
          </p:cNvGrpSpPr>
          <p:nvPr/>
        </p:nvGrpSpPr>
        <p:grpSpPr bwMode="auto">
          <a:xfrm>
            <a:off x="3048000" y="2286000"/>
            <a:ext cx="1371600" cy="838200"/>
            <a:chOff x="2160" y="1920"/>
            <a:chExt cx="864" cy="528"/>
          </a:xfrm>
        </p:grpSpPr>
        <p:sp>
          <p:nvSpPr>
            <p:cNvPr id="20503" name="AutoShape 23"/>
            <p:cNvSpPr>
              <a:spLocks noChangeArrowheads="1"/>
            </p:cNvSpPr>
            <p:nvPr/>
          </p:nvSpPr>
          <p:spPr bwMode="auto">
            <a:xfrm>
              <a:off x="2160" y="2112"/>
              <a:ext cx="384" cy="336"/>
            </a:xfrm>
            <a:prstGeom prst="lightningBol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4" name="AutoShape 24"/>
            <p:cNvSpPr>
              <a:spLocks noChangeArrowheads="1"/>
            </p:cNvSpPr>
            <p:nvPr/>
          </p:nvSpPr>
          <p:spPr bwMode="auto">
            <a:xfrm>
              <a:off x="2640" y="1920"/>
              <a:ext cx="384" cy="336"/>
            </a:xfrm>
            <a:prstGeom prst="lightningBol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11111E-6 C -0.00052 -0.07639 -0.00086 -0.15278 0.02257 -0.16782 C 0.04601 -0.18287 0.11615 -0.07569 0.14028 -0.09028 C 0.16441 -0.10486 0.15296 -0.24699 0.16771 -0.25602 C 0.18247 -0.26504 0.21875 -0.13634 0.229 -0.14421 C 0.23924 -0.15208 0.21441 -0.28634 0.229 -0.30324 C 0.24358 -0.32014 0.30087 -0.25625 0.31615 -0.24514 " pathEditMode="relative" rAng="0" ptsTypes="aaaaaa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xit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19" grpId="0" animBg="1"/>
      <p:bldP spid="1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xplosion 1 14"/>
          <p:cNvSpPr/>
          <p:nvPr/>
        </p:nvSpPr>
        <p:spPr>
          <a:xfrm>
            <a:off x="3886200" y="3505200"/>
            <a:ext cx="1447800" cy="12954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bg1"/>
                </a:solidFill>
              </a:rPr>
              <a:t>ATP</a:t>
            </a:r>
          </a:p>
        </p:txBody>
      </p:sp>
      <p:sp>
        <p:nvSpPr>
          <p:cNvPr id="12" name="Explosion 1 11"/>
          <p:cNvSpPr/>
          <p:nvPr/>
        </p:nvSpPr>
        <p:spPr>
          <a:xfrm>
            <a:off x="2286000" y="3505200"/>
            <a:ext cx="1447800" cy="12954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bg1"/>
                </a:solidFill>
              </a:rPr>
              <a:t>ATP</a:t>
            </a:r>
          </a:p>
        </p:txBody>
      </p:sp>
      <p:sp>
        <p:nvSpPr>
          <p:cNvPr id="13" name="Explosion 1 12"/>
          <p:cNvSpPr/>
          <p:nvPr/>
        </p:nvSpPr>
        <p:spPr>
          <a:xfrm>
            <a:off x="5181600" y="3505200"/>
            <a:ext cx="1447800" cy="12954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bg1"/>
                </a:solidFill>
              </a:rPr>
              <a:t>ATP</a:t>
            </a:r>
          </a:p>
        </p:txBody>
      </p:sp>
      <p:sp>
        <p:nvSpPr>
          <p:cNvPr id="16" name="Explosion 1 15"/>
          <p:cNvSpPr/>
          <p:nvPr/>
        </p:nvSpPr>
        <p:spPr>
          <a:xfrm>
            <a:off x="3733800" y="3505200"/>
            <a:ext cx="1447800" cy="12954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bg1"/>
                </a:solidFill>
              </a:rPr>
              <a:t>ATP</a:t>
            </a:r>
          </a:p>
        </p:txBody>
      </p:sp>
      <p:sp>
        <p:nvSpPr>
          <p:cNvPr id="14" name="Explosion 1 13"/>
          <p:cNvSpPr/>
          <p:nvPr/>
        </p:nvSpPr>
        <p:spPr>
          <a:xfrm>
            <a:off x="2438400" y="3505200"/>
            <a:ext cx="1447800" cy="12954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bg1"/>
                </a:solidFill>
              </a:rPr>
              <a:t>ATP</a:t>
            </a:r>
          </a:p>
        </p:txBody>
      </p:sp>
      <p:sp>
        <p:nvSpPr>
          <p:cNvPr id="11" name="Explosion 1 10"/>
          <p:cNvSpPr/>
          <p:nvPr/>
        </p:nvSpPr>
        <p:spPr>
          <a:xfrm>
            <a:off x="5638800" y="3505200"/>
            <a:ext cx="1447800" cy="12954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bg1"/>
                </a:solidFill>
              </a:rPr>
              <a:t>ATP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399032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Chemiosmosis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905000" y="5562600"/>
            <a:ext cx="685800" cy="6096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ysClr val="windowText" lastClr="000000"/>
                </a:solidFill>
              </a:rPr>
              <a:t>H+</a:t>
            </a:r>
          </a:p>
        </p:txBody>
      </p:sp>
      <p:sp>
        <p:nvSpPr>
          <p:cNvPr id="4" name="Oval 3"/>
          <p:cNvSpPr/>
          <p:nvPr/>
        </p:nvSpPr>
        <p:spPr>
          <a:xfrm>
            <a:off x="6553200" y="5334000"/>
            <a:ext cx="685800" cy="6096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ysClr val="windowText" lastClr="000000"/>
                </a:solidFill>
              </a:rPr>
              <a:t>H+</a:t>
            </a:r>
          </a:p>
        </p:txBody>
      </p:sp>
      <p:sp>
        <p:nvSpPr>
          <p:cNvPr id="5" name="Oval 4"/>
          <p:cNvSpPr/>
          <p:nvPr/>
        </p:nvSpPr>
        <p:spPr>
          <a:xfrm>
            <a:off x="5562600" y="5562600"/>
            <a:ext cx="685800" cy="6096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ysClr val="windowText" lastClr="000000"/>
                </a:solidFill>
              </a:rPr>
              <a:t>H+</a:t>
            </a:r>
          </a:p>
        </p:txBody>
      </p:sp>
      <p:sp>
        <p:nvSpPr>
          <p:cNvPr id="6" name="Oval 5"/>
          <p:cNvSpPr/>
          <p:nvPr/>
        </p:nvSpPr>
        <p:spPr>
          <a:xfrm>
            <a:off x="609600" y="5257800"/>
            <a:ext cx="685800" cy="6096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ysClr val="windowText" lastClr="000000"/>
                </a:solidFill>
              </a:rPr>
              <a:t>H+</a:t>
            </a:r>
          </a:p>
        </p:txBody>
      </p:sp>
      <p:sp>
        <p:nvSpPr>
          <p:cNvPr id="7" name="Oval 6"/>
          <p:cNvSpPr/>
          <p:nvPr/>
        </p:nvSpPr>
        <p:spPr>
          <a:xfrm>
            <a:off x="4267200" y="5715000"/>
            <a:ext cx="685800" cy="6096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ysClr val="windowText" lastClr="000000"/>
                </a:solidFill>
              </a:rPr>
              <a:t>H+</a:t>
            </a:r>
          </a:p>
        </p:txBody>
      </p:sp>
      <p:sp>
        <p:nvSpPr>
          <p:cNvPr id="8" name="Oval 7"/>
          <p:cNvSpPr/>
          <p:nvPr/>
        </p:nvSpPr>
        <p:spPr>
          <a:xfrm>
            <a:off x="3048000" y="5638800"/>
            <a:ext cx="685800" cy="6096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ysClr val="windowText" lastClr="000000"/>
                </a:solidFill>
              </a:rPr>
              <a:t>H+</a:t>
            </a:r>
          </a:p>
        </p:txBody>
      </p:sp>
      <p:sp>
        <p:nvSpPr>
          <p:cNvPr id="10" name="Flowchart: Preparation 9"/>
          <p:cNvSpPr/>
          <p:nvPr/>
        </p:nvSpPr>
        <p:spPr>
          <a:xfrm>
            <a:off x="914400" y="3505200"/>
            <a:ext cx="7162800" cy="1295400"/>
          </a:xfrm>
          <a:prstGeom prst="flowChartPreparation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bg1"/>
                </a:solidFill>
              </a:rPr>
              <a:t>ATP </a:t>
            </a:r>
            <a:r>
              <a:rPr lang="en-US" sz="1800" dirty="0" err="1">
                <a:solidFill>
                  <a:schemeClr val="bg1"/>
                </a:solidFill>
              </a:rPr>
              <a:t>Synthase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22544" name="AutoShape 16"/>
          <p:cNvSpPr>
            <a:spLocks noChangeArrowheads="1"/>
          </p:cNvSpPr>
          <p:nvPr/>
        </p:nvSpPr>
        <p:spPr bwMode="auto">
          <a:xfrm flipH="1" flipV="1">
            <a:off x="6705600" y="5486400"/>
            <a:ext cx="609600" cy="609600"/>
          </a:xfrm>
          <a:prstGeom prst="lightningBol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AutoShape 17"/>
          <p:cNvSpPr>
            <a:spLocks noChangeArrowheads="1"/>
          </p:cNvSpPr>
          <p:nvPr/>
        </p:nvSpPr>
        <p:spPr bwMode="auto">
          <a:xfrm flipV="1">
            <a:off x="609600" y="5410200"/>
            <a:ext cx="533400" cy="609600"/>
          </a:xfrm>
          <a:prstGeom prst="lightningBol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AutoShape 18"/>
          <p:cNvSpPr>
            <a:spLocks noChangeArrowheads="1"/>
          </p:cNvSpPr>
          <p:nvPr/>
        </p:nvSpPr>
        <p:spPr bwMode="auto">
          <a:xfrm rot="2011469" flipH="1" flipV="1">
            <a:off x="3124200" y="5715000"/>
            <a:ext cx="609600" cy="609600"/>
          </a:xfrm>
          <a:prstGeom prst="lightningBol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AutoShape 19"/>
          <p:cNvSpPr>
            <a:spLocks noChangeArrowheads="1"/>
          </p:cNvSpPr>
          <p:nvPr/>
        </p:nvSpPr>
        <p:spPr bwMode="auto">
          <a:xfrm flipH="1" flipV="1">
            <a:off x="5638800" y="5562600"/>
            <a:ext cx="609600" cy="609600"/>
          </a:xfrm>
          <a:prstGeom prst="lightningBol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AutoShape 20"/>
          <p:cNvSpPr>
            <a:spLocks noChangeArrowheads="1"/>
          </p:cNvSpPr>
          <p:nvPr/>
        </p:nvSpPr>
        <p:spPr bwMode="auto">
          <a:xfrm rot="18988778" flipV="1">
            <a:off x="4267200" y="5791200"/>
            <a:ext cx="609600" cy="609600"/>
          </a:xfrm>
          <a:prstGeom prst="lightningBol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AutoShape 21"/>
          <p:cNvSpPr>
            <a:spLocks noChangeArrowheads="1"/>
          </p:cNvSpPr>
          <p:nvPr/>
        </p:nvSpPr>
        <p:spPr bwMode="auto">
          <a:xfrm flipV="1">
            <a:off x="1981200" y="5562600"/>
            <a:ext cx="533400" cy="609600"/>
          </a:xfrm>
          <a:prstGeom prst="lightningBol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-0.00417 -0.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-2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" presetClass="exit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22916 -0.4666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00" y="-2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0"/>
                            </p:stCondLst>
                            <p:childTnLst>
                              <p:par>
                                <p:cTn id="34" presetID="2" presetClass="exit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500"/>
                            </p:stCondLst>
                            <p:childTnLst>
                              <p:par>
                                <p:cTn id="4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000"/>
                            </p:stCondLst>
                            <p:childTnLst>
                              <p:par>
                                <p:cTn id="48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0.07084 -0.5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0" y="-2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0"/>
                            </p:stCondLst>
                            <p:childTnLst>
                              <p:par>
                                <p:cTn id="51" presetID="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500"/>
                            </p:stCondLst>
                            <p:childTnLst>
                              <p:par>
                                <p:cTn id="56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1000"/>
                            </p:stCondLst>
                            <p:childTnLst>
                              <p:par>
                                <p:cTn id="6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500"/>
                            </p:stCondLst>
                            <p:childTnLst>
                              <p:par>
                                <p:cTn id="65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0.44583 -0.5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00" y="-2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7000"/>
                            </p:stCondLst>
                            <p:childTnLst>
                              <p:par>
                                <p:cTn id="68" presetID="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500"/>
                            </p:stCondLst>
                            <p:childTnLst>
                              <p:par>
                                <p:cTn id="73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8000"/>
                            </p:stCondLst>
                            <p:childTnLst>
                              <p:par>
                                <p:cTn id="7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8500"/>
                            </p:stCondLst>
                            <p:childTnLst>
                              <p:par>
                                <p:cTn id="82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35417 -0.5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00" y="-2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500"/>
                            </p:stCondLst>
                            <p:childTnLst>
                              <p:par>
                                <p:cTn id="85" presetID="2" presetClass="exit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1000"/>
                            </p:stCondLst>
                            <p:childTnLst>
                              <p:par>
                                <p:cTn id="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1500"/>
                            </p:stCondLst>
                            <p:childTnLst>
                              <p:par>
                                <p:cTn id="9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2000"/>
                            </p:stCondLst>
                            <p:childTnLst>
                              <p:par>
                                <p:cTn id="99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35416 -0.5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00" y="-2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4000"/>
                            </p:stCondLst>
                            <p:childTnLst>
                              <p:par>
                                <p:cTn id="102" presetID="2" presetClass="exit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2" grpId="0" animBg="1"/>
      <p:bldP spid="13" grpId="0" animBg="1"/>
      <p:bldP spid="16" grpId="0" animBg="1"/>
      <p:bldP spid="14" grpId="0" animBg="1"/>
      <p:bldP spid="11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22544" grpId="0" animBg="1"/>
      <p:bldP spid="22544" grpId="1" animBg="1"/>
      <p:bldP spid="22545" grpId="0" animBg="1"/>
      <p:bldP spid="22545" grpId="1" animBg="1"/>
      <p:bldP spid="22546" grpId="0" animBg="1"/>
      <p:bldP spid="22546" grpId="1" animBg="1"/>
      <p:bldP spid="22547" grpId="0" animBg="1"/>
      <p:bldP spid="22547" grpId="1" animBg="1"/>
      <p:bldP spid="22548" grpId="0" animBg="1"/>
      <p:bldP spid="22548" grpId="1" animBg="1"/>
      <p:bldP spid="22549" grpId="0" animBg="1"/>
      <p:bldP spid="22549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680</TotalTime>
  <Words>311</Words>
  <Application>Microsoft Office PowerPoint</Application>
  <PresentationFormat>On-screen Show (4:3)</PresentationFormat>
  <Paragraphs>206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Verve</vt:lpstr>
      <vt:lpstr>Photosynthesis &amp; Cellular Respiration Project</vt:lpstr>
      <vt:lpstr>Photosynthesis</vt:lpstr>
      <vt:lpstr>PowerPoint Presentation</vt:lpstr>
      <vt:lpstr>PowerPoint Presentation</vt:lpstr>
      <vt:lpstr>PowerPoint Presentation</vt:lpstr>
      <vt:lpstr>Light Dependent Reaction</vt:lpstr>
      <vt:lpstr>Light Dependent Reaction</vt:lpstr>
      <vt:lpstr>Light Dependent Reaction</vt:lpstr>
      <vt:lpstr>Chemiosmosis</vt:lpstr>
      <vt:lpstr>Calvin-Benson Cycle</vt:lpstr>
      <vt:lpstr>Calvin-Benson Cycle</vt:lpstr>
      <vt:lpstr>Calvin-Benson Cycle</vt:lpstr>
      <vt:lpstr>Calvin-Benson Cycle</vt:lpstr>
      <vt:lpstr>6 Calvin Benson Cycles Later…</vt:lpstr>
      <vt:lpstr>Calvin Benson Cycle</vt:lpstr>
      <vt:lpstr>On to Cellular Respiration</vt:lpstr>
      <vt:lpstr>Cellular Respiration</vt:lpstr>
      <vt:lpstr>Cellular Respiration</vt:lpstr>
      <vt:lpstr>Glycolysis</vt:lpstr>
      <vt:lpstr>Krebs Cycle Preparation</vt:lpstr>
      <vt:lpstr>Krebs Cycle</vt:lpstr>
      <vt:lpstr>Electron Transport System</vt:lpstr>
      <vt:lpstr>Chemiosmosis</vt:lpstr>
      <vt:lpstr>Chemiosmosis</vt:lpstr>
      <vt:lpstr>And it all adds up to...</vt:lpstr>
      <vt:lpstr>PowerPoint Presentation</vt:lpstr>
      <vt:lpstr>The End</vt:lpstr>
    </vt:vector>
  </TitlesOfParts>
  <Company>Peace Wapiti School Division No. 76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Photosynthesis Cellular Respiration Project</dc:title>
  <dc:creator>Daniel Standring</dc:creator>
  <cp:lastModifiedBy>Windows User</cp:lastModifiedBy>
  <cp:revision>58</cp:revision>
  <dcterms:created xsi:type="dcterms:W3CDTF">2011-02-09T21:05:28Z</dcterms:created>
  <dcterms:modified xsi:type="dcterms:W3CDTF">2014-01-23T21:28:50Z</dcterms:modified>
</cp:coreProperties>
</file>