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1" r:id="rId6"/>
    <p:sldId id="266" r:id="rId7"/>
    <p:sldId id="262" r:id="rId8"/>
    <p:sldId id="263" r:id="rId9"/>
    <p:sldId id="264" r:id="rId10"/>
    <p:sldId id="265" r:id="rId11"/>
    <p:sldId id="267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D17"/>
    <a:srgbClr val="986E4E"/>
    <a:srgbClr val="54B6F8"/>
    <a:srgbClr val="E4F1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8ED19-B01C-43DF-AC52-76EFFC13B5F4}" type="datetimeFigureOut">
              <a:rPr lang="en-US"/>
              <a:pPr>
                <a:defRPr/>
              </a:pPr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A27D5-2833-4DB9-8BAB-BDCBE283B6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29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0703A-34B1-4D5F-83FF-A7A1059F58E8}" type="datetimeFigureOut">
              <a:rPr lang="en-US"/>
              <a:pPr>
                <a:defRPr/>
              </a:pPr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6D643-89A1-4D3F-9D8E-154F62D62F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82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0330A-F4FF-497A-AC4D-D9EEDE5F0C0A}" type="datetimeFigureOut">
              <a:rPr lang="en-US"/>
              <a:pPr>
                <a:defRPr/>
              </a:pPr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487AF-2C4F-417E-A865-CFB5B30A70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9735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6FBC3-9C4F-4A10-BFF7-2E268BAECDCC}" type="datetimeFigureOut">
              <a:rPr lang="en-US"/>
              <a:pPr>
                <a:defRPr/>
              </a:pPr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D3FD2-618C-4C2F-8DCA-14F6215076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965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FB16B-963D-4430-BBB6-236975BC1EB1}" type="datetimeFigureOut">
              <a:rPr lang="en-US"/>
              <a:pPr>
                <a:defRPr/>
              </a:pPr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B8DF9-C1FA-4CE8-B46B-0E4F5201D4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55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D8EDF-F8C6-48B8-863B-67E89B57BC04}" type="datetimeFigureOut">
              <a:rPr lang="en-US"/>
              <a:pPr>
                <a:defRPr/>
              </a:pPr>
              <a:t>7/12/2015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023ED-1DCF-4829-80EF-E3AD90DB04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51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96B28-8F7A-4B95-AA18-D0C55EB7C023}" type="datetimeFigureOut">
              <a:rPr lang="en-US"/>
              <a:pPr>
                <a:defRPr/>
              </a:pPr>
              <a:t>7/12/2015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AD408-4D8C-4F2E-B04E-37F213F65A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132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1F021-C8F0-44A6-866C-6FA515F2DEED}" type="datetimeFigureOut">
              <a:rPr lang="en-US"/>
              <a:pPr>
                <a:defRPr/>
              </a:pPr>
              <a:t>7/12/2015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E427A-1A9E-48A9-975B-8BAA8E181B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2713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EDEE7-F0A1-4A2A-9984-BEA47EA5FE1A}" type="datetimeFigureOut">
              <a:rPr lang="en-US"/>
              <a:pPr>
                <a:defRPr/>
              </a:pPr>
              <a:t>7/12/2015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4FA44-6101-46B5-9221-738C5CC853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2128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021B7-6BDB-4386-971F-CFF3F9F699CD}" type="datetimeFigureOut">
              <a:rPr lang="en-US"/>
              <a:pPr>
                <a:defRPr/>
              </a:pPr>
              <a:t>7/12/2015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93B2C-FCA2-42FB-8931-A00A9FCED9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8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63235-BCFA-49FA-B4C3-382F4E535EB3}" type="datetimeFigureOut">
              <a:rPr lang="en-US"/>
              <a:pPr>
                <a:defRPr/>
              </a:pPr>
              <a:t>7/12/2015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D19DC-65D3-4022-A9EF-D966D501E4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297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9F7F5B-9139-4FC9-93E4-1FF37CD74FBD}" type="datetimeFigureOut">
              <a:rPr lang="en-US"/>
              <a:pPr>
                <a:defRPr/>
              </a:pPr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A7AF034-B3B1-4527-9491-34881B363B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Tooth and Notch Ionic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Use the templates in the following slides to make representations of the indicated ionic compounds.  Copy and paste to produce extra ions as needed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Remember that an ionic compound has to be “electrically neutral”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Delete the unused templates from each slide when you have “made” the compound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Click in the box provided and type in the formula of the compound. Use the subscript function to write the formulas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Save your work and e-mail it to: </a:t>
            </a:r>
            <a:r>
              <a:rPr lang="en-US" dirty="0" smtClean="0"/>
              <a:t>danielstandring@gpcsd.ca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85"/>
          <p:cNvSpPr txBox="1">
            <a:spLocks noChangeArrowheads="1"/>
          </p:cNvSpPr>
          <p:nvPr/>
        </p:nvSpPr>
        <p:spPr bwMode="auto">
          <a:xfrm>
            <a:off x="2438400" y="304800"/>
            <a:ext cx="426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Calibri" panose="020F0502020204030204" pitchFamily="34" charset="0"/>
              </a:rPr>
              <a:t>Magnesium Phosphate</a:t>
            </a:r>
          </a:p>
        </p:txBody>
      </p:sp>
      <p:sp>
        <p:nvSpPr>
          <p:cNvPr id="11267" name="TextBox 99"/>
          <p:cNvSpPr txBox="1">
            <a:spLocks noChangeArrowheads="1"/>
          </p:cNvSpPr>
          <p:nvPr/>
        </p:nvSpPr>
        <p:spPr bwMode="auto">
          <a:xfrm>
            <a:off x="3048000" y="5780088"/>
            <a:ext cx="2514600" cy="954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Calibri" panose="020F0502020204030204" pitchFamily="34" charset="0"/>
              </a:rPr>
              <a:t>Formula:</a:t>
            </a:r>
          </a:p>
          <a:p>
            <a:pPr eaLnBrk="1" hangingPunct="1"/>
            <a:endParaRPr lang="en-US" altLang="en-US" sz="2800" b="1">
              <a:latin typeface="Calibri" panose="020F0502020204030204" pitchFamily="34" charset="0"/>
            </a:endParaRPr>
          </a:p>
        </p:txBody>
      </p:sp>
      <p:grpSp>
        <p:nvGrpSpPr>
          <p:cNvPr id="2" name="Group 100"/>
          <p:cNvGrpSpPr/>
          <p:nvPr/>
        </p:nvGrpSpPr>
        <p:grpSpPr>
          <a:xfrm>
            <a:off x="2286000" y="1371600"/>
            <a:ext cx="1066800" cy="2133600"/>
            <a:chOff x="3200401" y="3962400"/>
            <a:chExt cx="1066800" cy="2133600"/>
          </a:xfrm>
          <a:solidFill>
            <a:schemeClr val="tx2">
              <a:lumMod val="20000"/>
              <a:lumOff val="80000"/>
            </a:schemeClr>
          </a:solidFill>
        </p:grpSpPr>
        <p:grpSp>
          <p:nvGrpSpPr>
            <p:cNvPr id="3" name="Group 132"/>
            <p:cNvGrpSpPr/>
            <p:nvPr/>
          </p:nvGrpSpPr>
          <p:grpSpPr>
            <a:xfrm rot="10800000">
              <a:off x="3200401" y="3962400"/>
              <a:ext cx="1066800" cy="2133600"/>
              <a:chOff x="838200" y="2514600"/>
              <a:chExt cx="1066800" cy="2133600"/>
            </a:xfrm>
            <a:grpFill/>
          </p:grpSpPr>
          <p:grpSp>
            <p:nvGrpSpPr>
              <p:cNvPr id="4" name="Group 116"/>
              <p:cNvGrpSpPr/>
              <p:nvPr/>
            </p:nvGrpSpPr>
            <p:grpSpPr>
              <a:xfrm>
                <a:off x="838200" y="2514600"/>
                <a:ext cx="1066800" cy="1066800"/>
                <a:chOff x="5029200" y="3733800"/>
                <a:chExt cx="1066800" cy="1066800"/>
              </a:xfrm>
              <a:grpFill/>
            </p:grpSpPr>
            <p:cxnSp>
              <p:nvCxnSpPr>
                <p:cNvPr id="135" name="Straight Connector 134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 rot="10800000">
                  <a:off x="5029200" y="3733800"/>
                  <a:ext cx="7620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" name="Group 124"/>
              <p:cNvGrpSpPr/>
              <p:nvPr/>
            </p:nvGrpSpPr>
            <p:grpSpPr>
              <a:xfrm>
                <a:off x="838200" y="3581400"/>
                <a:ext cx="1066800" cy="1066800"/>
                <a:chOff x="5029200" y="3733800"/>
                <a:chExt cx="1066800" cy="1066800"/>
              </a:xfrm>
              <a:grpFill/>
            </p:grpSpPr>
            <p:cxnSp>
              <p:nvCxnSpPr>
                <p:cNvPr id="117" name="Straight Connector 116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rot="10800000">
                  <a:off x="5029200" y="4800600"/>
                  <a:ext cx="7620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5" name="TextBox 104"/>
            <p:cNvSpPr txBox="1"/>
            <p:nvPr/>
          </p:nvSpPr>
          <p:spPr>
            <a:xfrm>
              <a:off x="3657600" y="4876800"/>
              <a:ext cx="533400" cy="369332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O</a:t>
              </a:r>
              <a:r>
                <a:rPr lang="en-US" b="1" baseline="30000" dirty="0">
                  <a:latin typeface="+mn-lt"/>
                  <a:cs typeface="+mn-cs"/>
                </a:rPr>
                <a:t>2-</a:t>
              </a:r>
            </a:p>
          </p:txBody>
        </p:sp>
      </p:grpSp>
      <p:grpSp>
        <p:nvGrpSpPr>
          <p:cNvPr id="11269" name="Group 158"/>
          <p:cNvGrpSpPr>
            <a:grpSpLocks/>
          </p:cNvGrpSpPr>
          <p:nvPr/>
        </p:nvGrpSpPr>
        <p:grpSpPr bwMode="auto">
          <a:xfrm>
            <a:off x="838200" y="1295400"/>
            <a:ext cx="762000" cy="2133600"/>
            <a:chOff x="7848600" y="3200400"/>
            <a:chExt cx="762000" cy="2133600"/>
          </a:xfrm>
        </p:grpSpPr>
        <p:grpSp>
          <p:nvGrpSpPr>
            <p:cNvPr id="11335" name="Group 133"/>
            <p:cNvGrpSpPr>
              <a:grpSpLocks/>
            </p:cNvGrpSpPr>
            <p:nvPr/>
          </p:nvGrpSpPr>
          <p:grpSpPr bwMode="auto">
            <a:xfrm rot="10800000">
              <a:off x="7848600" y="3200400"/>
              <a:ext cx="762000" cy="2133600"/>
              <a:chOff x="7772400" y="4114800"/>
              <a:chExt cx="762000" cy="2133600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 rot="16200000" flipH="1">
                <a:off x="7772400" y="43434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>
                <a:off x="7658100" y="50673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7772400" y="41148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8001000" y="46482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>
                <a:off x="7658100" y="4229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5400000">
                <a:off x="7772400" y="4648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16200000" flipH="1">
                <a:off x="7772400" y="5410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5400000">
                <a:off x="7658100" y="6134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7772400" y="62484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>
                <a:off x="8001000" y="57150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5400000">
                <a:off x="7658100" y="52959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rot="5400000">
                <a:off x="7772400" y="57150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1" name="TextBox 160"/>
            <p:cNvSpPr txBox="1"/>
            <p:nvPr/>
          </p:nvSpPr>
          <p:spPr>
            <a:xfrm>
              <a:off x="7848600" y="4038600"/>
              <a:ext cx="685800" cy="36988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Mg</a:t>
              </a:r>
              <a:r>
                <a:rPr lang="en-US" b="1" baseline="30000" dirty="0">
                  <a:latin typeface="+mn-lt"/>
                  <a:cs typeface="+mn-cs"/>
                </a:rPr>
                <a:t>2+</a:t>
              </a:r>
            </a:p>
          </p:txBody>
        </p:sp>
      </p:grpSp>
      <p:grpSp>
        <p:nvGrpSpPr>
          <p:cNvPr id="11270" name="Group 186"/>
          <p:cNvGrpSpPr>
            <a:grpSpLocks/>
          </p:cNvGrpSpPr>
          <p:nvPr/>
        </p:nvGrpSpPr>
        <p:grpSpPr bwMode="auto">
          <a:xfrm>
            <a:off x="914400" y="5105400"/>
            <a:ext cx="762000" cy="1066800"/>
            <a:chOff x="304800" y="990600"/>
            <a:chExt cx="762000" cy="1066800"/>
          </a:xfrm>
        </p:grpSpPr>
        <p:grpSp>
          <p:nvGrpSpPr>
            <p:cNvPr id="11326" name="Group 34"/>
            <p:cNvGrpSpPr>
              <a:grpSpLocks/>
            </p:cNvGrpSpPr>
            <p:nvPr/>
          </p:nvGrpSpPr>
          <p:grpSpPr bwMode="auto">
            <a:xfrm rot="10800000">
              <a:off x="304800" y="990600"/>
              <a:ext cx="762000" cy="1066800"/>
              <a:chOff x="6629400" y="1752600"/>
              <a:chExt cx="762000" cy="1066800"/>
            </a:xfrm>
          </p:grpSpPr>
          <p:cxnSp>
            <p:nvCxnSpPr>
              <p:cNvPr id="190" name="Straight Connector 189"/>
              <p:cNvCxnSpPr/>
              <p:nvPr/>
            </p:nvCxnSpPr>
            <p:spPr>
              <a:xfrm rot="16200000" flipH="1">
                <a:off x="6629400" y="1981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5400000">
                <a:off x="6515100" y="2705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6629400" y="17526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6629400" y="28194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5400000">
                <a:off x="6858000" y="22860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5400000">
                <a:off x="6515100" y="18669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5400000">
                <a:off x="6629400" y="22860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327" name="TextBox 188"/>
            <p:cNvSpPr txBox="1">
              <a:spLocks noChangeArrowheads="1"/>
            </p:cNvSpPr>
            <p:nvPr/>
          </p:nvSpPr>
          <p:spPr bwMode="auto">
            <a:xfrm>
              <a:off x="304800" y="990600"/>
              <a:ext cx="533400" cy="369332"/>
            </a:xfrm>
            <a:prstGeom prst="rect">
              <a:avLst/>
            </a:prstGeom>
            <a:solidFill>
              <a:srgbClr val="54B6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latin typeface="Calibri" panose="020F0502020204030204" pitchFamily="34" charset="0"/>
                </a:rPr>
                <a:t>Na</a:t>
              </a:r>
              <a:r>
                <a:rPr lang="en-US" altLang="en-US" b="1" baseline="30000">
                  <a:latin typeface="Calibri" panose="020F0502020204030204" pitchFamily="34" charset="0"/>
                </a:rPr>
                <a:t>+</a:t>
              </a:r>
            </a:p>
          </p:txBody>
        </p:sp>
      </p:grpSp>
      <p:grpSp>
        <p:nvGrpSpPr>
          <p:cNvPr id="11271" name="Group 196"/>
          <p:cNvGrpSpPr>
            <a:grpSpLocks/>
          </p:cNvGrpSpPr>
          <p:nvPr/>
        </p:nvGrpSpPr>
        <p:grpSpPr bwMode="auto">
          <a:xfrm>
            <a:off x="7391400" y="2895600"/>
            <a:ext cx="762000" cy="3200400"/>
            <a:chOff x="1447800" y="2667000"/>
            <a:chExt cx="762000" cy="3200400"/>
          </a:xfrm>
        </p:grpSpPr>
        <p:grpSp>
          <p:nvGrpSpPr>
            <p:cNvPr id="11305" name="Group 156"/>
            <p:cNvGrpSpPr>
              <a:grpSpLocks/>
            </p:cNvGrpSpPr>
            <p:nvPr/>
          </p:nvGrpSpPr>
          <p:grpSpPr bwMode="auto">
            <a:xfrm rot="10800000">
              <a:off x="1447800" y="2667000"/>
              <a:ext cx="762000" cy="3200400"/>
              <a:chOff x="6019800" y="1905000"/>
              <a:chExt cx="762000" cy="3200400"/>
            </a:xfrm>
          </p:grpSpPr>
          <p:grpSp>
            <p:nvGrpSpPr>
              <p:cNvPr id="11307" name="Group 35"/>
              <p:cNvGrpSpPr>
                <a:grpSpLocks/>
              </p:cNvGrpSpPr>
              <p:nvPr/>
            </p:nvGrpSpPr>
            <p:grpSpPr bwMode="auto">
              <a:xfrm>
                <a:off x="6019800" y="1905000"/>
                <a:ext cx="762000" cy="1066800"/>
                <a:chOff x="6629400" y="1752600"/>
                <a:chExt cx="762000" cy="1066800"/>
              </a:xfrm>
            </p:grpSpPr>
            <p:cxnSp>
              <p:nvCxnSpPr>
                <p:cNvPr id="213" name="Straight Connector 212"/>
                <p:cNvCxnSpPr/>
                <p:nvPr/>
              </p:nvCxnSpPr>
              <p:spPr>
                <a:xfrm rot="16200000" flipH="1">
                  <a:off x="6629400" y="1981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 rot="5400000">
                  <a:off x="6518275" y="2705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>
                  <a:off x="6629400" y="17526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 rot="5400000">
                  <a:off x="6858000" y="22860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 rot="5400000">
                  <a:off x="6515100" y="18669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 rot="5400000">
                  <a:off x="6629400" y="22860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308" name="Group 143"/>
              <p:cNvGrpSpPr>
                <a:grpSpLocks/>
              </p:cNvGrpSpPr>
              <p:nvPr/>
            </p:nvGrpSpPr>
            <p:grpSpPr bwMode="auto">
              <a:xfrm>
                <a:off x="6019800" y="2971800"/>
                <a:ext cx="762000" cy="2133600"/>
                <a:chOff x="7772400" y="4114800"/>
                <a:chExt cx="762000" cy="2133600"/>
              </a:xfrm>
            </p:grpSpPr>
            <p:cxnSp>
              <p:nvCxnSpPr>
                <p:cNvPr id="202" name="Straight Connector 201"/>
                <p:cNvCxnSpPr/>
                <p:nvPr/>
              </p:nvCxnSpPr>
              <p:spPr>
                <a:xfrm rot="16200000" flipH="1">
                  <a:off x="7772400" y="4343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/>
                <p:cNvCxnSpPr/>
                <p:nvPr/>
              </p:nvCxnSpPr>
              <p:spPr>
                <a:xfrm rot="5400000">
                  <a:off x="7658100" y="5067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/>
                <p:cNvCxnSpPr/>
                <p:nvPr/>
              </p:nvCxnSpPr>
              <p:spPr>
                <a:xfrm rot="5400000">
                  <a:off x="8001000" y="4648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/>
              </p:nvCxnSpPr>
              <p:spPr>
                <a:xfrm rot="5400000">
                  <a:off x="7658100" y="4229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 rot="5400000">
                  <a:off x="7772400" y="4648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 rot="16200000" flipH="1">
                  <a:off x="7772400" y="5410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 rot="5400000">
                  <a:off x="7658100" y="6134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>
                <a:xfrm>
                  <a:off x="7772400" y="62484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 rot="5400000">
                  <a:off x="8001000" y="57150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 rot="5400000">
                  <a:off x="7658100" y="52959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 rot="5400000">
                  <a:off x="7772400" y="57150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9" name="TextBox 198"/>
            <p:cNvSpPr txBox="1"/>
            <p:nvPr/>
          </p:nvSpPr>
          <p:spPr>
            <a:xfrm>
              <a:off x="1524000" y="3581400"/>
              <a:ext cx="609600" cy="381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Al</a:t>
              </a:r>
              <a:r>
                <a:rPr lang="en-US" b="1" baseline="30000" dirty="0">
                  <a:latin typeface="+mn-lt"/>
                  <a:cs typeface="+mn-cs"/>
                </a:rPr>
                <a:t>3+</a:t>
              </a:r>
            </a:p>
          </p:txBody>
        </p:sp>
      </p:grpSp>
      <p:grpSp>
        <p:nvGrpSpPr>
          <p:cNvPr id="11272" name="Group 218"/>
          <p:cNvGrpSpPr>
            <a:grpSpLocks/>
          </p:cNvGrpSpPr>
          <p:nvPr/>
        </p:nvGrpSpPr>
        <p:grpSpPr bwMode="auto">
          <a:xfrm>
            <a:off x="4114800" y="2133600"/>
            <a:ext cx="1066800" cy="3200400"/>
            <a:chOff x="838201" y="2667000"/>
            <a:chExt cx="1066800" cy="3200400"/>
          </a:xfrm>
        </p:grpSpPr>
        <p:grpSp>
          <p:nvGrpSpPr>
            <p:cNvPr id="11283" name="Group 142"/>
            <p:cNvGrpSpPr>
              <a:grpSpLocks/>
            </p:cNvGrpSpPr>
            <p:nvPr/>
          </p:nvGrpSpPr>
          <p:grpSpPr bwMode="auto">
            <a:xfrm rot="10800000">
              <a:off x="838201" y="2667000"/>
              <a:ext cx="1066800" cy="3200400"/>
              <a:chOff x="838200" y="3048000"/>
              <a:chExt cx="1066800" cy="3200400"/>
            </a:xfrm>
          </p:grpSpPr>
          <p:grpSp>
            <p:nvGrpSpPr>
              <p:cNvPr id="11285" name="Group 100"/>
              <p:cNvGrpSpPr>
                <a:grpSpLocks/>
              </p:cNvGrpSpPr>
              <p:nvPr/>
            </p:nvGrpSpPr>
            <p:grpSpPr bwMode="auto">
              <a:xfrm>
                <a:off x="838200" y="41148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37" name="Straight Connector 236"/>
                <p:cNvCxnSpPr/>
                <p:nvPr/>
              </p:nvCxnSpPr>
              <p:spPr>
                <a:xfrm rot="5400000" flipH="1" flipV="1">
                  <a:off x="5794375" y="4267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 rot="5400000" flipH="1" flipV="1">
                  <a:off x="5680075" y="3848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/>
              </p:nvCxnSpPr>
              <p:spPr>
                <a:xfrm rot="5400000" flipH="1" flipV="1">
                  <a:off x="4498975" y="4267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 rot="5400000" flipH="1" flipV="1">
                  <a:off x="5680075" y="4686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/>
              </p:nvCxnSpPr>
              <p:spPr>
                <a:xfrm rot="16200000" flipV="1">
                  <a:off x="5794375" y="3962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86" name="Group 108"/>
              <p:cNvGrpSpPr>
                <a:grpSpLocks/>
              </p:cNvGrpSpPr>
              <p:nvPr/>
            </p:nvGrpSpPr>
            <p:grpSpPr bwMode="auto">
              <a:xfrm>
                <a:off x="838200" y="30480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31" name="Straight Connector 230"/>
                <p:cNvCxnSpPr/>
                <p:nvPr/>
              </p:nvCxnSpPr>
              <p:spPr>
                <a:xfrm rot="5400000" flipH="1" flipV="1">
                  <a:off x="5794375" y="4267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231"/>
                <p:cNvCxnSpPr/>
                <p:nvPr/>
              </p:nvCxnSpPr>
              <p:spPr>
                <a:xfrm rot="5400000" flipH="1" flipV="1">
                  <a:off x="5680075" y="3848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/>
                <p:cNvCxnSpPr/>
                <p:nvPr/>
              </p:nvCxnSpPr>
              <p:spPr>
                <a:xfrm rot="10800000">
                  <a:off x="5032375" y="37338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>
                <a:xfrm rot="5400000" flipH="1" flipV="1">
                  <a:off x="4498975" y="4267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/>
                <p:cNvCxnSpPr/>
                <p:nvPr/>
              </p:nvCxnSpPr>
              <p:spPr>
                <a:xfrm rot="5400000" flipH="1" flipV="1">
                  <a:off x="5680075" y="4686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 rot="16200000" flipV="1">
                  <a:off x="5794375" y="3962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87" name="Group 134"/>
              <p:cNvGrpSpPr>
                <a:grpSpLocks/>
              </p:cNvGrpSpPr>
              <p:nvPr/>
            </p:nvGrpSpPr>
            <p:grpSpPr bwMode="auto">
              <a:xfrm>
                <a:off x="838200" y="51816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25" name="Straight Connector 224"/>
                <p:cNvCxnSpPr/>
                <p:nvPr/>
              </p:nvCxnSpPr>
              <p:spPr>
                <a:xfrm rot="5400000" flipH="1" flipV="1">
                  <a:off x="5794375" y="4267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 rot="5400000" flipH="1" flipV="1">
                  <a:off x="5680075" y="3848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/>
              </p:nvCxnSpPr>
              <p:spPr>
                <a:xfrm rot="10800000">
                  <a:off x="5035550" y="48006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rot="5400000" flipH="1" flipV="1">
                  <a:off x="4498975" y="4270375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/>
                <p:cNvCxnSpPr/>
                <p:nvPr/>
              </p:nvCxnSpPr>
              <p:spPr>
                <a:xfrm rot="5400000" flipH="1" flipV="1">
                  <a:off x="5683250" y="4686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 rot="16200000" flipV="1">
                  <a:off x="5794375" y="3962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21" name="TextBox 220"/>
            <p:cNvSpPr txBox="1"/>
            <p:nvPr/>
          </p:nvSpPr>
          <p:spPr>
            <a:xfrm>
              <a:off x="1143001" y="4114800"/>
              <a:ext cx="685800" cy="36988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PO</a:t>
              </a:r>
              <a:r>
                <a:rPr lang="en-US" b="1" baseline="-25000" dirty="0">
                  <a:latin typeface="+mn-lt"/>
                  <a:cs typeface="+mn-cs"/>
                </a:rPr>
                <a:t>4</a:t>
              </a:r>
              <a:r>
                <a:rPr lang="en-US" b="1" baseline="30000" dirty="0">
                  <a:latin typeface="+mn-lt"/>
                  <a:cs typeface="+mn-cs"/>
                </a:rPr>
                <a:t>3-</a:t>
              </a:r>
            </a:p>
          </p:txBody>
        </p:sp>
      </p:grpSp>
      <p:grpSp>
        <p:nvGrpSpPr>
          <p:cNvPr id="11273" name="Group 241"/>
          <p:cNvGrpSpPr>
            <a:grpSpLocks/>
          </p:cNvGrpSpPr>
          <p:nvPr/>
        </p:nvGrpSpPr>
        <p:grpSpPr bwMode="auto">
          <a:xfrm>
            <a:off x="5638800" y="2819400"/>
            <a:ext cx="1066800" cy="1066800"/>
            <a:chOff x="1524001" y="990600"/>
            <a:chExt cx="1066800" cy="1066800"/>
          </a:xfrm>
        </p:grpSpPr>
        <p:grpSp>
          <p:nvGrpSpPr>
            <p:cNvPr id="11274" name="Group 167"/>
            <p:cNvGrpSpPr>
              <a:grpSpLocks/>
            </p:cNvGrpSpPr>
            <p:nvPr/>
          </p:nvGrpSpPr>
          <p:grpSpPr bwMode="auto">
            <a:xfrm rot="10800000">
              <a:off x="1524001" y="990600"/>
              <a:ext cx="1066800" cy="1066800"/>
              <a:chOff x="5029200" y="3733800"/>
              <a:chExt cx="1066800" cy="1066800"/>
            </a:xfrm>
          </p:grpSpPr>
          <p:cxnSp>
            <p:nvCxnSpPr>
              <p:cNvPr id="245" name="Straight Connector 244"/>
              <p:cNvCxnSpPr/>
              <p:nvPr/>
            </p:nvCxnSpPr>
            <p:spPr>
              <a:xfrm rot="5400000" flipH="1" flipV="1">
                <a:off x="5792787" y="4267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>
              <a:xfrm rot="5400000" flipH="1" flipV="1">
                <a:off x="5676900" y="3848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 rot="10800000">
                <a:off x="5032375" y="48006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>
              <a:xfrm rot="10800000">
                <a:off x="5029200" y="37338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 rot="5400000" flipH="1" flipV="1">
                <a:off x="4495800" y="42672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 rot="5400000" flipH="1" flipV="1">
                <a:off x="5680075" y="46863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/>
              <p:nvPr/>
            </p:nvCxnSpPr>
            <p:spPr>
              <a:xfrm rot="16200000" flipV="1">
                <a:off x="5792787" y="39624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75" name="TextBox 243"/>
            <p:cNvSpPr txBox="1">
              <a:spLocks noChangeArrowheads="1"/>
            </p:cNvSpPr>
            <p:nvPr/>
          </p:nvSpPr>
          <p:spPr bwMode="auto">
            <a:xfrm>
              <a:off x="1981200" y="1371600"/>
              <a:ext cx="533400" cy="369332"/>
            </a:xfrm>
            <a:prstGeom prst="rect">
              <a:avLst/>
            </a:prstGeom>
            <a:solidFill>
              <a:srgbClr val="E4F1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latin typeface="Calibri" panose="020F0502020204030204" pitchFamily="34" charset="0"/>
                </a:rPr>
                <a:t>Cl</a:t>
              </a:r>
              <a:r>
                <a:rPr lang="en-US" altLang="en-US" b="1" baseline="30000">
                  <a:latin typeface="Calibri" panose="020F0502020204030204" pitchFamily="34" charset="0"/>
                </a:rPr>
                <a:t>-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85"/>
          <p:cNvSpPr txBox="1">
            <a:spLocks noChangeArrowheads="1"/>
          </p:cNvSpPr>
          <p:nvPr/>
        </p:nvSpPr>
        <p:spPr bwMode="auto">
          <a:xfrm>
            <a:off x="2667000" y="304800"/>
            <a:ext cx="426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Calibri" panose="020F0502020204030204" pitchFamily="34" charset="0"/>
              </a:rPr>
              <a:t>Iron (II) Chloride</a:t>
            </a:r>
          </a:p>
        </p:txBody>
      </p:sp>
      <p:sp>
        <p:nvSpPr>
          <p:cNvPr id="12291" name="TextBox 99"/>
          <p:cNvSpPr txBox="1">
            <a:spLocks noChangeArrowheads="1"/>
          </p:cNvSpPr>
          <p:nvPr/>
        </p:nvSpPr>
        <p:spPr bwMode="auto">
          <a:xfrm>
            <a:off x="3048000" y="5780088"/>
            <a:ext cx="2514600" cy="954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Calibri" panose="020F0502020204030204" pitchFamily="34" charset="0"/>
              </a:rPr>
              <a:t>Formula:</a:t>
            </a:r>
          </a:p>
          <a:p>
            <a:pPr eaLnBrk="1" hangingPunct="1"/>
            <a:endParaRPr lang="en-US" altLang="en-US" sz="2800" b="1">
              <a:latin typeface="Calibri" panose="020F0502020204030204" pitchFamily="34" charset="0"/>
            </a:endParaRPr>
          </a:p>
        </p:txBody>
      </p:sp>
      <p:grpSp>
        <p:nvGrpSpPr>
          <p:cNvPr id="2" name="Group 100"/>
          <p:cNvGrpSpPr/>
          <p:nvPr/>
        </p:nvGrpSpPr>
        <p:grpSpPr>
          <a:xfrm>
            <a:off x="6096000" y="4343400"/>
            <a:ext cx="1066800" cy="2133600"/>
            <a:chOff x="3200401" y="3962400"/>
            <a:chExt cx="1066800" cy="2133600"/>
          </a:xfrm>
          <a:solidFill>
            <a:schemeClr val="tx2">
              <a:lumMod val="20000"/>
              <a:lumOff val="80000"/>
            </a:schemeClr>
          </a:solidFill>
        </p:grpSpPr>
        <p:grpSp>
          <p:nvGrpSpPr>
            <p:cNvPr id="3" name="Group 132"/>
            <p:cNvGrpSpPr/>
            <p:nvPr/>
          </p:nvGrpSpPr>
          <p:grpSpPr>
            <a:xfrm rot="10800000">
              <a:off x="3200401" y="3962400"/>
              <a:ext cx="1066800" cy="2133600"/>
              <a:chOff x="838200" y="2514600"/>
              <a:chExt cx="1066800" cy="2133600"/>
            </a:xfrm>
            <a:grpFill/>
          </p:grpSpPr>
          <p:grpSp>
            <p:nvGrpSpPr>
              <p:cNvPr id="4" name="Group 116"/>
              <p:cNvGrpSpPr/>
              <p:nvPr/>
            </p:nvGrpSpPr>
            <p:grpSpPr>
              <a:xfrm>
                <a:off x="838200" y="2514600"/>
                <a:ext cx="1066800" cy="1066800"/>
                <a:chOff x="5029200" y="3733800"/>
                <a:chExt cx="1066800" cy="1066800"/>
              </a:xfrm>
              <a:grpFill/>
            </p:grpSpPr>
            <p:cxnSp>
              <p:nvCxnSpPr>
                <p:cNvPr id="135" name="Straight Connector 134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 rot="10800000">
                  <a:off x="5029200" y="3733800"/>
                  <a:ext cx="7620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" name="Group 124"/>
              <p:cNvGrpSpPr/>
              <p:nvPr/>
            </p:nvGrpSpPr>
            <p:grpSpPr>
              <a:xfrm>
                <a:off x="838200" y="3581400"/>
                <a:ext cx="1066800" cy="1066800"/>
                <a:chOff x="5029200" y="3733800"/>
                <a:chExt cx="1066800" cy="1066800"/>
              </a:xfrm>
              <a:grpFill/>
            </p:grpSpPr>
            <p:cxnSp>
              <p:nvCxnSpPr>
                <p:cNvPr id="117" name="Straight Connector 116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rot="10800000">
                  <a:off x="5029200" y="4800600"/>
                  <a:ext cx="7620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5" name="TextBox 104"/>
            <p:cNvSpPr txBox="1"/>
            <p:nvPr/>
          </p:nvSpPr>
          <p:spPr>
            <a:xfrm>
              <a:off x="3657600" y="4876800"/>
              <a:ext cx="533400" cy="369332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O</a:t>
              </a:r>
              <a:r>
                <a:rPr lang="en-US" b="1" baseline="30000" dirty="0">
                  <a:latin typeface="+mn-lt"/>
                  <a:cs typeface="+mn-cs"/>
                </a:rPr>
                <a:t>2-</a:t>
              </a:r>
            </a:p>
          </p:txBody>
        </p:sp>
      </p:grpSp>
      <p:grpSp>
        <p:nvGrpSpPr>
          <p:cNvPr id="6" name="Group 158"/>
          <p:cNvGrpSpPr/>
          <p:nvPr/>
        </p:nvGrpSpPr>
        <p:grpSpPr>
          <a:xfrm>
            <a:off x="4114800" y="3429000"/>
            <a:ext cx="762000" cy="2133600"/>
            <a:chOff x="7848600" y="3200400"/>
            <a:chExt cx="762000" cy="2133600"/>
          </a:xfrm>
          <a:solidFill>
            <a:srgbClr val="986E4E"/>
          </a:solidFill>
        </p:grpSpPr>
        <p:grpSp>
          <p:nvGrpSpPr>
            <p:cNvPr id="7" name="Group 133"/>
            <p:cNvGrpSpPr/>
            <p:nvPr/>
          </p:nvGrpSpPr>
          <p:grpSpPr>
            <a:xfrm rot="10800000">
              <a:off x="7848600" y="3200400"/>
              <a:ext cx="762000" cy="2133600"/>
              <a:chOff x="7772400" y="4114800"/>
              <a:chExt cx="762000" cy="2133600"/>
            </a:xfrm>
            <a:grpFill/>
          </p:grpSpPr>
          <p:cxnSp>
            <p:nvCxnSpPr>
              <p:cNvPr id="162" name="Straight Connector 161"/>
              <p:cNvCxnSpPr/>
              <p:nvPr/>
            </p:nvCxnSpPr>
            <p:spPr>
              <a:xfrm rot="16200000" flipH="1">
                <a:off x="7772400" y="4343400"/>
                <a:ext cx="304800" cy="30480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>
                <a:off x="7658100" y="5067300"/>
                <a:ext cx="2286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7772400" y="4114800"/>
                <a:ext cx="7620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8001000" y="4648200"/>
                <a:ext cx="10668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>
                <a:off x="7658100" y="4229100"/>
                <a:ext cx="2286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5400000">
                <a:off x="7772400" y="4648200"/>
                <a:ext cx="304800" cy="30480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16200000" flipH="1">
                <a:off x="7772400" y="5410200"/>
                <a:ext cx="304800" cy="30480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5400000">
                <a:off x="7658100" y="6134100"/>
                <a:ext cx="2286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7772400" y="6248400"/>
                <a:ext cx="7620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>
                <a:off x="8001000" y="5715000"/>
                <a:ext cx="10668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5400000">
                <a:off x="7658100" y="5295900"/>
                <a:ext cx="2286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rot="5400000">
                <a:off x="7772400" y="5715000"/>
                <a:ext cx="304800" cy="30480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1" name="TextBox 160"/>
            <p:cNvSpPr txBox="1"/>
            <p:nvPr/>
          </p:nvSpPr>
          <p:spPr>
            <a:xfrm>
              <a:off x="7848600" y="4038600"/>
              <a:ext cx="685800" cy="369332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Fe</a:t>
              </a:r>
              <a:r>
                <a:rPr lang="en-US" b="1" baseline="30000" dirty="0">
                  <a:latin typeface="+mn-lt"/>
                  <a:cs typeface="+mn-cs"/>
                </a:rPr>
                <a:t>2+</a:t>
              </a:r>
            </a:p>
          </p:txBody>
        </p:sp>
      </p:grpSp>
      <p:grpSp>
        <p:nvGrpSpPr>
          <p:cNvPr id="12294" name="Group 186"/>
          <p:cNvGrpSpPr>
            <a:grpSpLocks/>
          </p:cNvGrpSpPr>
          <p:nvPr/>
        </p:nvGrpSpPr>
        <p:grpSpPr bwMode="auto">
          <a:xfrm>
            <a:off x="2286000" y="2514600"/>
            <a:ext cx="762000" cy="1066800"/>
            <a:chOff x="304800" y="990600"/>
            <a:chExt cx="762000" cy="1066800"/>
          </a:xfrm>
        </p:grpSpPr>
        <p:grpSp>
          <p:nvGrpSpPr>
            <p:cNvPr id="12350" name="Group 34"/>
            <p:cNvGrpSpPr>
              <a:grpSpLocks/>
            </p:cNvGrpSpPr>
            <p:nvPr/>
          </p:nvGrpSpPr>
          <p:grpSpPr bwMode="auto">
            <a:xfrm rot="10800000">
              <a:off x="304800" y="990600"/>
              <a:ext cx="762000" cy="1066800"/>
              <a:chOff x="6629400" y="1752600"/>
              <a:chExt cx="762000" cy="1066800"/>
            </a:xfrm>
          </p:grpSpPr>
          <p:cxnSp>
            <p:nvCxnSpPr>
              <p:cNvPr id="190" name="Straight Connector 189"/>
              <p:cNvCxnSpPr/>
              <p:nvPr/>
            </p:nvCxnSpPr>
            <p:spPr>
              <a:xfrm rot="16200000" flipH="1">
                <a:off x="6632575" y="1981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5400000">
                <a:off x="6518275" y="2705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6632575" y="17526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6632575" y="28194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5400000">
                <a:off x="6861175" y="22860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5400000">
                <a:off x="6518275" y="18669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5400000">
                <a:off x="6632575" y="22860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351" name="TextBox 188"/>
            <p:cNvSpPr txBox="1">
              <a:spLocks noChangeArrowheads="1"/>
            </p:cNvSpPr>
            <p:nvPr/>
          </p:nvSpPr>
          <p:spPr bwMode="auto">
            <a:xfrm>
              <a:off x="304800" y="990600"/>
              <a:ext cx="533400" cy="369332"/>
            </a:xfrm>
            <a:prstGeom prst="rect">
              <a:avLst/>
            </a:prstGeom>
            <a:solidFill>
              <a:srgbClr val="54B6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latin typeface="Calibri" panose="020F0502020204030204" pitchFamily="34" charset="0"/>
                </a:rPr>
                <a:t>Na</a:t>
              </a:r>
              <a:r>
                <a:rPr lang="en-US" altLang="en-US" b="1" baseline="30000">
                  <a:latin typeface="Calibri" panose="020F0502020204030204" pitchFamily="34" charset="0"/>
                </a:rPr>
                <a:t>+</a:t>
              </a:r>
            </a:p>
          </p:txBody>
        </p:sp>
      </p:grpSp>
      <p:grpSp>
        <p:nvGrpSpPr>
          <p:cNvPr id="12295" name="Group 196"/>
          <p:cNvGrpSpPr>
            <a:grpSpLocks/>
          </p:cNvGrpSpPr>
          <p:nvPr/>
        </p:nvGrpSpPr>
        <p:grpSpPr bwMode="auto">
          <a:xfrm>
            <a:off x="7924800" y="1828800"/>
            <a:ext cx="762000" cy="3200400"/>
            <a:chOff x="1447800" y="2667000"/>
            <a:chExt cx="762000" cy="3200400"/>
          </a:xfrm>
        </p:grpSpPr>
        <p:grpSp>
          <p:nvGrpSpPr>
            <p:cNvPr id="12329" name="Group 156"/>
            <p:cNvGrpSpPr>
              <a:grpSpLocks/>
            </p:cNvGrpSpPr>
            <p:nvPr/>
          </p:nvGrpSpPr>
          <p:grpSpPr bwMode="auto">
            <a:xfrm rot="10800000">
              <a:off x="1447800" y="2667000"/>
              <a:ext cx="762000" cy="3200400"/>
              <a:chOff x="6019800" y="1905000"/>
              <a:chExt cx="762000" cy="3200400"/>
            </a:xfrm>
          </p:grpSpPr>
          <p:grpSp>
            <p:nvGrpSpPr>
              <p:cNvPr id="12331" name="Group 35"/>
              <p:cNvGrpSpPr>
                <a:grpSpLocks/>
              </p:cNvGrpSpPr>
              <p:nvPr/>
            </p:nvGrpSpPr>
            <p:grpSpPr bwMode="auto">
              <a:xfrm>
                <a:off x="6019800" y="1905000"/>
                <a:ext cx="762000" cy="1066800"/>
                <a:chOff x="6629400" y="1752600"/>
                <a:chExt cx="762000" cy="1066800"/>
              </a:xfrm>
            </p:grpSpPr>
            <p:cxnSp>
              <p:nvCxnSpPr>
                <p:cNvPr id="213" name="Straight Connector 212"/>
                <p:cNvCxnSpPr/>
                <p:nvPr/>
              </p:nvCxnSpPr>
              <p:spPr>
                <a:xfrm rot="16200000" flipH="1">
                  <a:off x="6629400" y="1981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 rot="5400000">
                  <a:off x="6515100" y="2705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>
                  <a:off x="6629400" y="17526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 rot="5400000">
                  <a:off x="6858000" y="22860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 rot="5400000">
                  <a:off x="6515100" y="18669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 rot="5400000">
                  <a:off x="6629400" y="22860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332" name="Group 143"/>
              <p:cNvGrpSpPr>
                <a:grpSpLocks/>
              </p:cNvGrpSpPr>
              <p:nvPr/>
            </p:nvGrpSpPr>
            <p:grpSpPr bwMode="auto">
              <a:xfrm>
                <a:off x="6019800" y="2971800"/>
                <a:ext cx="762000" cy="2133600"/>
                <a:chOff x="7772400" y="4114800"/>
                <a:chExt cx="762000" cy="2133600"/>
              </a:xfrm>
            </p:grpSpPr>
            <p:cxnSp>
              <p:nvCxnSpPr>
                <p:cNvPr id="202" name="Straight Connector 201"/>
                <p:cNvCxnSpPr/>
                <p:nvPr/>
              </p:nvCxnSpPr>
              <p:spPr>
                <a:xfrm rot="16200000" flipH="1">
                  <a:off x="7772400" y="4344987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/>
                <p:cNvCxnSpPr/>
                <p:nvPr/>
              </p:nvCxnSpPr>
              <p:spPr>
                <a:xfrm rot="5400000">
                  <a:off x="7658100" y="5070475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/>
                <p:cNvCxnSpPr/>
                <p:nvPr/>
              </p:nvCxnSpPr>
              <p:spPr>
                <a:xfrm rot="5400000">
                  <a:off x="8001000" y="4649787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/>
              </p:nvCxnSpPr>
              <p:spPr>
                <a:xfrm rot="5400000">
                  <a:off x="7658100" y="4230687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 rot="5400000">
                  <a:off x="7772400" y="4649787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 rot="16200000" flipH="1">
                  <a:off x="7772400" y="5413375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 rot="5400000">
                  <a:off x="7658100" y="6137275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>
                <a:xfrm>
                  <a:off x="7772400" y="6251575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 rot="5400000">
                  <a:off x="8001000" y="5718175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 rot="5400000">
                  <a:off x="7658100" y="5299075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 rot="5400000">
                  <a:off x="7772400" y="5718175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9" name="TextBox 198"/>
            <p:cNvSpPr txBox="1"/>
            <p:nvPr/>
          </p:nvSpPr>
          <p:spPr>
            <a:xfrm>
              <a:off x="1524000" y="3581400"/>
              <a:ext cx="609600" cy="381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Fe</a:t>
              </a:r>
              <a:r>
                <a:rPr lang="en-US" b="1" baseline="30000" dirty="0">
                  <a:latin typeface="+mn-lt"/>
                  <a:cs typeface="+mn-cs"/>
                </a:rPr>
                <a:t>3+</a:t>
              </a:r>
            </a:p>
          </p:txBody>
        </p:sp>
      </p:grpSp>
      <p:grpSp>
        <p:nvGrpSpPr>
          <p:cNvPr id="12296" name="Group 218"/>
          <p:cNvGrpSpPr>
            <a:grpSpLocks/>
          </p:cNvGrpSpPr>
          <p:nvPr/>
        </p:nvGrpSpPr>
        <p:grpSpPr bwMode="auto">
          <a:xfrm>
            <a:off x="914400" y="2743200"/>
            <a:ext cx="1066800" cy="3200400"/>
            <a:chOff x="838201" y="2667000"/>
            <a:chExt cx="1066800" cy="3200400"/>
          </a:xfrm>
        </p:grpSpPr>
        <p:grpSp>
          <p:nvGrpSpPr>
            <p:cNvPr id="12307" name="Group 142"/>
            <p:cNvGrpSpPr>
              <a:grpSpLocks/>
            </p:cNvGrpSpPr>
            <p:nvPr/>
          </p:nvGrpSpPr>
          <p:grpSpPr bwMode="auto">
            <a:xfrm rot="10800000">
              <a:off x="838201" y="2667000"/>
              <a:ext cx="1066800" cy="3200400"/>
              <a:chOff x="838200" y="3048000"/>
              <a:chExt cx="1066800" cy="3200400"/>
            </a:xfrm>
          </p:grpSpPr>
          <p:grpSp>
            <p:nvGrpSpPr>
              <p:cNvPr id="12309" name="Group 100"/>
              <p:cNvGrpSpPr>
                <a:grpSpLocks/>
              </p:cNvGrpSpPr>
              <p:nvPr/>
            </p:nvGrpSpPr>
            <p:grpSpPr bwMode="auto">
              <a:xfrm>
                <a:off x="838200" y="41148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37" name="Straight Connector 236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310" name="Group 108"/>
              <p:cNvGrpSpPr>
                <a:grpSpLocks/>
              </p:cNvGrpSpPr>
              <p:nvPr/>
            </p:nvGrpSpPr>
            <p:grpSpPr bwMode="auto">
              <a:xfrm>
                <a:off x="838200" y="30480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31" name="Straight Connector 230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231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/>
                <p:cNvCxnSpPr/>
                <p:nvPr/>
              </p:nvCxnSpPr>
              <p:spPr>
                <a:xfrm rot="10800000">
                  <a:off x="5029200" y="37338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311" name="Group 134"/>
              <p:cNvGrpSpPr>
                <a:grpSpLocks/>
              </p:cNvGrpSpPr>
              <p:nvPr/>
            </p:nvGrpSpPr>
            <p:grpSpPr bwMode="auto">
              <a:xfrm>
                <a:off x="838200" y="51816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25" name="Straight Connector 224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/>
              </p:nvCxnSpPr>
              <p:spPr>
                <a:xfrm rot="10800000">
                  <a:off x="5032375" y="48006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/>
                <p:cNvCxnSpPr/>
                <p:nvPr/>
              </p:nvCxnSpPr>
              <p:spPr>
                <a:xfrm rot="5400000" flipH="1" flipV="1">
                  <a:off x="5678487" y="4686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21" name="TextBox 220"/>
            <p:cNvSpPr txBox="1"/>
            <p:nvPr/>
          </p:nvSpPr>
          <p:spPr>
            <a:xfrm>
              <a:off x="1143001" y="4114800"/>
              <a:ext cx="685800" cy="36988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PO</a:t>
              </a:r>
              <a:r>
                <a:rPr lang="en-US" b="1" baseline="-25000" dirty="0">
                  <a:latin typeface="+mn-lt"/>
                  <a:cs typeface="+mn-cs"/>
                </a:rPr>
                <a:t>4</a:t>
              </a:r>
              <a:r>
                <a:rPr lang="en-US" b="1" baseline="30000" dirty="0">
                  <a:latin typeface="+mn-lt"/>
                  <a:cs typeface="+mn-cs"/>
                </a:rPr>
                <a:t>3-</a:t>
              </a:r>
            </a:p>
          </p:txBody>
        </p:sp>
      </p:grpSp>
      <p:grpSp>
        <p:nvGrpSpPr>
          <p:cNvPr id="12297" name="Group 241"/>
          <p:cNvGrpSpPr>
            <a:grpSpLocks/>
          </p:cNvGrpSpPr>
          <p:nvPr/>
        </p:nvGrpSpPr>
        <p:grpSpPr bwMode="auto">
          <a:xfrm>
            <a:off x="5791200" y="2895600"/>
            <a:ext cx="1066800" cy="1066800"/>
            <a:chOff x="1524001" y="990600"/>
            <a:chExt cx="1066800" cy="1066800"/>
          </a:xfrm>
        </p:grpSpPr>
        <p:grpSp>
          <p:nvGrpSpPr>
            <p:cNvPr id="12298" name="Group 167"/>
            <p:cNvGrpSpPr>
              <a:grpSpLocks/>
            </p:cNvGrpSpPr>
            <p:nvPr/>
          </p:nvGrpSpPr>
          <p:grpSpPr bwMode="auto">
            <a:xfrm rot="10800000">
              <a:off x="1524001" y="990600"/>
              <a:ext cx="1066800" cy="1066800"/>
              <a:chOff x="5029200" y="3733800"/>
              <a:chExt cx="1066800" cy="1066800"/>
            </a:xfrm>
          </p:grpSpPr>
          <p:cxnSp>
            <p:nvCxnSpPr>
              <p:cNvPr id="245" name="Straight Connector 244"/>
              <p:cNvCxnSpPr/>
              <p:nvPr/>
            </p:nvCxnSpPr>
            <p:spPr>
              <a:xfrm rot="5400000" flipH="1" flipV="1">
                <a:off x="5792787" y="4267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>
              <a:xfrm rot="5400000" flipH="1" flipV="1">
                <a:off x="5678487" y="3848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 rot="10800000">
                <a:off x="5032375" y="48006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>
              <a:xfrm rot="10800000">
                <a:off x="5029200" y="37338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 rot="5400000" flipH="1" flipV="1">
                <a:off x="4495800" y="42672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 rot="5400000" flipH="1" flipV="1">
                <a:off x="5678487" y="46863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/>
              <p:nvPr/>
            </p:nvCxnSpPr>
            <p:spPr>
              <a:xfrm rot="16200000" flipV="1">
                <a:off x="5792787" y="39624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299" name="TextBox 243"/>
            <p:cNvSpPr txBox="1">
              <a:spLocks noChangeArrowheads="1"/>
            </p:cNvSpPr>
            <p:nvPr/>
          </p:nvSpPr>
          <p:spPr bwMode="auto">
            <a:xfrm>
              <a:off x="1981200" y="1371600"/>
              <a:ext cx="533400" cy="369332"/>
            </a:xfrm>
            <a:prstGeom prst="rect">
              <a:avLst/>
            </a:prstGeom>
            <a:solidFill>
              <a:srgbClr val="E4F1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latin typeface="Calibri" panose="020F0502020204030204" pitchFamily="34" charset="0"/>
                </a:rPr>
                <a:t>Cl</a:t>
              </a:r>
              <a:r>
                <a:rPr lang="en-US" altLang="en-US" b="1" baseline="30000">
                  <a:latin typeface="Calibri" panose="020F0502020204030204" pitchFamily="34" charset="0"/>
                </a:rPr>
                <a:t>-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85"/>
          <p:cNvSpPr txBox="1">
            <a:spLocks noChangeArrowheads="1"/>
          </p:cNvSpPr>
          <p:nvPr/>
        </p:nvSpPr>
        <p:spPr bwMode="auto">
          <a:xfrm>
            <a:off x="2667000" y="304800"/>
            <a:ext cx="426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Calibri" panose="020F0502020204030204" pitchFamily="34" charset="0"/>
              </a:rPr>
              <a:t>Iron (III) Chloride</a:t>
            </a:r>
          </a:p>
        </p:txBody>
      </p:sp>
      <p:sp>
        <p:nvSpPr>
          <p:cNvPr id="13315" name="TextBox 99"/>
          <p:cNvSpPr txBox="1">
            <a:spLocks noChangeArrowheads="1"/>
          </p:cNvSpPr>
          <p:nvPr/>
        </p:nvSpPr>
        <p:spPr bwMode="auto">
          <a:xfrm>
            <a:off x="3048000" y="5780088"/>
            <a:ext cx="2514600" cy="954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Calibri" panose="020F0502020204030204" pitchFamily="34" charset="0"/>
              </a:rPr>
              <a:t>Formula:</a:t>
            </a:r>
          </a:p>
          <a:p>
            <a:pPr eaLnBrk="1" hangingPunct="1"/>
            <a:endParaRPr lang="en-US" altLang="en-US" sz="2800" b="1">
              <a:latin typeface="Calibri" panose="020F0502020204030204" pitchFamily="34" charset="0"/>
            </a:endParaRPr>
          </a:p>
        </p:txBody>
      </p:sp>
      <p:grpSp>
        <p:nvGrpSpPr>
          <p:cNvPr id="2" name="Group 100"/>
          <p:cNvGrpSpPr/>
          <p:nvPr/>
        </p:nvGrpSpPr>
        <p:grpSpPr>
          <a:xfrm>
            <a:off x="5638800" y="3124200"/>
            <a:ext cx="1066800" cy="2133600"/>
            <a:chOff x="3200401" y="3962400"/>
            <a:chExt cx="1066800" cy="2133600"/>
          </a:xfrm>
          <a:solidFill>
            <a:schemeClr val="tx2">
              <a:lumMod val="20000"/>
              <a:lumOff val="80000"/>
            </a:schemeClr>
          </a:solidFill>
        </p:grpSpPr>
        <p:grpSp>
          <p:nvGrpSpPr>
            <p:cNvPr id="3" name="Group 132"/>
            <p:cNvGrpSpPr/>
            <p:nvPr/>
          </p:nvGrpSpPr>
          <p:grpSpPr>
            <a:xfrm rot="10800000">
              <a:off x="3200401" y="3962400"/>
              <a:ext cx="1066800" cy="2133600"/>
              <a:chOff x="838200" y="2514600"/>
              <a:chExt cx="1066800" cy="2133600"/>
            </a:xfrm>
            <a:grpFill/>
          </p:grpSpPr>
          <p:grpSp>
            <p:nvGrpSpPr>
              <p:cNvPr id="4" name="Group 116"/>
              <p:cNvGrpSpPr/>
              <p:nvPr/>
            </p:nvGrpSpPr>
            <p:grpSpPr>
              <a:xfrm>
                <a:off x="838200" y="2514600"/>
                <a:ext cx="1066800" cy="1066800"/>
                <a:chOff x="5029200" y="3733800"/>
                <a:chExt cx="1066800" cy="1066800"/>
              </a:xfrm>
              <a:grpFill/>
            </p:grpSpPr>
            <p:cxnSp>
              <p:nvCxnSpPr>
                <p:cNvPr id="135" name="Straight Connector 134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 rot="10800000">
                  <a:off x="5029200" y="3733800"/>
                  <a:ext cx="7620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" name="Group 124"/>
              <p:cNvGrpSpPr/>
              <p:nvPr/>
            </p:nvGrpSpPr>
            <p:grpSpPr>
              <a:xfrm>
                <a:off x="838200" y="3581400"/>
                <a:ext cx="1066800" cy="1066800"/>
                <a:chOff x="5029200" y="3733800"/>
                <a:chExt cx="1066800" cy="1066800"/>
              </a:xfrm>
              <a:grpFill/>
            </p:grpSpPr>
            <p:cxnSp>
              <p:nvCxnSpPr>
                <p:cNvPr id="117" name="Straight Connector 116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rot="10800000">
                  <a:off x="5029200" y="4800600"/>
                  <a:ext cx="7620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5" name="TextBox 104"/>
            <p:cNvSpPr txBox="1"/>
            <p:nvPr/>
          </p:nvSpPr>
          <p:spPr>
            <a:xfrm>
              <a:off x="3657600" y="4876800"/>
              <a:ext cx="533400" cy="369332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O</a:t>
              </a:r>
              <a:r>
                <a:rPr lang="en-US" b="1" baseline="30000" dirty="0">
                  <a:latin typeface="+mn-lt"/>
                  <a:cs typeface="+mn-cs"/>
                </a:rPr>
                <a:t>2-</a:t>
              </a:r>
            </a:p>
          </p:txBody>
        </p:sp>
      </p:grpSp>
      <p:grpSp>
        <p:nvGrpSpPr>
          <p:cNvPr id="6" name="Group 158"/>
          <p:cNvGrpSpPr/>
          <p:nvPr/>
        </p:nvGrpSpPr>
        <p:grpSpPr>
          <a:xfrm>
            <a:off x="2057400" y="4038600"/>
            <a:ext cx="762000" cy="2133600"/>
            <a:chOff x="7848600" y="3200400"/>
            <a:chExt cx="762000" cy="2133600"/>
          </a:xfrm>
          <a:solidFill>
            <a:srgbClr val="986E4E"/>
          </a:solidFill>
        </p:grpSpPr>
        <p:grpSp>
          <p:nvGrpSpPr>
            <p:cNvPr id="7" name="Group 133"/>
            <p:cNvGrpSpPr/>
            <p:nvPr/>
          </p:nvGrpSpPr>
          <p:grpSpPr>
            <a:xfrm rot="10800000">
              <a:off x="7848600" y="3200400"/>
              <a:ext cx="762000" cy="2133600"/>
              <a:chOff x="7772400" y="4114800"/>
              <a:chExt cx="762000" cy="2133600"/>
            </a:xfrm>
            <a:grpFill/>
          </p:grpSpPr>
          <p:cxnSp>
            <p:nvCxnSpPr>
              <p:cNvPr id="162" name="Straight Connector 161"/>
              <p:cNvCxnSpPr/>
              <p:nvPr/>
            </p:nvCxnSpPr>
            <p:spPr>
              <a:xfrm rot="16200000" flipH="1">
                <a:off x="7772400" y="4343400"/>
                <a:ext cx="304800" cy="30480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>
                <a:off x="7658100" y="5067300"/>
                <a:ext cx="2286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7772400" y="4114800"/>
                <a:ext cx="7620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8001000" y="4648200"/>
                <a:ext cx="10668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>
                <a:off x="7658100" y="4229100"/>
                <a:ext cx="2286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5400000">
                <a:off x="7772400" y="4648200"/>
                <a:ext cx="304800" cy="30480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16200000" flipH="1">
                <a:off x="7772400" y="5410200"/>
                <a:ext cx="304800" cy="30480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5400000">
                <a:off x="7658100" y="6134100"/>
                <a:ext cx="2286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7772400" y="6248400"/>
                <a:ext cx="7620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>
                <a:off x="8001000" y="5715000"/>
                <a:ext cx="10668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5400000">
                <a:off x="7658100" y="5295900"/>
                <a:ext cx="2286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rot="5400000">
                <a:off x="7772400" y="5715000"/>
                <a:ext cx="304800" cy="30480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1" name="TextBox 160"/>
            <p:cNvSpPr txBox="1"/>
            <p:nvPr/>
          </p:nvSpPr>
          <p:spPr>
            <a:xfrm>
              <a:off x="7848600" y="4038600"/>
              <a:ext cx="685800" cy="369332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Fe</a:t>
              </a:r>
              <a:r>
                <a:rPr lang="en-US" b="1" baseline="30000" dirty="0">
                  <a:latin typeface="+mn-lt"/>
                  <a:cs typeface="+mn-cs"/>
                </a:rPr>
                <a:t>2+</a:t>
              </a:r>
            </a:p>
          </p:txBody>
        </p:sp>
      </p:grpSp>
      <p:grpSp>
        <p:nvGrpSpPr>
          <p:cNvPr id="13318" name="Group 186"/>
          <p:cNvGrpSpPr>
            <a:grpSpLocks/>
          </p:cNvGrpSpPr>
          <p:nvPr/>
        </p:nvGrpSpPr>
        <p:grpSpPr bwMode="auto">
          <a:xfrm>
            <a:off x="4267200" y="3429000"/>
            <a:ext cx="762000" cy="1066800"/>
            <a:chOff x="304800" y="990600"/>
            <a:chExt cx="762000" cy="1066800"/>
          </a:xfrm>
        </p:grpSpPr>
        <p:grpSp>
          <p:nvGrpSpPr>
            <p:cNvPr id="13374" name="Group 34"/>
            <p:cNvGrpSpPr>
              <a:grpSpLocks/>
            </p:cNvGrpSpPr>
            <p:nvPr/>
          </p:nvGrpSpPr>
          <p:grpSpPr bwMode="auto">
            <a:xfrm rot="10800000">
              <a:off x="304800" y="990600"/>
              <a:ext cx="762000" cy="1066800"/>
              <a:chOff x="6629400" y="1752600"/>
              <a:chExt cx="762000" cy="1066800"/>
            </a:xfrm>
          </p:grpSpPr>
          <p:cxnSp>
            <p:nvCxnSpPr>
              <p:cNvPr id="190" name="Straight Connector 189"/>
              <p:cNvCxnSpPr/>
              <p:nvPr/>
            </p:nvCxnSpPr>
            <p:spPr>
              <a:xfrm rot="16200000" flipH="1">
                <a:off x="6632575" y="1981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5400000">
                <a:off x="6518275" y="2705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6632575" y="17526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6632575" y="28194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5400000">
                <a:off x="6861175" y="22860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5400000">
                <a:off x="6518275" y="18669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5400000">
                <a:off x="6632575" y="22860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75" name="TextBox 188"/>
            <p:cNvSpPr txBox="1">
              <a:spLocks noChangeArrowheads="1"/>
            </p:cNvSpPr>
            <p:nvPr/>
          </p:nvSpPr>
          <p:spPr bwMode="auto">
            <a:xfrm>
              <a:off x="304800" y="990600"/>
              <a:ext cx="533400" cy="369332"/>
            </a:xfrm>
            <a:prstGeom prst="rect">
              <a:avLst/>
            </a:prstGeom>
            <a:solidFill>
              <a:srgbClr val="54B6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latin typeface="Calibri" panose="020F0502020204030204" pitchFamily="34" charset="0"/>
                </a:rPr>
                <a:t>Na</a:t>
              </a:r>
              <a:r>
                <a:rPr lang="en-US" altLang="en-US" b="1" baseline="30000">
                  <a:latin typeface="Calibri" panose="020F0502020204030204" pitchFamily="34" charset="0"/>
                </a:rPr>
                <a:t>+</a:t>
              </a:r>
            </a:p>
          </p:txBody>
        </p:sp>
      </p:grpSp>
      <p:grpSp>
        <p:nvGrpSpPr>
          <p:cNvPr id="13319" name="Group 196"/>
          <p:cNvGrpSpPr>
            <a:grpSpLocks/>
          </p:cNvGrpSpPr>
          <p:nvPr/>
        </p:nvGrpSpPr>
        <p:grpSpPr bwMode="auto">
          <a:xfrm>
            <a:off x="1066800" y="457200"/>
            <a:ext cx="762000" cy="3200400"/>
            <a:chOff x="1447800" y="2667000"/>
            <a:chExt cx="762000" cy="3200400"/>
          </a:xfrm>
        </p:grpSpPr>
        <p:grpSp>
          <p:nvGrpSpPr>
            <p:cNvPr id="13353" name="Group 156"/>
            <p:cNvGrpSpPr>
              <a:grpSpLocks/>
            </p:cNvGrpSpPr>
            <p:nvPr/>
          </p:nvGrpSpPr>
          <p:grpSpPr bwMode="auto">
            <a:xfrm rot="10800000">
              <a:off x="1447800" y="2667000"/>
              <a:ext cx="762000" cy="3200400"/>
              <a:chOff x="6019800" y="1905000"/>
              <a:chExt cx="762000" cy="3200400"/>
            </a:xfrm>
          </p:grpSpPr>
          <p:grpSp>
            <p:nvGrpSpPr>
              <p:cNvPr id="13355" name="Group 35"/>
              <p:cNvGrpSpPr>
                <a:grpSpLocks/>
              </p:cNvGrpSpPr>
              <p:nvPr/>
            </p:nvGrpSpPr>
            <p:grpSpPr bwMode="auto">
              <a:xfrm>
                <a:off x="6019800" y="1905000"/>
                <a:ext cx="762000" cy="1066800"/>
                <a:chOff x="6629400" y="1752600"/>
                <a:chExt cx="762000" cy="1066800"/>
              </a:xfrm>
            </p:grpSpPr>
            <p:cxnSp>
              <p:nvCxnSpPr>
                <p:cNvPr id="213" name="Straight Connector 212"/>
                <p:cNvCxnSpPr/>
                <p:nvPr/>
              </p:nvCxnSpPr>
              <p:spPr>
                <a:xfrm rot="16200000" flipH="1">
                  <a:off x="6632575" y="1981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 rot="5400000">
                  <a:off x="6518275" y="2705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>
                  <a:off x="6632575" y="17526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 rot="5400000">
                  <a:off x="6861175" y="22860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 rot="5400000">
                  <a:off x="6518275" y="18669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 rot="5400000">
                  <a:off x="6632575" y="22860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56" name="Group 143"/>
              <p:cNvGrpSpPr>
                <a:grpSpLocks/>
              </p:cNvGrpSpPr>
              <p:nvPr/>
            </p:nvGrpSpPr>
            <p:grpSpPr bwMode="auto">
              <a:xfrm>
                <a:off x="6019800" y="2971800"/>
                <a:ext cx="762000" cy="2133600"/>
                <a:chOff x="7772400" y="4114800"/>
                <a:chExt cx="762000" cy="2133600"/>
              </a:xfrm>
            </p:grpSpPr>
            <p:cxnSp>
              <p:nvCxnSpPr>
                <p:cNvPr id="202" name="Straight Connector 201"/>
                <p:cNvCxnSpPr/>
                <p:nvPr/>
              </p:nvCxnSpPr>
              <p:spPr>
                <a:xfrm rot="16200000" flipH="1">
                  <a:off x="7775575" y="4343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/>
                <p:cNvCxnSpPr/>
                <p:nvPr/>
              </p:nvCxnSpPr>
              <p:spPr>
                <a:xfrm rot="5400000">
                  <a:off x="7661275" y="5067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/>
                <p:cNvCxnSpPr/>
                <p:nvPr/>
              </p:nvCxnSpPr>
              <p:spPr>
                <a:xfrm rot="5400000">
                  <a:off x="8005762" y="4648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/>
              </p:nvCxnSpPr>
              <p:spPr>
                <a:xfrm rot="5400000">
                  <a:off x="7661275" y="4229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 rot="5400000">
                  <a:off x="7775575" y="4648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 rot="16200000" flipH="1">
                  <a:off x="7777162" y="5410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 rot="5400000">
                  <a:off x="7664450" y="6134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>
                <a:xfrm>
                  <a:off x="7778750" y="62484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 rot="5400000">
                  <a:off x="8007350" y="57150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 rot="5400000">
                  <a:off x="7662862" y="52959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 rot="5400000">
                  <a:off x="7777162" y="57150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9" name="TextBox 198"/>
            <p:cNvSpPr txBox="1"/>
            <p:nvPr/>
          </p:nvSpPr>
          <p:spPr>
            <a:xfrm>
              <a:off x="1524000" y="3581400"/>
              <a:ext cx="609600" cy="381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Fe</a:t>
              </a:r>
              <a:r>
                <a:rPr lang="en-US" b="1" baseline="30000" dirty="0">
                  <a:latin typeface="+mn-lt"/>
                  <a:cs typeface="+mn-cs"/>
                </a:rPr>
                <a:t>3+</a:t>
              </a:r>
            </a:p>
          </p:txBody>
        </p:sp>
      </p:grpSp>
      <p:grpSp>
        <p:nvGrpSpPr>
          <p:cNvPr id="13320" name="Group 218"/>
          <p:cNvGrpSpPr>
            <a:grpSpLocks/>
          </p:cNvGrpSpPr>
          <p:nvPr/>
        </p:nvGrpSpPr>
        <p:grpSpPr bwMode="auto">
          <a:xfrm>
            <a:off x="7239000" y="914400"/>
            <a:ext cx="1066800" cy="3200400"/>
            <a:chOff x="838201" y="2667000"/>
            <a:chExt cx="1066800" cy="3200400"/>
          </a:xfrm>
        </p:grpSpPr>
        <p:grpSp>
          <p:nvGrpSpPr>
            <p:cNvPr id="13331" name="Group 142"/>
            <p:cNvGrpSpPr>
              <a:grpSpLocks/>
            </p:cNvGrpSpPr>
            <p:nvPr/>
          </p:nvGrpSpPr>
          <p:grpSpPr bwMode="auto">
            <a:xfrm rot="10800000">
              <a:off x="838201" y="2667000"/>
              <a:ext cx="1066800" cy="3200400"/>
              <a:chOff x="838200" y="3048000"/>
              <a:chExt cx="1066800" cy="3200400"/>
            </a:xfrm>
          </p:grpSpPr>
          <p:grpSp>
            <p:nvGrpSpPr>
              <p:cNvPr id="13333" name="Group 100"/>
              <p:cNvGrpSpPr>
                <a:grpSpLocks/>
              </p:cNvGrpSpPr>
              <p:nvPr/>
            </p:nvGrpSpPr>
            <p:grpSpPr bwMode="auto">
              <a:xfrm>
                <a:off x="838200" y="41148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37" name="Straight Connector 236"/>
                <p:cNvCxnSpPr/>
                <p:nvPr/>
              </p:nvCxnSpPr>
              <p:spPr>
                <a:xfrm rot="5400000" flipH="1" flipV="1">
                  <a:off x="5791200" y="4270375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 rot="5400000" flipH="1" flipV="1">
                  <a:off x="5676900" y="3851275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/>
              </p:nvCxnSpPr>
              <p:spPr>
                <a:xfrm rot="5400000" flipH="1" flipV="1">
                  <a:off x="4495800" y="4270375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 rot="5400000" flipH="1" flipV="1">
                  <a:off x="5676900" y="4689475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/>
              </p:nvCxnSpPr>
              <p:spPr>
                <a:xfrm rot="16200000" flipV="1">
                  <a:off x="5791200" y="3965575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34" name="Group 108"/>
              <p:cNvGrpSpPr>
                <a:grpSpLocks/>
              </p:cNvGrpSpPr>
              <p:nvPr/>
            </p:nvGrpSpPr>
            <p:grpSpPr bwMode="auto">
              <a:xfrm>
                <a:off x="838200" y="30480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31" name="Straight Connector 230"/>
                <p:cNvCxnSpPr/>
                <p:nvPr/>
              </p:nvCxnSpPr>
              <p:spPr>
                <a:xfrm rot="5400000" flipH="1" flipV="1">
                  <a:off x="5791200" y="4270375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231"/>
                <p:cNvCxnSpPr/>
                <p:nvPr/>
              </p:nvCxnSpPr>
              <p:spPr>
                <a:xfrm rot="5400000" flipH="1" flipV="1">
                  <a:off x="5676900" y="3851275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/>
                <p:cNvCxnSpPr/>
                <p:nvPr/>
              </p:nvCxnSpPr>
              <p:spPr>
                <a:xfrm rot="10800000">
                  <a:off x="5029200" y="3736975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>
                <a:xfrm rot="5400000" flipH="1" flipV="1">
                  <a:off x="4495800" y="4270375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/>
                <p:cNvCxnSpPr/>
                <p:nvPr/>
              </p:nvCxnSpPr>
              <p:spPr>
                <a:xfrm rot="5400000" flipH="1" flipV="1">
                  <a:off x="5676900" y="4689475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 rot="16200000" flipV="1">
                  <a:off x="5791200" y="3965575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35" name="Group 134"/>
              <p:cNvGrpSpPr>
                <a:grpSpLocks/>
              </p:cNvGrpSpPr>
              <p:nvPr/>
            </p:nvGrpSpPr>
            <p:grpSpPr bwMode="auto">
              <a:xfrm>
                <a:off x="838200" y="51816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25" name="Straight Connector 224"/>
                <p:cNvCxnSpPr/>
                <p:nvPr/>
              </p:nvCxnSpPr>
              <p:spPr>
                <a:xfrm rot="5400000" flipH="1" flipV="1">
                  <a:off x="5791200" y="4270375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 rot="5400000" flipH="1" flipV="1">
                  <a:off x="5676900" y="3851275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/>
              </p:nvCxnSpPr>
              <p:spPr>
                <a:xfrm rot="10800000">
                  <a:off x="5029200" y="4803775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rot="5400000" flipH="1" flipV="1">
                  <a:off x="4495800" y="4270375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/>
                <p:cNvCxnSpPr/>
                <p:nvPr/>
              </p:nvCxnSpPr>
              <p:spPr>
                <a:xfrm rot="5400000" flipH="1" flipV="1">
                  <a:off x="5676900" y="4689475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 rot="16200000" flipV="1">
                  <a:off x="5791200" y="3965575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21" name="TextBox 220"/>
            <p:cNvSpPr txBox="1"/>
            <p:nvPr/>
          </p:nvSpPr>
          <p:spPr>
            <a:xfrm>
              <a:off x="1143001" y="4114800"/>
              <a:ext cx="685800" cy="36988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PO</a:t>
              </a:r>
              <a:r>
                <a:rPr lang="en-US" b="1" baseline="-25000" dirty="0">
                  <a:latin typeface="+mn-lt"/>
                  <a:cs typeface="+mn-cs"/>
                </a:rPr>
                <a:t>4</a:t>
              </a:r>
              <a:r>
                <a:rPr lang="en-US" b="1" baseline="30000" dirty="0">
                  <a:latin typeface="+mn-lt"/>
                  <a:cs typeface="+mn-cs"/>
                </a:rPr>
                <a:t>3-</a:t>
              </a:r>
            </a:p>
          </p:txBody>
        </p:sp>
      </p:grpSp>
      <p:grpSp>
        <p:nvGrpSpPr>
          <p:cNvPr id="13321" name="Group 241"/>
          <p:cNvGrpSpPr>
            <a:grpSpLocks/>
          </p:cNvGrpSpPr>
          <p:nvPr/>
        </p:nvGrpSpPr>
        <p:grpSpPr bwMode="auto">
          <a:xfrm>
            <a:off x="4038600" y="1752600"/>
            <a:ext cx="1066800" cy="1066800"/>
            <a:chOff x="1524001" y="990600"/>
            <a:chExt cx="1066800" cy="1066800"/>
          </a:xfrm>
        </p:grpSpPr>
        <p:grpSp>
          <p:nvGrpSpPr>
            <p:cNvPr id="13322" name="Group 167"/>
            <p:cNvGrpSpPr>
              <a:grpSpLocks/>
            </p:cNvGrpSpPr>
            <p:nvPr/>
          </p:nvGrpSpPr>
          <p:grpSpPr bwMode="auto">
            <a:xfrm rot="10800000">
              <a:off x="1524001" y="990600"/>
              <a:ext cx="1066800" cy="1066800"/>
              <a:chOff x="5029200" y="3733800"/>
              <a:chExt cx="1066800" cy="1066800"/>
            </a:xfrm>
          </p:grpSpPr>
          <p:cxnSp>
            <p:nvCxnSpPr>
              <p:cNvPr id="245" name="Straight Connector 244"/>
              <p:cNvCxnSpPr/>
              <p:nvPr/>
            </p:nvCxnSpPr>
            <p:spPr>
              <a:xfrm rot="5400000" flipH="1" flipV="1">
                <a:off x="5791200" y="4267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>
              <a:xfrm rot="5400000" flipH="1" flipV="1">
                <a:off x="5676900" y="3848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 rot="10800000">
                <a:off x="5029200" y="4803775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>
              <a:xfrm rot="10800000">
                <a:off x="5029200" y="3736975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 rot="5400000" flipH="1" flipV="1">
                <a:off x="4495800" y="4270375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 rot="5400000" flipH="1" flipV="1">
                <a:off x="5676900" y="46863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/>
              <p:nvPr/>
            </p:nvCxnSpPr>
            <p:spPr>
              <a:xfrm rot="16200000" flipV="1">
                <a:off x="5791200" y="39624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323" name="TextBox 243"/>
            <p:cNvSpPr txBox="1">
              <a:spLocks noChangeArrowheads="1"/>
            </p:cNvSpPr>
            <p:nvPr/>
          </p:nvSpPr>
          <p:spPr bwMode="auto">
            <a:xfrm>
              <a:off x="1981200" y="1371600"/>
              <a:ext cx="533400" cy="369332"/>
            </a:xfrm>
            <a:prstGeom prst="rect">
              <a:avLst/>
            </a:prstGeom>
            <a:solidFill>
              <a:srgbClr val="E4F1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latin typeface="Calibri" panose="020F0502020204030204" pitchFamily="34" charset="0"/>
                </a:rPr>
                <a:t>Cl</a:t>
              </a:r>
              <a:r>
                <a:rPr lang="en-US" altLang="en-US" b="1" baseline="30000">
                  <a:latin typeface="Calibri" panose="020F0502020204030204" pitchFamily="34" charset="0"/>
                </a:rPr>
                <a:t>-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85"/>
          <p:cNvSpPr txBox="1">
            <a:spLocks noChangeArrowheads="1"/>
          </p:cNvSpPr>
          <p:nvPr/>
        </p:nvSpPr>
        <p:spPr bwMode="auto">
          <a:xfrm>
            <a:off x="2667000" y="304800"/>
            <a:ext cx="426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Calibri" panose="020F0502020204030204" pitchFamily="34" charset="0"/>
              </a:rPr>
              <a:t>Cobalt (III) Sulfide</a:t>
            </a:r>
          </a:p>
        </p:txBody>
      </p:sp>
      <p:sp>
        <p:nvSpPr>
          <p:cNvPr id="14339" name="TextBox 99"/>
          <p:cNvSpPr txBox="1">
            <a:spLocks noChangeArrowheads="1"/>
          </p:cNvSpPr>
          <p:nvPr/>
        </p:nvSpPr>
        <p:spPr bwMode="auto">
          <a:xfrm>
            <a:off x="3048000" y="5780088"/>
            <a:ext cx="2514600" cy="954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Calibri" panose="020F0502020204030204" pitchFamily="34" charset="0"/>
              </a:rPr>
              <a:t>Formula:</a:t>
            </a:r>
          </a:p>
          <a:p>
            <a:pPr eaLnBrk="1" hangingPunct="1"/>
            <a:endParaRPr lang="en-US" altLang="en-US" sz="2800" b="1">
              <a:latin typeface="Calibri" panose="020F0502020204030204" pitchFamily="34" charset="0"/>
            </a:endParaRPr>
          </a:p>
        </p:txBody>
      </p:sp>
      <p:grpSp>
        <p:nvGrpSpPr>
          <p:cNvPr id="2" name="Group 100"/>
          <p:cNvGrpSpPr/>
          <p:nvPr/>
        </p:nvGrpSpPr>
        <p:grpSpPr>
          <a:xfrm>
            <a:off x="6553200" y="1752600"/>
            <a:ext cx="1066800" cy="2133600"/>
            <a:chOff x="3200401" y="3962400"/>
            <a:chExt cx="1066800" cy="2133600"/>
          </a:xfrm>
          <a:solidFill>
            <a:srgbClr val="FFFF00"/>
          </a:solidFill>
        </p:grpSpPr>
        <p:grpSp>
          <p:nvGrpSpPr>
            <p:cNvPr id="3" name="Group 132"/>
            <p:cNvGrpSpPr/>
            <p:nvPr/>
          </p:nvGrpSpPr>
          <p:grpSpPr>
            <a:xfrm rot="10800000">
              <a:off x="3200401" y="3962400"/>
              <a:ext cx="1066800" cy="2133600"/>
              <a:chOff x="838200" y="2514600"/>
              <a:chExt cx="1066800" cy="2133600"/>
            </a:xfrm>
            <a:grpFill/>
          </p:grpSpPr>
          <p:grpSp>
            <p:nvGrpSpPr>
              <p:cNvPr id="4" name="Group 116"/>
              <p:cNvGrpSpPr/>
              <p:nvPr/>
            </p:nvGrpSpPr>
            <p:grpSpPr>
              <a:xfrm>
                <a:off x="838200" y="2514600"/>
                <a:ext cx="1066800" cy="1066800"/>
                <a:chOff x="5029200" y="3733800"/>
                <a:chExt cx="1066800" cy="1066800"/>
              </a:xfrm>
              <a:grpFill/>
            </p:grpSpPr>
            <p:cxnSp>
              <p:nvCxnSpPr>
                <p:cNvPr id="135" name="Straight Connector 134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 rot="10800000">
                  <a:off x="5029200" y="3733800"/>
                  <a:ext cx="7620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" name="Group 124"/>
              <p:cNvGrpSpPr/>
              <p:nvPr/>
            </p:nvGrpSpPr>
            <p:grpSpPr>
              <a:xfrm>
                <a:off x="838200" y="3581400"/>
                <a:ext cx="1066800" cy="1066800"/>
                <a:chOff x="5029200" y="3733800"/>
                <a:chExt cx="1066800" cy="1066800"/>
              </a:xfrm>
              <a:grpFill/>
            </p:grpSpPr>
            <p:cxnSp>
              <p:nvCxnSpPr>
                <p:cNvPr id="117" name="Straight Connector 116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rot="10800000">
                  <a:off x="5029200" y="4800600"/>
                  <a:ext cx="7620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5" name="TextBox 104"/>
            <p:cNvSpPr txBox="1"/>
            <p:nvPr/>
          </p:nvSpPr>
          <p:spPr>
            <a:xfrm>
              <a:off x="3657600" y="4876800"/>
              <a:ext cx="533400" cy="369332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S</a:t>
              </a:r>
              <a:r>
                <a:rPr lang="en-US" b="1" baseline="30000" dirty="0">
                  <a:latin typeface="+mn-lt"/>
                  <a:cs typeface="+mn-cs"/>
                </a:rPr>
                <a:t>2-</a:t>
              </a:r>
              <a:endParaRPr lang="en-US" b="1" baseline="30000" dirty="0">
                <a:latin typeface="+mn-lt"/>
                <a:cs typeface="+mn-cs"/>
              </a:endParaRPr>
            </a:p>
          </p:txBody>
        </p:sp>
      </p:grpSp>
      <p:grpSp>
        <p:nvGrpSpPr>
          <p:cNvPr id="6" name="Group 158"/>
          <p:cNvGrpSpPr/>
          <p:nvPr/>
        </p:nvGrpSpPr>
        <p:grpSpPr>
          <a:xfrm>
            <a:off x="7086600" y="4267200"/>
            <a:ext cx="762000" cy="2133600"/>
            <a:chOff x="7848600" y="3200400"/>
            <a:chExt cx="762000" cy="2133600"/>
          </a:xfrm>
          <a:solidFill>
            <a:srgbClr val="FFC000"/>
          </a:solidFill>
        </p:grpSpPr>
        <p:grpSp>
          <p:nvGrpSpPr>
            <p:cNvPr id="7" name="Group 133"/>
            <p:cNvGrpSpPr/>
            <p:nvPr/>
          </p:nvGrpSpPr>
          <p:grpSpPr>
            <a:xfrm rot="10800000">
              <a:off x="7848600" y="3200400"/>
              <a:ext cx="762000" cy="2133600"/>
              <a:chOff x="7772400" y="4114800"/>
              <a:chExt cx="762000" cy="2133600"/>
            </a:xfrm>
            <a:grpFill/>
          </p:grpSpPr>
          <p:cxnSp>
            <p:nvCxnSpPr>
              <p:cNvPr id="162" name="Straight Connector 161"/>
              <p:cNvCxnSpPr/>
              <p:nvPr/>
            </p:nvCxnSpPr>
            <p:spPr>
              <a:xfrm rot="16200000" flipH="1">
                <a:off x="7772400" y="4343400"/>
                <a:ext cx="304800" cy="30480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>
                <a:off x="7658100" y="5067300"/>
                <a:ext cx="2286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7772400" y="4114800"/>
                <a:ext cx="7620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8001000" y="4648200"/>
                <a:ext cx="10668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>
                <a:off x="7658100" y="4229100"/>
                <a:ext cx="2286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5400000">
                <a:off x="7772400" y="4648200"/>
                <a:ext cx="304800" cy="30480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16200000" flipH="1">
                <a:off x="7772400" y="5410200"/>
                <a:ext cx="304800" cy="30480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5400000">
                <a:off x="7658100" y="6134100"/>
                <a:ext cx="2286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7772400" y="6248400"/>
                <a:ext cx="7620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>
                <a:off x="8001000" y="5715000"/>
                <a:ext cx="10668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5400000">
                <a:off x="7658100" y="5295900"/>
                <a:ext cx="2286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rot="5400000">
                <a:off x="7772400" y="5715000"/>
                <a:ext cx="304800" cy="30480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1" name="TextBox 160"/>
            <p:cNvSpPr txBox="1"/>
            <p:nvPr/>
          </p:nvSpPr>
          <p:spPr>
            <a:xfrm>
              <a:off x="7848600" y="4038600"/>
              <a:ext cx="685800" cy="369332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Co</a:t>
              </a:r>
              <a:r>
                <a:rPr lang="en-US" b="1" baseline="30000" dirty="0">
                  <a:latin typeface="+mn-lt"/>
                  <a:cs typeface="+mn-cs"/>
                </a:rPr>
                <a:t>2</a:t>
              </a:r>
              <a:r>
                <a:rPr lang="en-US" b="1" baseline="30000" dirty="0">
                  <a:latin typeface="+mn-lt"/>
                  <a:cs typeface="+mn-cs"/>
                </a:rPr>
                <a:t>+</a:t>
              </a:r>
            </a:p>
          </p:txBody>
        </p:sp>
      </p:grpSp>
      <p:grpSp>
        <p:nvGrpSpPr>
          <p:cNvPr id="14342" name="Group 186"/>
          <p:cNvGrpSpPr>
            <a:grpSpLocks/>
          </p:cNvGrpSpPr>
          <p:nvPr/>
        </p:nvGrpSpPr>
        <p:grpSpPr bwMode="auto">
          <a:xfrm>
            <a:off x="2971800" y="2133600"/>
            <a:ext cx="762000" cy="1066800"/>
            <a:chOff x="304800" y="990600"/>
            <a:chExt cx="762000" cy="1066800"/>
          </a:xfrm>
        </p:grpSpPr>
        <p:grpSp>
          <p:nvGrpSpPr>
            <p:cNvPr id="14398" name="Group 34"/>
            <p:cNvGrpSpPr>
              <a:grpSpLocks/>
            </p:cNvGrpSpPr>
            <p:nvPr/>
          </p:nvGrpSpPr>
          <p:grpSpPr bwMode="auto">
            <a:xfrm rot="10800000">
              <a:off x="304800" y="990600"/>
              <a:ext cx="762000" cy="1066800"/>
              <a:chOff x="6629400" y="1752600"/>
              <a:chExt cx="762000" cy="1066800"/>
            </a:xfrm>
          </p:grpSpPr>
          <p:cxnSp>
            <p:nvCxnSpPr>
              <p:cNvPr id="190" name="Straight Connector 189"/>
              <p:cNvCxnSpPr/>
              <p:nvPr/>
            </p:nvCxnSpPr>
            <p:spPr>
              <a:xfrm rot="16200000" flipH="1">
                <a:off x="6630987" y="1981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5400000">
                <a:off x="6516687" y="2705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6630987" y="17526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6632575" y="28194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5400000">
                <a:off x="6859587" y="22860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5400000">
                <a:off x="6516687" y="18669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5400000">
                <a:off x="6630987" y="22860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399" name="TextBox 188"/>
            <p:cNvSpPr txBox="1">
              <a:spLocks noChangeArrowheads="1"/>
            </p:cNvSpPr>
            <p:nvPr/>
          </p:nvSpPr>
          <p:spPr bwMode="auto">
            <a:xfrm>
              <a:off x="304800" y="990600"/>
              <a:ext cx="533400" cy="369332"/>
            </a:xfrm>
            <a:prstGeom prst="rect">
              <a:avLst/>
            </a:prstGeom>
            <a:solidFill>
              <a:srgbClr val="54B6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latin typeface="Calibri" panose="020F0502020204030204" pitchFamily="34" charset="0"/>
                </a:rPr>
                <a:t>Na</a:t>
              </a:r>
              <a:r>
                <a:rPr lang="en-US" altLang="en-US" b="1" baseline="30000">
                  <a:latin typeface="Calibri" panose="020F0502020204030204" pitchFamily="34" charset="0"/>
                </a:rPr>
                <a:t>+</a:t>
              </a:r>
            </a:p>
          </p:txBody>
        </p:sp>
      </p:grpSp>
      <p:grpSp>
        <p:nvGrpSpPr>
          <p:cNvPr id="14343" name="Group 196"/>
          <p:cNvGrpSpPr>
            <a:grpSpLocks/>
          </p:cNvGrpSpPr>
          <p:nvPr/>
        </p:nvGrpSpPr>
        <p:grpSpPr bwMode="auto">
          <a:xfrm>
            <a:off x="1295400" y="1828800"/>
            <a:ext cx="762000" cy="3200400"/>
            <a:chOff x="1447800" y="2667000"/>
            <a:chExt cx="762000" cy="3200400"/>
          </a:xfrm>
        </p:grpSpPr>
        <p:grpSp>
          <p:nvGrpSpPr>
            <p:cNvPr id="14377" name="Group 156"/>
            <p:cNvGrpSpPr>
              <a:grpSpLocks/>
            </p:cNvGrpSpPr>
            <p:nvPr/>
          </p:nvGrpSpPr>
          <p:grpSpPr bwMode="auto">
            <a:xfrm rot="10800000">
              <a:off x="1447800" y="2667000"/>
              <a:ext cx="762000" cy="3200400"/>
              <a:chOff x="6019800" y="1905000"/>
              <a:chExt cx="762000" cy="3200400"/>
            </a:xfrm>
          </p:grpSpPr>
          <p:grpSp>
            <p:nvGrpSpPr>
              <p:cNvPr id="14379" name="Group 35"/>
              <p:cNvGrpSpPr>
                <a:grpSpLocks/>
              </p:cNvGrpSpPr>
              <p:nvPr/>
            </p:nvGrpSpPr>
            <p:grpSpPr bwMode="auto">
              <a:xfrm>
                <a:off x="6019800" y="1905000"/>
                <a:ext cx="762000" cy="1066800"/>
                <a:chOff x="6629400" y="1752600"/>
                <a:chExt cx="762000" cy="1066800"/>
              </a:xfrm>
            </p:grpSpPr>
            <p:cxnSp>
              <p:nvCxnSpPr>
                <p:cNvPr id="213" name="Straight Connector 212"/>
                <p:cNvCxnSpPr/>
                <p:nvPr/>
              </p:nvCxnSpPr>
              <p:spPr>
                <a:xfrm rot="16200000" flipH="1">
                  <a:off x="6632575" y="1981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 rot="5400000">
                  <a:off x="6518275" y="2705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>
                  <a:off x="6632575" y="17526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 rot="5400000">
                  <a:off x="6861175" y="22860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 rot="5400000">
                  <a:off x="6518275" y="18669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 rot="5400000">
                  <a:off x="6632575" y="22860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80" name="Group 143"/>
              <p:cNvGrpSpPr>
                <a:grpSpLocks/>
              </p:cNvGrpSpPr>
              <p:nvPr/>
            </p:nvGrpSpPr>
            <p:grpSpPr bwMode="auto">
              <a:xfrm>
                <a:off x="6019800" y="2971800"/>
                <a:ext cx="762000" cy="2133600"/>
                <a:chOff x="7772400" y="4114800"/>
                <a:chExt cx="762000" cy="2133600"/>
              </a:xfrm>
            </p:grpSpPr>
            <p:cxnSp>
              <p:nvCxnSpPr>
                <p:cNvPr id="202" name="Straight Connector 201"/>
                <p:cNvCxnSpPr/>
                <p:nvPr/>
              </p:nvCxnSpPr>
              <p:spPr>
                <a:xfrm rot="16200000" flipH="1">
                  <a:off x="7775575" y="4343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/>
                <p:cNvCxnSpPr/>
                <p:nvPr/>
              </p:nvCxnSpPr>
              <p:spPr>
                <a:xfrm rot="5400000">
                  <a:off x="7662862" y="5067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/>
                <p:cNvCxnSpPr/>
                <p:nvPr/>
              </p:nvCxnSpPr>
              <p:spPr>
                <a:xfrm rot="5400000">
                  <a:off x="8007350" y="4648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/>
              </p:nvCxnSpPr>
              <p:spPr>
                <a:xfrm rot="5400000">
                  <a:off x="7661275" y="4229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 rot="5400000">
                  <a:off x="7777162" y="4648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 rot="16200000" flipH="1">
                  <a:off x="7778750" y="5410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 rot="5400000">
                  <a:off x="7664450" y="6134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>
                <a:xfrm>
                  <a:off x="7778750" y="62484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 rot="5400000">
                  <a:off x="8007350" y="57150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 rot="5400000">
                  <a:off x="7664450" y="52959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 rot="5400000">
                  <a:off x="7778750" y="57150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9" name="TextBox 198"/>
            <p:cNvSpPr txBox="1"/>
            <p:nvPr/>
          </p:nvSpPr>
          <p:spPr>
            <a:xfrm>
              <a:off x="1524000" y="3581400"/>
              <a:ext cx="609600" cy="381000"/>
            </a:xfrm>
            <a:prstGeom prst="rect">
              <a:avLst/>
            </a:prstGeom>
            <a:solidFill>
              <a:srgbClr val="EDED17"/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Co</a:t>
              </a:r>
              <a:r>
                <a:rPr lang="en-US" b="1" baseline="30000" dirty="0">
                  <a:latin typeface="+mn-lt"/>
                  <a:cs typeface="+mn-cs"/>
                </a:rPr>
                <a:t>3</a:t>
              </a:r>
              <a:r>
                <a:rPr lang="en-US" b="1" baseline="30000" dirty="0">
                  <a:latin typeface="+mn-lt"/>
                  <a:cs typeface="+mn-cs"/>
                </a:rPr>
                <a:t>+</a:t>
              </a:r>
            </a:p>
          </p:txBody>
        </p:sp>
      </p:grpSp>
      <p:grpSp>
        <p:nvGrpSpPr>
          <p:cNvPr id="14344" name="Group 218"/>
          <p:cNvGrpSpPr>
            <a:grpSpLocks/>
          </p:cNvGrpSpPr>
          <p:nvPr/>
        </p:nvGrpSpPr>
        <p:grpSpPr bwMode="auto">
          <a:xfrm>
            <a:off x="3962400" y="1981200"/>
            <a:ext cx="1066800" cy="3200400"/>
            <a:chOff x="838201" y="2667000"/>
            <a:chExt cx="1066800" cy="3200400"/>
          </a:xfrm>
        </p:grpSpPr>
        <p:grpSp>
          <p:nvGrpSpPr>
            <p:cNvPr id="14355" name="Group 142"/>
            <p:cNvGrpSpPr>
              <a:grpSpLocks/>
            </p:cNvGrpSpPr>
            <p:nvPr/>
          </p:nvGrpSpPr>
          <p:grpSpPr bwMode="auto">
            <a:xfrm rot="10800000">
              <a:off x="838201" y="2667000"/>
              <a:ext cx="1066800" cy="3200400"/>
              <a:chOff x="838200" y="3048000"/>
              <a:chExt cx="1066800" cy="3200400"/>
            </a:xfrm>
          </p:grpSpPr>
          <p:grpSp>
            <p:nvGrpSpPr>
              <p:cNvPr id="14357" name="Group 100"/>
              <p:cNvGrpSpPr>
                <a:grpSpLocks/>
              </p:cNvGrpSpPr>
              <p:nvPr/>
            </p:nvGrpSpPr>
            <p:grpSpPr bwMode="auto">
              <a:xfrm>
                <a:off x="838200" y="41148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37" name="Straight Connector 236"/>
                <p:cNvCxnSpPr/>
                <p:nvPr/>
              </p:nvCxnSpPr>
              <p:spPr>
                <a:xfrm rot="5400000" flipH="1" flipV="1">
                  <a:off x="5792787" y="4268787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 rot="5400000" flipH="1" flipV="1">
                  <a:off x="5678487" y="3849687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/>
              </p:nvCxnSpPr>
              <p:spPr>
                <a:xfrm rot="5400000" flipH="1" flipV="1">
                  <a:off x="4497387" y="4268787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 rot="5400000" flipH="1" flipV="1">
                  <a:off x="5678487" y="4687887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/>
              </p:nvCxnSpPr>
              <p:spPr>
                <a:xfrm rot="16200000" flipV="1">
                  <a:off x="5792787" y="3963987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58" name="Group 108"/>
              <p:cNvGrpSpPr>
                <a:grpSpLocks/>
              </p:cNvGrpSpPr>
              <p:nvPr/>
            </p:nvGrpSpPr>
            <p:grpSpPr bwMode="auto">
              <a:xfrm>
                <a:off x="838200" y="30480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31" name="Straight Connector 230"/>
                <p:cNvCxnSpPr/>
                <p:nvPr/>
              </p:nvCxnSpPr>
              <p:spPr>
                <a:xfrm rot="5400000" flipH="1" flipV="1">
                  <a:off x="5792787" y="4268787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231"/>
                <p:cNvCxnSpPr/>
                <p:nvPr/>
              </p:nvCxnSpPr>
              <p:spPr>
                <a:xfrm rot="5400000" flipH="1" flipV="1">
                  <a:off x="5678487" y="3849687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/>
                <p:cNvCxnSpPr/>
                <p:nvPr/>
              </p:nvCxnSpPr>
              <p:spPr>
                <a:xfrm rot="10800000">
                  <a:off x="5030787" y="3735387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>
                <a:xfrm rot="5400000" flipH="1" flipV="1">
                  <a:off x="4497387" y="4268787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/>
                <p:cNvCxnSpPr/>
                <p:nvPr/>
              </p:nvCxnSpPr>
              <p:spPr>
                <a:xfrm rot="5400000" flipH="1" flipV="1">
                  <a:off x="5678487" y="4687887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 rot="16200000" flipV="1">
                  <a:off x="5792787" y="3963987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59" name="Group 134"/>
              <p:cNvGrpSpPr>
                <a:grpSpLocks/>
              </p:cNvGrpSpPr>
              <p:nvPr/>
            </p:nvGrpSpPr>
            <p:grpSpPr bwMode="auto">
              <a:xfrm>
                <a:off x="838200" y="51816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25" name="Straight Connector 224"/>
                <p:cNvCxnSpPr/>
                <p:nvPr/>
              </p:nvCxnSpPr>
              <p:spPr>
                <a:xfrm rot="5400000" flipH="1" flipV="1">
                  <a:off x="5792787" y="4268787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 rot="5400000" flipH="1" flipV="1">
                  <a:off x="5678487" y="3849687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/>
              </p:nvCxnSpPr>
              <p:spPr>
                <a:xfrm rot="10800000">
                  <a:off x="5032375" y="4803775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rot="5400000" flipH="1" flipV="1">
                  <a:off x="4497387" y="4270375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/>
                <p:cNvCxnSpPr/>
                <p:nvPr/>
              </p:nvCxnSpPr>
              <p:spPr>
                <a:xfrm rot="5400000" flipH="1" flipV="1">
                  <a:off x="5678487" y="4687887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 rot="16200000" flipV="1">
                  <a:off x="5792787" y="3963987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21" name="TextBox 220"/>
            <p:cNvSpPr txBox="1"/>
            <p:nvPr/>
          </p:nvSpPr>
          <p:spPr>
            <a:xfrm>
              <a:off x="1143001" y="4114800"/>
              <a:ext cx="685800" cy="36988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PO</a:t>
              </a:r>
              <a:r>
                <a:rPr lang="en-US" b="1" baseline="-25000" dirty="0">
                  <a:latin typeface="+mn-lt"/>
                  <a:cs typeface="+mn-cs"/>
                </a:rPr>
                <a:t>4</a:t>
              </a:r>
              <a:r>
                <a:rPr lang="en-US" b="1" baseline="30000" dirty="0">
                  <a:latin typeface="+mn-lt"/>
                  <a:cs typeface="+mn-cs"/>
                </a:rPr>
                <a:t>3-</a:t>
              </a:r>
            </a:p>
          </p:txBody>
        </p:sp>
      </p:grpSp>
      <p:grpSp>
        <p:nvGrpSpPr>
          <p:cNvPr id="14345" name="Group 241"/>
          <p:cNvGrpSpPr>
            <a:grpSpLocks/>
          </p:cNvGrpSpPr>
          <p:nvPr/>
        </p:nvGrpSpPr>
        <p:grpSpPr bwMode="auto">
          <a:xfrm>
            <a:off x="5486400" y="1066800"/>
            <a:ext cx="1066800" cy="1066800"/>
            <a:chOff x="1524001" y="990600"/>
            <a:chExt cx="1066800" cy="1066800"/>
          </a:xfrm>
        </p:grpSpPr>
        <p:grpSp>
          <p:nvGrpSpPr>
            <p:cNvPr id="14346" name="Group 167"/>
            <p:cNvGrpSpPr>
              <a:grpSpLocks/>
            </p:cNvGrpSpPr>
            <p:nvPr/>
          </p:nvGrpSpPr>
          <p:grpSpPr bwMode="auto">
            <a:xfrm rot="10800000">
              <a:off x="1524001" y="990600"/>
              <a:ext cx="1066800" cy="1066800"/>
              <a:chOff x="5029200" y="3733800"/>
              <a:chExt cx="1066800" cy="1066800"/>
            </a:xfrm>
          </p:grpSpPr>
          <p:cxnSp>
            <p:nvCxnSpPr>
              <p:cNvPr id="245" name="Straight Connector 244"/>
              <p:cNvCxnSpPr/>
              <p:nvPr/>
            </p:nvCxnSpPr>
            <p:spPr>
              <a:xfrm rot="5400000" flipH="1" flipV="1">
                <a:off x="5791200" y="4267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>
              <a:xfrm rot="5400000" flipH="1" flipV="1">
                <a:off x="5676900" y="3848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 rot="10800000">
                <a:off x="5029200" y="4802187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>
              <a:xfrm rot="10800000">
                <a:off x="5029200" y="3735387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 rot="5400000" flipH="1" flipV="1">
                <a:off x="4495800" y="4268787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 rot="5400000" flipH="1" flipV="1">
                <a:off x="5676900" y="46863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/>
              <p:nvPr/>
            </p:nvCxnSpPr>
            <p:spPr>
              <a:xfrm rot="16200000" flipV="1">
                <a:off x="5791200" y="39624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347" name="TextBox 243"/>
            <p:cNvSpPr txBox="1">
              <a:spLocks noChangeArrowheads="1"/>
            </p:cNvSpPr>
            <p:nvPr/>
          </p:nvSpPr>
          <p:spPr bwMode="auto">
            <a:xfrm>
              <a:off x="1981200" y="1371600"/>
              <a:ext cx="533400" cy="369332"/>
            </a:xfrm>
            <a:prstGeom prst="rect">
              <a:avLst/>
            </a:prstGeom>
            <a:solidFill>
              <a:srgbClr val="E4F1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latin typeface="Calibri" panose="020F0502020204030204" pitchFamily="34" charset="0"/>
                </a:rPr>
                <a:t>Cl</a:t>
              </a:r>
              <a:r>
                <a:rPr lang="en-US" altLang="en-US" b="1" baseline="30000">
                  <a:latin typeface="Calibri" panose="020F0502020204030204" pitchFamily="34" charset="0"/>
                </a:rPr>
                <a:t>-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85"/>
          <p:cNvSpPr txBox="1">
            <a:spLocks noChangeArrowheads="1"/>
          </p:cNvSpPr>
          <p:nvPr/>
        </p:nvSpPr>
        <p:spPr bwMode="auto">
          <a:xfrm>
            <a:off x="2667000" y="304800"/>
            <a:ext cx="426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Calibri" panose="020F0502020204030204" pitchFamily="34" charset="0"/>
              </a:rPr>
              <a:t>Cobalt (II) Phosphate</a:t>
            </a:r>
          </a:p>
        </p:txBody>
      </p:sp>
      <p:sp>
        <p:nvSpPr>
          <p:cNvPr id="15363" name="TextBox 99"/>
          <p:cNvSpPr txBox="1">
            <a:spLocks noChangeArrowheads="1"/>
          </p:cNvSpPr>
          <p:nvPr/>
        </p:nvSpPr>
        <p:spPr bwMode="auto">
          <a:xfrm>
            <a:off x="3048000" y="5780088"/>
            <a:ext cx="2514600" cy="954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Calibri" panose="020F0502020204030204" pitchFamily="34" charset="0"/>
              </a:rPr>
              <a:t>Formula:</a:t>
            </a:r>
          </a:p>
          <a:p>
            <a:pPr eaLnBrk="1" hangingPunct="1"/>
            <a:endParaRPr lang="en-US" altLang="en-US" sz="2800" b="1">
              <a:latin typeface="Calibri" panose="020F0502020204030204" pitchFamily="34" charset="0"/>
            </a:endParaRPr>
          </a:p>
        </p:txBody>
      </p:sp>
      <p:grpSp>
        <p:nvGrpSpPr>
          <p:cNvPr id="2" name="Group 100"/>
          <p:cNvGrpSpPr/>
          <p:nvPr/>
        </p:nvGrpSpPr>
        <p:grpSpPr>
          <a:xfrm>
            <a:off x="7467600" y="381000"/>
            <a:ext cx="1066800" cy="2133600"/>
            <a:chOff x="3200401" y="3962400"/>
            <a:chExt cx="1066800" cy="2133600"/>
          </a:xfrm>
          <a:solidFill>
            <a:schemeClr val="tx2">
              <a:lumMod val="20000"/>
              <a:lumOff val="80000"/>
            </a:schemeClr>
          </a:solidFill>
        </p:grpSpPr>
        <p:grpSp>
          <p:nvGrpSpPr>
            <p:cNvPr id="3" name="Group 132"/>
            <p:cNvGrpSpPr/>
            <p:nvPr/>
          </p:nvGrpSpPr>
          <p:grpSpPr>
            <a:xfrm rot="10800000">
              <a:off x="3200401" y="3962400"/>
              <a:ext cx="1066800" cy="2133600"/>
              <a:chOff x="838200" y="2514600"/>
              <a:chExt cx="1066800" cy="2133600"/>
            </a:xfrm>
            <a:grpFill/>
          </p:grpSpPr>
          <p:grpSp>
            <p:nvGrpSpPr>
              <p:cNvPr id="4" name="Group 116"/>
              <p:cNvGrpSpPr/>
              <p:nvPr/>
            </p:nvGrpSpPr>
            <p:grpSpPr>
              <a:xfrm>
                <a:off x="838200" y="2514600"/>
                <a:ext cx="1066800" cy="1066800"/>
                <a:chOff x="5029200" y="3733800"/>
                <a:chExt cx="1066800" cy="1066800"/>
              </a:xfrm>
              <a:grpFill/>
            </p:grpSpPr>
            <p:cxnSp>
              <p:nvCxnSpPr>
                <p:cNvPr id="135" name="Straight Connector 134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 rot="10800000">
                  <a:off x="5029200" y="3733800"/>
                  <a:ext cx="7620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" name="Group 124"/>
              <p:cNvGrpSpPr/>
              <p:nvPr/>
            </p:nvGrpSpPr>
            <p:grpSpPr>
              <a:xfrm>
                <a:off x="838200" y="3581400"/>
                <a:ext cx="1066800" cy="1066800"/>
                <a:chOff x="5029200" y="3733800"/>
                <a:chExt cx="1066800" cy="1066800"/>
              </a:xfrm>
              <a:grpFill/>
            </p:grpSpPr>
            <p:cxnSp>
              <p:nvCxnSpPr>
                <p:cNvPr id="117" name="Straight Connector 116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rot="10800000">
                  <a:off x="5029200" y="4800600"/>
                  <a:ext cx="7620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5" name="TextBox 104"/>
            <p:cNvSpPr txBox="1"/>
            <p:nvPr/>
          </p:nvSpPr>
          <p:spPr>
            <a:xfrm>
              <a:off x="3657600" y="4876800"/>
              <a:ext cx="533400" cy="369332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O</a:t>
              </a:r>
              <a:r>
                <a:rPr lang="en-US" b="1" baseline="30000" dirty="0">
                  <a:latin typeface="+mn-lt"/>
                  <a:cs typeface="+mn-cs"/>
                </a:rPr>
                <a:t>2-</a:t>
              </a:r>
            </a:p>
          </p:txBody>
        </p:sp>
      </p:grpSp>
      <p:grpSp>
        <p:nvGrpSpPr>
          <p:cNvPr id="6" name="Group 158"/>
          <p:cNvGrpSpPr/>
          <p:nvPr/>
        </p:nvGrpSpPr>
        <p:grpSpPr>
          <a:xfrm>
            <a:off x="1981200" y="4191000"/>
            <a:ext cx="762000" cy="2133600"/>
            <a:chOff x="7848600" y="3200400"/>
            <a:chExt cx="762000" cy="2133600"/>
          </a:xfrm>
          <a:solidFill>
            <a:srgbClr val="FFC000"/>
          </a:solidFill>
        </p:grpSpPr>
        <p:grpSp>
          <p:nvGrpSpPr>
            <p:cNvPr id="7" name="Group 133"/>
            <p:cNvGrpSpPr/>
            <p:nvPr/>
          </p:nvGrpSpPr>
          <p:grpSpPr>
            <a:xfrm rot="10800000">
              <a:off x="7848600" y="3200400"/>
              <a:ext cx="762000" cy="2133600"/>
              <a:chOff x="7772400" y="4114800"/>
              <a:chExt cx="762000" cy="2133600"/>
            </a:xfrm>
            <a:grpFill/>
          </p:grpSpPr>
          <p:cxnSp>
            <p:nvCxnSpPr>
              <p:cNvPr id="162" name="Straight Connector 161"/>
              <p:cNvCxnSpPr/>
              <p:nvPr/>
            </p:nvCxnSpPr>
            <p:spPr>
              <a:xfrm rot="16200000" flipH="1">
                <a:off x="7772400" y="4343400"/>
                <a:ext cx="304800" cy="30480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>
                <a:off x="7658100" y="5067300"/>
                <a:ext cx="2286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7772400" y="4114800"/>
                <a:ext cx="7620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8001000" y="4648200"/>
                <a:ext cx="10668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>
                <a:off x="7658100" y="4229100"/>
                <a:ext cx="2286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5400000">
                <a:off x="7772400" y="4648200"/>
                <a:ext cx="304800" cy="30480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16200000" flipH="1">
                <a:off x="7772400" y="5410200"/>
                <a:ext cx="304800" cy="30480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5400000">
                <a:off x="7658100" y="6134100"/>
                <a:ext cx="2286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7772400" y="6248400"/>
                <a:ext cx="7620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>
                <a:off x="8001000" y="5715000"/>
                <a:ext cx="10668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5400000">
                <a:off x="7658100" y="5295900"/>
                <a:ext cx="228600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rot="5400000">
                <a:off x="7772400" y="5715000"/>
                <a:ext cx="304800" cy="30480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1" name="TextBox 160"/>
            <p:cNvSpPr txBox="1"/>
            <p:nvPr/>
          </p:nvSpPr>
          <p:spPr>
            <a:xfrm>
              <a:off x="7848600" y="4038600"/>
              <a:ext cx="685800" cy="369332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Co</a:t>
              </a:r>
              <a:r>
                <a:rPr lang="en-US" b="1" baseline="30000" dirty="0">
                  <a:latin typeface="+mn-lt"/>
                  <a:cs typeface="+mn-cs"/>
                </a:rPr>
                <a:t>2</a:t>
              </a:r>
              <a:r>
                <a:rPr lang="en-US" b="1" baseline="30000" dirty="0">
                  <a:latin typeface="+mn-lt"/>
                  <a:cs typeface="+mn-cs"/>
                </a:rPr>
                <a:t>+</a:t>
              </a:r>
            </a:p>
          </p:txBody>
        </p:sp>
      </p:grpSp>
      <p:grpSp>
        <p:nvGrpSpPr>
          <p:cNvPr id="15366" name="Group 186"/>
          <p:cNvGrpSpPr>
            <a:grpSpLocks/>
          </p:cNvGrpSpPr>
          <p:nvPr/>
        </p:nvGrpSpPr>
        <p:grpSpPr bwMode="auto">
          <a:xfrm>
            <a:off x="2514600" y="2743200"/>
            <a:ext cx="762000" cy="1066800"/>
            <a:chOff x="304800" y="990600"/>
            <a:chExt cx="762000" cy="1066800"/>
          </a:xfrm>
        </p:grpSpPr>
        <p:grpSp>
          <p:nvGrpSpPr>
            <p:cNvPr id="15422" name="Group 34"/>
            <p:cNvGrpSpPr>
              <a:grpSpLocks/>
            </p:cNvGrpSpPr>
            <p:nvPr/>
          </p:nvGrpSpPr>
          <p:grpSpPr bwMode="auto">
            <a:xfrm rot="10800000">
              <a:off x="304800" y="990600"/>
              <a:ext cx="762000" cy="1066800"/>
              <a:chOff x="6629400" y="1752600"/>
              <a:chExt cx="762000" cy="1066800"/>
            </a:xfrm>
          </p:grpSpPr>
          <p:cxnSp>
            <p:nvCxnSpPr>
              <p:cNvPr id="190" name="Straight Connector 189"/>
              <p:cNvCxnSpPr/>
              <p:nvPr/>
            </p:nvCxnSpPr>
            <p:spPr>
              <a:xfrm rot="16200000" flipH="1">
                <a:off x="6632575" y="1981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5400000">
                <a:off x="6516687" y="2705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6632575" y="17526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6632575" y="28194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5400000">
                <a:off x="6861175" y="22860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5400000">
                <a:off x="6516687" y="18669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5400000">
                <a:off x="6632575" y="22860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423" name="TextBox 188"/>
            <p:cNvSpPr txBox="1">
              <a:spLocks noChangeArrowheads="1"/>
            </p:cNvSpPr>
            <p:nvPr/>
          </p:nvSpPr>
          <p:spPr bwMode="auto">
            <a:xfrm>
              <a:off x="304800" y="990600"/>
              <a:ext cx="533400" cy="369332"/>
            </a:xfrm>
            <a:prstGeom prst="rect">
              <a:avLst/>
            </a:prstGeom>
            <a:solidFill>
              <a:srgbClr val="54B6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latin typeface="Calibri" panose="020F0502020204030204" pitchFamily="34" charset="0"/>
                </a:rPr>
                <a:t>Na</a:t>
              </a:r>
              <a:r>
                <a:rPr lang="en-US" altLang="en-US" b="1" baseline="30000">
                  <a:latin typeface="Calibri" panose="020F0502020204030204" pitchFamily="34" charset="0"/>
                </a:rPr>
                <a:t>+</a:t>
              </a:r>
            </a:p>
          </p:txBody>
        </p:sp>
      </p:grpSp>
      <p:grpSp>
        <p:nvGrpSpPr>
          <p:cNvPr id="15367" name="Group 196"/>
          <p:cNvGrpSpPr>
            <a:grpSpLocks/>
          </p:cNvGrpSpPr>
          <p:nvPr/>
        </p:nvGrpSpPr>
        <p:grpSpPr bwMode="auto">
          <a:xfrm>
            <a:off x="4114800" y="1828800"/>
            <a:ext cx="762000" cy="3200400"/>
            <a:chOff x="1447800" y="2667000"/>
            <a:chExt cx="762000" cy="3200400"/>
          </a:xfrm>
        </p:grpSpPr>
        <p:grpSp>
          <p:nvGrpSpPr>
            <p:cNvPr id="15401" name="Group 156"/>
            <p:cNvGrpSpPr>
              <a:grpSpLocks/>
            </p:cNvGrpSpPr>
            <p:nvPr/>
          </p:nvGrpSpPr>
          <p:grpSpPr bwMode="auto">
            <a:xfrm rot="10800000">
              <a:off x="1447800" y="2667000"/>
              <a:ext cx="762000" cy="3200400"/>
              <a:chOff x="6019800" y="1905000"/>
              <a:chExt cx="762000" cy="3200400"/>
            </a:xfrm>
          </p:grpSpPr>
          <p:grpSp>
            <p:nvGrpSpPr>
              <p:cNvPr id="15403" name="Group 35"/>
              <p:cNvGrpSpPr>
                <a:grpSpLocks/>
              </p:cNvGrpSpPr>
              <p:nvPr/>
            </p:nvGrpSpPr>
            <p:grpSpPr bwMode="auto">
              <a:xfrm>
                <a:off x="6019800" y="1905000"/>
                <a:ext cx="762000" cy="1066800"/>
                <a:chOff x="6629400" y="1752600"/>
                <a:chExt cx="762000" cy="1066800"/>
              </a:xfrm>
            </p:grpSpPr>
            <p:cxnSp>
              <p:nvCxnSpPr>
                <p:cNvPr id="213" name="Straight Connector 212"/>
                <p:cNvCxnSpPr/>
                <p:nvPr/>
              </p:nvCxnSpPr>
              <p:spPr>
                <a:xfrm rot="16200000" flipH="1">
                  <a:off x="6632575" y="1981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 rot="5400000">
                  <a:off x="6518275" y="2705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>
                  <a:off x="6632575" y="17526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 rot="5400000">
                  <a:off x="6861175" y="22860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 rot="5400000">
                  <a:off x="6518275" y="18669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 rot="5400000">
                  <a:off x="6632575" y="22860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404" name="Group 143"/>
              <p:cNvGrpSpPr>
                <a:grpSpLocks/>
              </p:cNvGrpSpPr>
              <p:nvPr/>
            </p:nvGrpSpPr>
            <p:grpSpPr bwMode="auto">
              <a:xfrm>
                <a:off x="6019800" y="2971800"/>
                <a:ext cx="762000" cy="2133600"/>
                <a:chOff x="7772400" y="4114800"/>
                <a:chExt cx="762000" cy="2133600"/>
              </a:xfrm>
            </p:grpSpPr>
            <p:cxnSp>
              <p:nvCxnSpPr>
                <p:cNvPr id="202" name="Straight Connector 201"/>
                <p:cNvCxnSpPr/>
                <p:nvPr/>
              </p:nvCxnSpPr>
              <p:spPr>
                <a:xfrm rot="16200000" flipH="1">
                  <a:off x="7775575" y="4343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/>
                <p:cNvCxnSpPr/>
                <p:nvPr/>
              </p:nvCxnSpPr>
              <p:spPr>
                <a:xfrm rot="5400000">
                  <a:off x="7661275" y="5068887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/>
                <p:cNvCxnSpPr/>
                <p:nvPr/>
              </p:nvCxnSpPr>
              <p:spPr>
                <a:xfrm rot="5400000">
                  <a:off x="8005762" y="4648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/>
              </p:nvCxnSpPr>
              <p:spPr>
                <a:xfrm rot="5400000">
                  <a:off x="7661275" y="4229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 rot="5400000">
                  <a:off x="7775575" y="4648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 rot="16200000" flipH="1">
                  <a:off x="7778750" y="5410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 rot="5400000">
                  <a:off x="7664450" y="6134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>
                <a:xfrm>
                  <a:off x="7778750" y="62484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 rot="5400000">
                  <a:off x="8007350" y="57150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 rot="5400000">
                  <a:off x="7664450" y="5297487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 rot="5400000">
                  <a:off x="7778750" y="57150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9" name="TextBox 198"/>
            <p:cNvSpPr txBox="1"/>
            <p:nvPr/>
          </p:nvSpPr>
          <p:spPr>
            <a:xfrm>
              <a:off x="1524000" y="3581400"/>
              <a:ext cx="609600" cy="381000"/>
            </a:xfrm>
            <a:prstGeom prst="rect">
              <a:avLst/>
            </a:prstGeom>
            <a:solidFill>
              <a:srgbClr val="EDED17"/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Co</a:t>
              </a:r>
              <a:r>
                <a:rPr lang="en-US" b="1" baseline="30000" dirty="0">
                  <a:latin typeface="+mn-lt"/>
                  <a:cs typeface="+mn-cs"/>
                </a:rPr>
                <a:t>3</a:t>
              </a:r>
              <a:r>
                <a:rPr lang="en-US" b="1" baseline="30000" dirty="0">
                  <a:latin typeface="+mn-lt"/>
                  <a:cs typeface="+mn-cs"/>
                </a:rPr>
                <a:t>+</a:t>
              </a:r>
            </a:p>
          </p:txBody>
        </p:sp>
      </p:grpSp>
      <p:grpSp>
        <p:nvGrpSpPr>
          <p:cNvPr id="15368" name="Group 218"/>
          <p:cNvGrpSpPr>
            <a:grpSpLocks/>
          </p:cNvGrpSpPr>
          <p:nvPr/>
        </p:nvGrpSpPr>
        <p:grpSpPr bwMode="auto">
          <a:xfrm>
            <a:off x="304800" y="1143000"/>
            <a:ext cx="1066800" cy="3200400"/>
            <a:chOff x="838201" y="2667000"/>
            <a:chExt cx="1066800" cy="3200400"/>
          </a:xfrm>
        </p:grpSpPr>
        <p:grpSp>
          <p:nvGrpSpPr>
            <p:cNvPr id="15379" name="Group 142"/>
            <p:cNvGrpSpPr>
              <a:grpSpLocks/>
            </p:cNvGrpSpPr>
            <p:nvPr/>
          </p:nvGrpSpPr>
          <p:grpSpPr bwMode="auto">
            <a:xfrm rot="10800000">
              <a:off x="838201" y="2667000"/>
              <a:ext cx="1066800" cy="3200400"/>
              <a:chOff x="838200" y="3048000"/>
              <a:chExt cx="1066800" cy="3200400"/>
            </a:xfrm>
          </p:grpSpPr>
          <p:grpSp>
            <p:nvGrpSpPr>
              <p:cNvPr id="15381" name="Group 100"/>
              <p:cNvGrpSpPr>
                <a:grpSpLocks/>
              </p:cNvGrpSpPr>
              <p:nvPr/>
            </p:nvGrpSpPr>
            <p:grpSpPr bwMode="auto">
              <a:xfrm>
                <a:off x="838200" y="41148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37" name="Straight Connector 236"/>
                <p:cNvCxnSpPr/>
                <p:nvPr/>
              </p:nvCxnSpPr>
              <p:spPr>
                <a:xfrm rot="5400000" flipH="1" flipV="1">
                  <a:off x="5791200" y="4268787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 rot="5400000" flipH="1" flipV="1">
                  <a:off x="5676900" y="3849687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/>
              </p:nvCxnSpPr>
              <p:spPr>
                <a:xfrm rot="5400000" flipH="1" flipV="1">
                  <a:off x="4495800" y="4268787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 rot="5400000" flipH="1" flipV="1">
                  <a:off x="5676900" y="4687887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/>
              </p:nvCxnSpPr>
              <p:spPr>
                <a:xfrm rot="16200000" flipV="1">
                  <a:off x="5791200" y="3963987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382" name="Group 108"/>
              <p:cNvGrpSpPr>
                <a:grpSpLocks/>
              </p:cNvGrpSpPr>
              <p:nvPr/>
            </p:nvGrpSpPr>
            <p:grpSpPr bwMode="auto">
              <a:xfrm>
                <a:off x="838200" y="30480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31" name="Straight Connector 230"/>
                <p:cNvCxnSpPr/>
                <p:nvPr/>
              </p:nvCxnSpPr>
              <p:spPr>
                <a:xfrm rot="5400000" flipH="1" flipV="1">
                  <a:off x="5791200" y="4268787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231"/>
                <p:cNvCxnSpPr/>
                <p:nvPr/>
              </p:nvCxnSpPr>
              <p:spPr>
                <a:xfrm rot="5400000" flipH="1" flipV="1">
                  <a:off x="5676900" y="3849687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/>
                <p:cNvCxnSpPr/>
                <p:nvPr/>
              </p:nvCxnSpPr>
              <p:spPr>
                <a:xfrm rot="10800000">
                  <a:off x="5029200" y="3735387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>
                <a:xfrm rot="5400000" flipH="1" flipV="1">
                  <a:off x="4495800" y="4268787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/>
                <p:cNvCxnSpPr/>
                <p:nvPr/>
              </p:nvCxnSpPr>
              <p:spPr>
                <a:xfrm rot="5400000" flipH="1" flipV="1">
                  <a:off x="5676900" y="4687887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 rot="16200000" flipV="1">
                  <a:off x="5791200" y="3963987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383" name="Group 134"/>
              <p:cNvGrpSpPr>
                <a:grpSpLocks/>
              </p:cNvGrpSpPr>
              <p:nvPr/>
            </p:nvGrpSpPr>
            <p:grpSpPr bwMode="auto">
              <a:xfrm>
                <a:off x="838200" y="51816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25" name="Straight Connector 224"/>
                <p:cNvCxnSpPr/>
                <p:nvPr/>
              </p:nvCxnSpPr>
              <p:spPr>
                <a:xfrm rot="5400000" flipH="1" flipV="1">
                  <a:off x="5794375" y="4268787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 rot="5400000" flipH="1" flipV="1">
                  <a:off x="5680075" y="3849687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/>
              </p:nvCxnSpPr>
              <p:spPr>
                <a:xfrm rot="10800000">
                  <a:off x="5032375" y="4802187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rot="5400000" flipH="1" flipV="1">
                  <a:off x="4498975" y="4268787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/>
                <p:cNvCxnSpPr/>
                <p:nvPr/>
              </p:nvCxnSpPr>
              <p:spPr>
                <a:xfrm rot="5400000" flipH="1" flipV="1">
                  <a:off x="5680075" y="4687887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 rot="16200000" flipV="1">
                  <a:off x="5794375" y="3963987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21" name="TextBox 220"/>
            <p:cNvSpPr txBox="1"/>
            <p:nvPr/>
          </p:nvSpPr>
          <p:spPr>
            <a:xfrm>
              <a:off x="1143001" y="4114800"/>
              <a:ext cx="685800" cy="36988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PO</a:t>
              </a:r>
              <a:r>
                <a:rPr lang="en-US" b="1" baseline="-25000" dirty="0">
                  <a:latin typeface="+mn-lt"/>
                  <a:cs typeface="+mn-cs"/>
                </a:rPr>
                <a:t>4</a:t>
              </a:r>
              <a:r>
                <a:rPr lang="en-US" b="1" baseline="30000" dirty="0">
                  <a:latin typeface="+mn-lt"/>
                  <a:cs typeface="+mn-cs"/>
                </a:rPr>
                <a:t>3-</a:t>
              </a:r>
            </a:p>
          </p:txBody>
        </p:sp>
      </p:grpSp>
      <p:grpSp>
        <p:nvGrpSpPr>
          <p:cNvPr id="15369" name="Group 241"/>
          <p:cNvGrpSpPr>
            <a:grpSpLocks/>
          </p:cNvGrpSpPr>
          <p:nvPr/>
        </p:nvGrpSpPr>
        <p:grpSpPr bwMode="auto">
          <a:xfrm>
            <a:off x="5486400" y="2667000"/>
            <a:ext cx="1066800" cy="1066800"/>
            <a:chOff x="1524001" y="990600"/>
            <a:chExt cx="1066800" cy="1066800"/>
          </a:xfrm>
        </p:grpSpPr>
        <p:grpSp>
          <p:nvGrpSpPr>
            <p:cNvPr id="15370" name="Group 167"/>
            <p:cNvGrpSpPr>
              <a:grpSpLocks/>
            </p:cNvGrpSpPr>
            <p:nvPr/>
          </p:nvGrpSpPr>
          <p:grpSpPr bwMode="auto">
            <a:xfrm rot="10800000">
              <a:off x="1524001" y="990600"/>
              <a:ext cx="1066800" cy="1066800"/>
              <a:chOff x="5029200" y="3733800"/>
              <a:chExt cx="1066800" cy="1066800"/>
            </a:xfrm>
          </p:grpSpPr>
          <p:cxnSp>
            <p:nvCxnSpPr>
              <p:cNvPr id="245" name="Straight Connector 244"/>
              <p:cNvCxnSpPr/>
              <p:nvPr/>
            </p:nvCxnSpPr>
            <p:spPr>
              <a:xfrm rot="5400000" flipH="1" flipV="1">
                <a:off x="5792787" y="4267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>
              <a:xfrm rot="5400000" flipH="1" flipV="1">
                <a:off x="5676900" y="3848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 rot="10800000">
                <a:off x="5030787" y="4802187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>
              <a:xfrm rot="10800000">
                <a:off x="5029200" y="3735387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 rot="5400000" flipH="1" flipV="1">
                <a:off x="4495800" y="4268787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 rot="5400000" flipH="1" flipV="1">
                <a:off x="5678487" y="46863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/>
              <p:nvPr/>
            </p:nvCxnSpPr>
            <p:spPr>
              <a:xfrm rot="16200000" flipV="1">
                <a:off x="5792787" y="39624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71" name="TextBox 243"/>
            <p:cNvSpPr txBox="1">
              <a:spLocks noChangeArrowheads="1"/>
            </p:cNvSpPr>
            <p:nvPr/>
          </p:nvSpPr>
          <p:spPr bwMode="auto">
            <a:xfrm>
              <a:off x="1981200" y="1371600"/>
              <a:ext cx="533400" cy="369332"/>
            </a:xfrm>
            <a:prstGeom prst="rect">
              <a:avLst/>
            </a:prstGeom>
            <a:solidFill>
              <a:srgbClr val="E4F1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latin typeface="Calibri" panose="020F0502020204030204" pitchFamily="34" charset="0"/>
                </a:rPr>
                <a:t>Cl</a:t>
              </a:r>
              <a:r>
                <a:rPr lang="en-US" altLang="en-US" b="1" baseline="30000">
                  <a:latin typeface="Calibri" panose="020F0502020204030204" pitchFamily="34" charset="0"/>
                </a:rPr>
                <a:t>-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93"/>
          <p:cNvGrpSpPr>
            <a:grpSpLocks/>
          </p:cNvGrpSpPr>
          <p:nvPr/>
        </p:nvGrpSpPr>
        <p:grpSpPr bwMode="auto">
          <a:xfrm>
            <a:off x="304800" y="990600"/>
            <a:ext cx="762000" cy="1066800"/>
            <a:chOff x="304800" y="990600"/>
            <a:chExt cx="762000" cy="1066800"/>
          </a:xfrm>
        </p:grpSpPr>
        <p:grpSp>
          <p:nvGrpSpPr>
            <p:cNvPr id="3148" name="Group 34"/>
            <p:cNvGrpSpPr>
              <a:grpSpLocks/>
            </p:cNvGrpSpPr>
            <p:nvPr/>
          </p:nvGrpSpPr>
          <p:grpSpPr bwMode="auto">
            <a:xfrm rot="10800000">
              <a:off x="304800" y="990600"/>
              <a:ext cx="762000" cy="1066800"/>
              <a:chOff x="6629400" y="1752600"/>
              <a:chExt cx="762000" cy="1066800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rot="16200000" flipH="1">
                <a:off x="6629400" y="1981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6515100" y="2705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6629400" y="17526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6632575" y="28194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>
                <a:off x="6858000" y="22860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>
                <a:off x="6515100" y="18669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>
                <a:off x="6629400" y="22860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49" name="TextBox 157"/>
            <p:cNvSpPr txBox="1">
              <a:spLocks noChangeArrowheads="1"/>
            </p:cNvSpPr>
            <p:nvPr/>
          </p:nvSpPr>
          <p:spPr bwMode="auto">
            <a:xfrm>
              <a:off x="304800" y="990600"/>
              <a:ext cx="533400" cy="369332"/>
            </a:xfrm>
            <a:prstGeom prst="rect">
              <a:avLst/>
            </a:prstGeom>
            <a:solidFill>
              <a:srgbClr val="54B6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latin typeface="Calibri" panose="020F0502020204030204" pitchFamily="34" charset="0"/>
                </a:rPr>
                <a:t>Na</a:t>
              </a:r>
              <a:r>
                <a:rPr lang="en-US" altLang="en-US" b="1" baseline="30000">
                  <a:latin typeface="Calibri" panose="020F0502020204030204" pitchFamily="34" charset="0"/>
                </a:rPr>
                <a:t>+</a:t>
              </a:r>
            </a:p>
          </p:txBody>
        </p:sp>
      </p:grpSp>
      <p:grpSp>
        <p:nvGrpSpPr>
          <p:cNvPr id="3075" name="Group 186"/>
          <p:cNvGrpSpPr>
            <a:grpSpLocks/>
          </p:cNvGrpSpPr>
          <p:nvPr/>
        </p:nvGrpSpPr>
        <p:grpSpPr bwMode="auto">
          <a:xfrm>
            <a:off x="7315200" y="1447800"/>
            <a:ext cx="1066800" cy="1066800"/>
            <a:chOff x="1524001" y="990600"/>
            <a:chExt cx="1066800" cy="1066800"/>
          </a:xfrm>
        </p:grpSpPr>
        <p:grpSp>
          <p:nvGrpSpPr>
            <p:cNvPr id="3139" name="Group 167"/>
            <p:cNvGrpSpPr>
              <a:grpSpLocks/>
            </p:cNvGrpSpPr>
            <p:nvPr/>
          </p:nvGrpSpPr>
          <p:grpSpPr bwMode="auto">
            <a:xfrm rot="10800000">
              <a:off x="1524001" y="990600"/>
              <a:ext cx="1066800" cy="1066800"/>
              <a:chOff x="5029200" y="3733800"/>
              <a:chExt cx="1066800" cy="1066800"/>
            </a:xfrm>
          </p:grpSpPr>
          <p:cxnSp>
            <p:nvCxnSpPr>
              <p:cNvPr id="169" name="Straight Connector 168"/>
              <p:cNvCxnSpPr/>
              <p:nvPr/>
            </p:nvCxnSpPr>
            <p:spPr>
              <a:xfrm rot="5400000" flipH="1" flipV="1">
                <a:off x="5791200" y="4270375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5400000" flipH="1" flipV="1">
                <a:off x="5676900" y="3851275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10800000">
                <a:off x="5029200" y="4803775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10800000">
                <a:off x="5029200" y="3736975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5400000" flipH="1" flipV="1">
                <a:off x="4495800" y="4270375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5400000" flipH="1" flipV="1">
                <a:off x="5676900" y="4689475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16200000" flipV="1">
                <a:off x="5791200" y="3965575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40" name="TextBox 175"/>
            <p:cNvSpPr txBox="1">
              <a:spLocks noChangeArrowheads="1"/>
            </p:cNvSpPr>
            <p:nvPr/>
          </p:nvSpPr>
          <p:spPr bwMode="auto">
            <a:xfrm>
              <a:off x="1981200" y="1371600"/>
              <a:ext cx="533400" cy="369332"/>
            </a:xfrm>
            <a:prstGeom prst="rect">
              <a:avLst/>
            </a:prstGeom>
            <a:solidFill>
              <a:srgbClr val="E4F1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latin typeface="Calibri" panose="020F0502020204030204" pitchFamily="34" charset="0"/>
                </a:rPr>
                <a:t>Cl</a:t>
              </a:r>
              <a:r>
                <a:rPr lang="en-US" altLang="en-US" b="1" baseline="30000">
                  <a:latin typeface="Calibri" panose="020F0502020204030204" pitchFamily="34" charset="0"/>
                </a:rPr>
                <a:t>-</a:t>
              </a:r>
            </a:p>
          </p:txBody>
        </p:sp>
      </p:grpSp>
      <p:grpSp>
        <p:nvGrpSpPr>
          <p:cNvPr id="6" name="Group 188"/>
          <p:cNvGrpSpPr/>
          <p:nvPr/>
        </p:nvGrpSpPr>
        <p:grpSpPr>
          <a:xfrm>
            <a:off x="7391400" y="4114800"/>
            <a:ext cx="1066800" cy="2133600"/>
            <a:chOff x="3200401" y="3962400"/>
            <a:chExt cx="1066800" cy="2133600"/>
          </a:xfrm>
          <a:solidFill>
            <a:schemeClr val="tx2">
              <a:lumMod val="20000"/>
              <a:lumOff val="80000"/>
            </a:schemeClr>
          </a:solidFill>
        </p:grpSpPr>
        <p:grpSp>
          <p:nvGrpSpPr>
            <p:cNvPr id="7" name="Group 132"/>
            <p:cNvGrpSpPr/>
            <p:nvPr/>
          </p:nvGrpSpPr>
          <p:grpSpPr>
            <a:xfrm rot="10800000">
              <a:off x="3200401" y="3962400"/>
              <a:ext cx="1066800" cy="2133600"/>
              <a:chOff x="838200" y="2514600"/>
              <a:chExt cx="1066800" cy="2133600"/>
            </a:xfrm>
            <a:grpFill/>
          </p:grpSpPr>
          <p:grpSp>
            <p:nvGrpSpPr>
              <p:cNvPr id="8" name="Group 116"/>
              <p:cNvGrpSpPr/>
              <p:nvPr/>
            </p:nvGrpSpPr>
            <p:grpSpPr>
              <a:xfrm>
                <a:off x="838200" y="2514600"/>
                <a:ext cx="1066800" cy="1066800"/>
                <a:chOff x="5029200" y="3733800"/>
                <a:chExt cx="1066800" cy="1066800"/>
              </a:xfrm>
              <a:grpFill/>
            </p:grpSpPr>
            <p:cxnSp>
              <p:nvCxnSpPr>
                <p:cNvPr id="118" name="Straight Connector 117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10800000">
                  <a:off x="5029200" y="3733800"/>
                  <a:ext cx="7620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124"/>
              <p:cNvGrpSpPr/>
              <p:nvPr/>
            </p:nvGrpSpPr>
            <p:grpSpPr>
              <a:xfrm>
                <a:off x="838200" y="3581400"/>
                <a:ext cx="1066800" cy="1066800"/>
                <a:chOff x="5029200" y="3733800"/>
                <a:chExt cx="1066800" cy="1066800"/>
              </a:xfrm>
              <a:grpFill/>
            </p:grpSpPr>
            <p:cxnSp>
              <p:nvCxnSpPr>
                <p:cNvPr id="126" name="Straight Connector 125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rot="10800000">
                  <a:off x="5029200" y="4800600"/>
                  <a:ext cx="7620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78" name="TextBox 177"/>
            <p:cNvSpPr txBox="1"/>
            <p:nvPr/>
          </p:nvSpPr>
          <p:spPr>
            <a:xfrm>
              <a:off x="3657600" y="4876800"/>
              <a:ext cx="533400" cy="369332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O</a:t>
              </a:r>
              <a:r>
                <a:rPr lang="en-US" b="1" baseline="30000" dirty="0">
                  <a:latin typeface="+mn-lt"/>
                  <a:cs typeface="+mn-cs"/>
                </a:rPr>
                <a:t>2-</a:t>
              </a:r>
            </a:p>
          </p:txBody>
        </p:sp>
      </p:grpSp>
      <p:grpSp>
        <p:nvGrpSpPr>
          <p:cNvPr id="3077" name="Group 190"/>
          <p:cNvGrpSpPr>
            <a:grpSpLocks/>
          </p:cNvGrpSpPr>
          <p:nvPr/>
        </p:nvGrpSpPr>
        <p:grpSpPr bwMode="auto">
          <a:xfrm>
            <a:off x="685800" y="3048000"/>
            <a:ext cx="762000" cy="3200400"/>
            <a:chOff x="1447800" y="2667000"/>
            <a:chExt cx="762000" cy="3200400"/>
          </a:xfrm>
        </p:grpSpPr>
        <p:grpSp>
          <p:nvGrpSpPr>
            <p:cNvPr id="3118" name="Group 156"/>
            <p:cNvGrpSpPr>
              <a:grpSpLocks/>
            </p:cNvGrpSpPr>
            <p:nvPr/>
          </p:nvGrpSpPr>
          <p:grpSpPr bwMode="auto">
            <a:xfrm rot="10800000">
              <a:off x="1447800" y="2667000"/>
              <a:ext cx="762000" cy="3200400"/>
              <a:chOff x="6019800" y="1905000"/>
              <a:chExt cx="762000" cy="3200400"/>
            </a:xfrm>
          </p:grpSpPr>
          <p:grpSp>
            <p:nvGrpSpPr>
              <p:cNvPr id="3120" name="Group 35"/>
              <p:cNvGrpSpPr>
                <a:grpSpLocks/>
              </p:cNvGrpSpPr>
              <p:nvPr/>
            </p:nvGrpSpPr>
            <p:grpSpPr bwMode="auto">
              <a:xfrm>
                <a:off x="6019800" y="1905000"/>
                <a:ext cx="762000" cy="1066800"/>
                <a:chOff x="6629400" y="1752600"/>
                <a:chExt cx="762000" cy="1066800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 rot="16200000" flipH="1">
                  <a:off x="6629400" y="1981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>
                  <a:off x="6515100" y="2705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6629400" y="17526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5400000">
                  <a:off x="6858000" y="22860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5400000">
                  <a:off x="6515100" y="18669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>
                  <a:off x="6629400" y="22860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21" name="Group 143"/>
              <p:cNvGrpSpPr>
                <a:grpSpLocks/>
              </p:cNvGrpSpPr>
              <p:nvPr/>
            </p:nvGrpSpPr>
            <p:grpSpPr bwMode="auto">
              <a:xfrm>
                <a:off x="6019800" y="2971800"/>
                <a:ext cx="762000" cy="2133600"/>
                <a:chOff x="7772400" y="4114800"/>
                <a:chExt cx="762000" cy="2133600"/>
              </a:xfrm>
            </p:grpSpPr>
            <p:cxnSp>
              <p:nvCxnSpPr>
                <p:cNvPr id="145" name="Straight Connector 144"/>
                <p:cNvCxnSpPr/>
                <p:nvPr/>
              </p:nvCxnSpPr>
              <p:spPr>
                <a:xfrm rot="16200000" flipH="1">
                  <a:off x="7772400" y="4343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rot="5400000">
                  <a:off x="7658100" y="5067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rot="5400000">
                  <a:off x="8001000" y="4648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rot="5400000">
                  <a:off x="7658100" y="4229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 rot="5400000">
                  <a:off x="7772400" y="4648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 rot="16200000" flipH="1">
                  <a:off x="7772400" y="5410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rot="5400000">
                  <a:off x="7658100" y="6134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>
                  <a:off x="7772400" y="62484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 rot="5400000">
                  <a:off x="8001000" y="57150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 rot="5400000">
                  <a:off x="7658100" y="52959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 rot="5400000">
                  <a:off x="7772400" y="57150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0" name="TextBox 179"/>
            <p:cNvSpPr txBox="1"/>
            <p:nvPr/>
          </p:nvSpPr>
          <p:spPr>
            <a:xfrm>
              <a:off x="1524000" y="3581400"/>
              <a:ext cx="609600" cy="381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Al</a:t>
              </a:r>
              <a:r>
                <a:rPr lang="en-US" b="1" baseline="30000" dirty="0">
                  <a:latin typeface="+mn-lt"/>
                  <a:cs typeface="+mn-cs"/>
                </a:rPr>
                <a:t>3+</a:t>
              </a:r>
            </a:p>
          </p:txBody>
        </p:sp>
      </p:grpSp>
      <p:grpSp>
        <p:nvGrpSpPr>
          <p:cNvPr id="3078" name="Group 191"/>
          <p:cNvGrpSpPr>
            <a:grpSpLocks/>
          </p:cNvGrpSpPr>
          <p:nvPr/>
        </p:nvGrpSpPr>
        <p:grpSpPr bwMode="auto">
          <a:xfrm>
            <a:off x="2057400" y="2362200"/>
            <a:ext cx="762000" cy="2133600"/>
            <a:chOff x="7848600" y="3200400"/>
            <a:chExt cx="762000" cy="2133600"/>
          </a:xfrm>
        </p:grpSpPr>
        <p:grpSp>
          <p:nvGrpSpPr>
            <p:cNvPr id="3104" name="Group 133"/>
            <p:cNvGrpSpPr>
              <a:grpSpLocks/>
            </p:cNvGrpSpPr>
            <p:nvPr/>
          </p:nvGrpSpPr>
          <p:grpSpPr bwMode="auto">
            <a:xfrm rot="10800000">
              <a:off x="7848600" y="3200400"/>
              <a:ext cx="762000" cy="2133600"/>
              <a:chOff x="7772400" y="4114800"/>
              <a:chExt cx="762000" cy="2133600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 rot="16200000" flipH="1">
                <a:off x="7775575" y="43434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7661275" y="50673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7775575" y="41148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8004175" y="46482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7661275" y="4229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7775575" y="4648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16200000" flipH="1">
                <a:off x="7775575" y="5410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5400000">
                <a:off x="7661275" y="6134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7775575" y="62484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8004175" y="57150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>
                <a:off x="7661275" y="52959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>
                <a:off x="7775575" y="57150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2" name="TextBox 181"/>
            <p:cNvSpPr txBox="1"/>
            <p:nvPr/>
          </p:nvSpPr>
          <p:spPr>
            <a:xfrm>
              <a:off x="7848600" y="4038600"/>
              <a:ext cx="685800" cy="36988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Mg</a:t>
              </a:r>
              <a:r>
                <a:rPr lang="en-US" b="1" baseline="30000" dirty="0">
                  <a:latin typeface="+mn-lt"/>
                  <a:cs typeface="+mn-cs"/>
                </a:rPr>
                <a:t>2+</a:t>
              </a:r>
            </a:p>
          </p:txBody>
        </p:sp>
      </p:grpSp>
      <p:grpSp>
        <p:nvGrpSpPr>
          <p:cNvPr id="3079" name="Group 189"/>
          <p:cNvGrpSpPr>
            <a:grpSpLocks/>
          </p:cNvGrpSpPr>
          <p:nvPr/>
        </p:nvGrpSpPr>
        <p:grpSpPr bwMode="auto">
          <a:xfrm>
            <a:off x="5867400" y="2057400"/>
            <a:ext cx="1066800" cy="3200400"/>
            <a:chOff x="838201" y="2667000"/>
            <a:chExt cx="1066800" cy="3200400"/>
          </a:xfrm>
        </p:grpSpPr>
        <p:grpSp>
          <p:nvGrpSpPr>
            <p:cNvPr id="3082" name="Group 142"/>
            <p:cNvGrpSpPr>
              <a:grpSpLocks/>
            </p:cNvGrpSpPr>
            <p:nvPr/>
          </p:nvGrpSpPr>
          <p:grpSpPr bwMode="auto">
            <a:xfrm rot="10800000">
              <a:off x="838201" y="2667000"/>
              <a:ext cx="1066800" cy="3200400"/>
              <a:chOff x="838200" y="3048000"/>
              <a:chExt cx="1066800" cy="3200400"/>
            </a:xfrm>
          </p:grpSpPr>
          <p:grpSp>
            <p:nvGrpSpPr>
              <p:cNvPr id="3084" name="Group 100"/>
              <p:cNvGrpSpPr>
                <a:grpSpLocks/>
              </p:cNvGrpSpPr>
              <p:nvPr/>
            </p:nvGrpSpPr>
            <p:grpSpPr bwMode="auto">
              <a:xfrm>
                <a:off x="838200" y="41148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102" name="Straight Connector 101"/>
                <p:cNvCxnSpPr/>
                <p:nvPr/>
              </p:nvCxnSpPr>
              <p:spPr>
                <a:xfrm rot="5400000" flipH="1" flipV="1">
                  <a:off x="5792787" y="4267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rot="5400000" flipH="1" flipV="1">
                  <a:off x="5678487" y="3848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rot="5400000" flipH="1" flipV="1">
                  <a:off x="5678487" y="4686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 rot="16200000" flipV="1">
                  <a:off x="5792787" y="3962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85" name="Group 108"/>
              <p:cNvGrpSpPr>
                <a:grpSpLocks/>
              </p:cNvGrpSpPr>
              <p:nvPr/>
            </p:nvGrpSpPr>
            <p:grpSpPr bwMode="auto">
              <a:xfrm>
                <a:off x="838200" y="30480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110" name="Straight Connector 109"/>
                <p:cNvCxnSpPr/>
                <p:nvPr/>
              </p:nvCxnSpPr>
              <p:spPr>
                <a:xfrm rot="5400000" flipH="1" flipV="1">
                  <a:off x="5792787" y="4267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 rot="5400000" flipH="1" flipV="1">
                  <a:off x="5678487" y="3848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rot="10800000">
                  <a:off x="5029200" y="37338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5400000" flipH="1" flipV="1">
                  <a:off x="5678487" y="4686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16200000" flipV="1">
                  <a:off x="5792787" y="3962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86" name="Group 134"/>
              <p:cNvGrpSpPr>
                <a:grpSpLocks/>
              </p:cNvGrpSpPr>
              <p:nvPr/>
            </p:nvGrpSpPr>
            <p:grpSpPr bwMode="auto">
              <a:xfrm>
                <a:off x="838200" y="51816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136" name="Straight Connector 135"/>
                <p:cNvCxnSpPr/>
                <p:nvPr/>
              </p:nvCxnSpPr>
              <p:spPr>
                <a:xfrm rot="5400000" flipH="1" flipV="1">
                  <a:off x="5794375" y="4267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5400000" flipH="1" flipV="1">
                  <a:off x="5680075" y="3848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10800000">
                  <a:off x="5032375" y="48006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5400000" flipH="1" flipV="1">
                  <a:off x="4498975" y="4267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 rot="5400000" flipH="1" flipV="1">
                  <a:off x="5681662" y="4686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 rot="16200000" flipV="1">
                  <a:off x="5794375" y="3962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3" name="TextBox 182"/>
            <p:cNvSpPr txBox="1"/>
            <p:nvPr/>
          </p:nvSpPr>
          <p:spPr>
            <a:xfrm>
              <a:off x="1143001" y="4114800"/>
              <a:ext cx="685800" cy="36988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PO</a:t>
              </a:r>
              <a:r>
                <a:rPr lang="en-US" b="1" baseline="-25000" dirty="0">
                  <a:latin typeface="+mn-lt"/>
                  <a:cs typeface="+mn-cs"/>
                </a:rPr>
                <a:t>4</a:t>
              </a:r>
              <a:r>
                <a:rPr lang="en-US" b="1" baseline="30000" dirty="0">
                  <a:latin typeface="+mn-lt"/>
                  <a:cs typeface="+mn-cs"/>
                </a:rPr>
                <a:t>3-</a:t>
              </a:r>
            </a:p>
          </p:txBody>
        </p:sp>
      </p:grpSp>
      <p:sp>
        <p:nvSpPr>
          <p:cNvPr id="3080" name="TextBox 185"/>
          <p:cNvSpPr txBox="1">
            <a:spLocks noChangeArrowheads="1"/>
          </p:cNvSpPr>
          <p:nvPr/>
        </p:nvSpPr>
        <p:spPr bwMode="auto">
          <a:xfrm>
            <a:off x="2895600" y="304800"/>
            <a:ext cx="3429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Calibri" panose="020F0502020204030204" pitchFamily="34" charset="0"/>
              </a:rPr>
              <a:t>Sodium Chloride</a:t>
            </a:r>
          </a:p>
        </p:txBody>
      </p:sp>
      <p:sp>
        <p:nvSpPr>
          <p:cNvPr id="3081" name="TextBox 192"/>
          <p:cNvSpPr txBox="1">
            <a:spLocks noChangeArrowheads="1"/>
          </p:cNvSpPr>
          <p:nvPr/>
        </p:nvSpPr>
        <p:spPr bwMode="auto">
          <a:xfrm>
            <a:off x="3048000" y="5780088"/>
            <a:ext cx="2514600" cy="954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Calibri" panose="020F0502020204030204" pitchFamily="34" charset="0"/>
              </a:rPr>
              <a:t>Formula:</a:t>
            </a:r>
          </a:p>
          <a:p>
            <a:pPr eaLnBrk="1" hangingPunct="1"/>
            <a:endParaRPr lang="en-US" altLang="en-US" sz="2800" b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85"/>
          <p:cNvSpPr txBox="1">
            <a:spLocks noChangeArrowheads="1"/>
          </p:cNvSpPr>
          <p:nvPr/>
        </p:nvSpPr>
        <p:spPr bwMode="auto">
          <a:xfrm>
            <a:off x="2895600" y="304800"/>
            <a:ext cx="3429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Calibri" panose="020F0502020204030204" pitchFamily="34" charset="0"/>
              </a:rPr>
              <a:t>Sodium Oxide</a:t>
            </a:r>
          </a:p>
        </p:txBody>
      </p:sp>
      <p:sp>
        <p:nvSpPr>
          <p:cNvPr id="4099" name="TextBox 99"/>
          <p:cNvSpPr txBox="1">
            <a:spLocks noChangeArrowheads="1"/>
          </p:cNvSpPr>
          <p:nvPr/>
        </p:nvSpPr>
        <p:spPr bwMode="auto">
          <a:xfrm>
            <a:off x="3048000" y="5780088"/>
            <a:ext cx="2514600" cy="954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Calibri" panose="020F0502020204030204" pitchFamily="34" charset="0"/>
              </a:rPr>
              <a:t>Formula:</a:t>
            </a:r>
          </a:p>
          <a:p>
            <a:pPr eaLnBrk="1" hangingPunct="1"/>
            <a:endParaRPr lang="en-US" altLang="en-US" sz="2800" b="1">
              <a:latin typeface="Calibri" panose="020F0502020204030204" pitchFamily="34" charset="0"/>
            </a:endParaRPr>
          </a:p>
        </p:txBody>
      </p:sp>
      <p:grpSp>
        <p:nvGrpSpPr>
          <p:cNvPr id="4100" name="Group 100"/>
          <p:cNvGrpSpPr>
            <a:grpSpLocks/>
          </p:cNvGrpSpPr>
          <p:nvPr/>
        </p:nvGrpSpPr>
        <p:grpSpPr bwMode="auto">
          <a:xfrm>
            <a:off x="4495800" y="1524000"/>
            <a:ext cx="1066800" cy="1066800"/>
            <a:chOff x="1524001" y="990600"/>
            <a:chExt cx="1066800" cy="1066800"/>
          </a:xfrm>
        </p:grpSpPr>
        <p:grpSp>
          <p:nvGrpSpPr>
            <p:cNvPr id="4172" name="Group 167"/>
            <p:cNvGrpSpPr>
              <a:grpSpLocks/>
            </p:cNvGrpSpPr>
            <p:nvPr/>
          </p:nvGrpSpPr>
          <p:grpSpPr bwMode="auto">
            <a:xfrm rot="10800000">
              <a:off x="1524001" y="990600"/>
              <a:ext cx="1066800" cy="1066800"/>
              <a:chOff x="5029200" y="3733800"/>
              <a:chExt cx="1066800" cy="1066800"/>
            </a:xfrm>
          </p:grpSpPr>
          <p:cxnSp>
            <p:nvCxnSpPr>
              <p:cNvPr id="109" name="Straight Connector 108"/>
              <p:cNvCxnSpPr/>
              <p:nvPr/>
            </p:nvCxnSpPr>
            <p:spPr>
              <a:xfrm rot="5400000" flipH="1" flipV="1">
                <a:off x="5791200" y="4267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5676900" y="3848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0800000">
                <a:off x="5029200" y="4802187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0800000">
                <a:off x="5029200" y="37338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 flipH="1" flipV="1">
                <a:off x="4495800" y="42672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5676900" y="46863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16200000" flipV="1">
                <a:off x="5791200" y="39624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73" name="TextBox 104"/>
            <p:cNvSpPr txBox="1">
              <a:spLocks noChangeArrowheads="1"/>
            </p:cNvSpPr>
            <p:nvPr/>
          </p:nvSpPr>
          <p:spPr bwMode="auto">
            <a:xfrm>
              <a:off x="1981200" y="1371600"/>
              <a:ext cx="533400" cy="369332"/>
            </a:xfrm>
            <a:prstGeom prst="rect">
              <a:avLst/>
            </a:prstGeom>
            <a:solidFill>
              <a:srgbClr val="E4F1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latin typeface="Calibri" panose="020F0502020204030204" pitchFamily="34" charset="0"/>
                </a:rPr>
                <a:t>Cl</a:t>
              </a:r>
              <a:r>
                <a:rPr lang="en-US" altLang="en-US" b="1" baseline="30000">
                  <a:latin typeface="Calibri" panose="020F0502020204030204" pitchFamily="34" charset="0"/>
                </a:rPr>
                <a:t>-</a:t>
              </a:r>
            </a:p>
          </p:txBody>
        </p:sp>
      </p:grpSp>
      <p:grpSp>
        <p:nvGrpSpPr>
          <p:cNvPr id="4" name="Group 133"/>
          <p:cNvGrpSpPr/>
          <p:nvPr/>
        </p:nvGrpSpPr>
        <p:grpSpPr>
          <a:xfrm>
            <a:off x="7543800" y="838200"/>
            <a:ext cx="1066800" cy="2133600"/>
            <a:chOff x="3200401" y="3962400"/>
            <a:chExt cx="1066800" cy="2133600"/>
          </a:xfrm>
          <a:solidFill>
            <a:schemeClr val="tx2">
              <a:lumMod val="20000"/>
              <a:lumOff val="80000"/>
            </a:schemeClr>
          </a:solidFill>
        </p:grpSpPr>
        <p:grpSp>
          <p:nvGrpSpPr>
            <p:cNvPr id="5" name="Group 132"/>
            <p:cNvGrpSpPr/>
            <p:nvPr/>
          </p:nvGrpSpPr>
          <p:grpSpPr>
            <a:xfrm rot="10800000">
              <a:off x="3200401" y="3962400"/>
              <a:ext cx="1066800" cy="2133600"/>
              <a:chOff x="838200" y="2514600"/>
              <a:chExt cx="1066800" cy="2133600"/>
            </a:xfrm>
            <a:grpFill/>
          </p:grpSpPr>
          <p:grpSp>
            <p:nvGrpSpPr>
              <p:cNvPr id="6" name="Group 116"/>
              <p:cNvGrpSpPr/>
              <p:nvPr/>
            </p:nvGrpSpPr>
            <p:grpSpPr>
              <a:xfrm>
                <a:off x="838200" y="2514600"/>
                <a:ext cx="1066800" cy="1066800"/>
                <a:chOff x="5029200" y="3733800"/>
                <a:chExt cx="1066800" cy="1066800"/>
              </a:xfrm>
              <a:grpFill/>
            </p:grpSpPr>
            <p:cxnSp>
              <p:nvCxnSpPr>
                <p:cNvPr id="163" name="Straight Connector 162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 rot="10800000">
                  <a:off x="5029200" y="3733800"/>
                  <a:ext cx="7620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" name="Group 124"/>
              <p:cNvGrpSpPr/>
              <p:nvPr/>
            </p:nvGrpSpPr>
            <p:grpSpPr>
              <a:xfrm>
                <a:off x="838200" y="3581400"/>
                <a:ext cx="1066800" cy="1066800"/>
                <a:chOff x="5029200" y="3733800"/>
                <a:chExt cx="1066800" cy="1066800"/>
              </a:xfrm>
              <a:grpFill/>
            </p:grpSpPr>
            <p:cxnSp>
              <p:nvCxnSpPr>
                <p:cNvPr id="147" name="Straight Connector 146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rot="10800000">
                  <a:off x="5029200" y="4800600"/>
                  <a:ext cx="7620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9" name="TextBox 138"/>
            <p:cNvSpPr txBox="1"/>
            <p:nvPr/>
          </p:nvSpPr>
          <p:spPr>
            <a:xfrm>
              <a:off x="3657600" y="4876800"/>
              <a:ext cx="533400" cy="369332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O</a:t>
              </a:r>
              <a:r>
                <a:rPr lang="en-US" b="1" baseline="30000" dirty="0">
                  <a:latin typeface="+mn-lt"/>
                  <a:cs typeface="+mn-cs"/>
                </a:rPr>
                <a:t>2-</a:t>
              </a:r>
            </a:p>
          </p:txBody>
        </p:sp>
      </p:grpSp>
      <p:grpSp>
        <p:nvGrpSpPr>
          <p:cNvPr id="4102" name="Group 176"/>
          <p:cNvGrpSpPr>
            <a:grpSpLocks/>
          </p:cNvGrpSpPr>
          <p:nvPr/>
        </p:nvGrpSpPr>
        <p:grpSpPr bwMode="auto">
          <a:xfrm>
            <a:off x="7315200" y="3886200"/>
            <a:ext cx="762000" cy="2133600"/>
            <a:chOff x="7848600" y="3200400"/>
            <a:chExt cx="762000" cy="2133600"/>
          </a:xfrm>
        </p:grpSpPr>
        <p:grpSp>
          <p:nvGrpSpPr>
            <p:cNvPr id="4158" name="Group 133"/>
            <p:cNvGrpSpPr>
              <a:grpSpLocks/>
            </p:cNvGrpSpPr>
            <p:nvPr/>
          </p:nvGrpSpPr>
          <p:grpSpPr bwMode="auto">
            <a:xfrm rot="10800000">
              <a:off x="7848600" y="3200400"/>
              <a:ext cx="762000" cy="2133600"/>
              <a:chOff x="7772400" y="4114800"/>
              <a:chExt cx="762000" cy="2133600"/>
            </a:xfrm>
          </p:grpSpPr>
          <p:cxnSp>
            <p:nvCxnSpPr>
              <p:cNvPr id="184" name="Straight Connector 183"/>
              <p:cNvCxnSpPr/>
              <p:nvPr/>
            </p:nvCxnSpPr>
            <p:spPr>
              <a:xfrm rot="16200000" flipH="1">
                <a:off x="7772400" y="43434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rot="5400000">
                <a:off x="7658100" y="50673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7772400" y="41148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>
                <a:off x="8001000" y="46482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5400000">
                <a:off x="7658100" y="4229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5400000">
                <a:off x="7772400" y="4648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16200000" flipH="1">
                <a:off x="7772400" y="5410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rot="5400000">
                <a:off x="7661275" y="6134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7775575" y="62484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5400000">
                <a:off x="8001000" y="57150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5400000">
                <a:off x="7658100" y="52959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5400000">
                <a:off x="7772400" y="57150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1" name="TextBox 180"/>
            <p:cNvSpPr txBox="1"/>
            <p:nvPr/>
          </p:nvSpPr>
          <p:spPr>
            <a:xfrm>
              <a:off x="7848600" y="4038600"/>
              <a:ext cx="685800" cy="36988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Mg</a:t>
              </a:r>
              <a:r>
                <a:rPr lang="en-US" b="1" baseline="30000" dirty="0">
                  <a:latin typeface="+mn-lt"/>
                  <a:cs typeface="+mn-cs"/>
                </a:rPr>
                <a:t>2+</a:t>
              </a:r>
            </a:p>
          </p:txBody>
        </p:sp>
      </p:grpSp>
      <p:grpSp>
        <p:nvGrpSpPr>
          <p:cNvPr id="4103" name="Group 196"/>
          <p:cNvGrpSpPr>
            <a:grpSpLocks/>
          </p:cNvGrpSpPr>
          <p:nvPr/>
        </p:nvGrpSpPr>
        <p:grpSpPr bwMode="auto">
          <a:xfrm>
            <a:off x="3048000" y="3429000"/>
            <a:ext cx="762000" cy="1066800"/>
            <a:chOff x="304800" y="990600"/>
            <a:chExt cx="762000" cy="1066800"/>
          </a:xfrm>
        </p:grpSpPr>
        <p:grpSp>
          <p:nvGrpSpPr>
            <p:cNvPr id="4149" name="Group 34"/>
            <p:cNvGrpSpPr>
              <a:grpSpLocks/>
            </p:cNvGrpSpPr>
            <p:nvPr/>
          </p:nvGrpSpPr>
          <p:grpSpPr bwMode="auto">
            <a:xfrm rot="10800000">
              <a:off x="304800" y="990600"/>
              <a:ext cx="762000" cy="1066800"/>
              <a:chOff x="6629400" y="1752600"/>
              <a:chExt cx="762000" cy="1066800"/>
            </a:xfrm>
          </p:grpSpPr>
          <p:cxnSp>
            <p:nvCxnSpPr>
              <p:cNvPr id="200" name="Straight Connector 199"/>
              <p:cNvCxnSpPr/>
              <p:nvPr/>
            </p:nvCxnSpPr>
            <p:spPr>
              <a:xfrm rot="16200000" flipH="1">
                <a:off x="6630987" y="1981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rot="5400000">
                <a:off x="6516687" y="2705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6632575" y="17526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6632575" y="28194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 rot="5400000">
                <a:off x="6861175" y="22860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 rot="5400000">
                <a:off x="6516687" y="18669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 rot="5400000">
                <a:off x="6630987" y="22860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50" name="TextBox 198"/>
            <p:cNvSpPr txBox="1">
              <a:spLocks noChangeArrowheads="1"/>
            </p:cNvSpPr>
            <p:nvPr/>
          </p:nvSpPr>
          <p:spPr bwMode="auto">
            <a:xfrm>
              <a:off x="304800" y="990600"/>
              <a:ext cx="533400" cy="369332"/>
            </a:xfrm>
            <a:prstGeom prst="rect">
              <a:avLst/>
            </a:prstGeom>
            <a:solidFill>
              <a:srgbClr val="54B6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latin typeface="Calibri" panose="020F0502020204030204" pitchFamily="34" charset="0"/>
                </a:rPr>
                <a:t>Na</a:t>
              </a:r>
              <a:r>
                <a:rPr lang="en-US" altLang="en-US" b="1" baseline="30000">
                  <a:latin typeface="Calibri" panose="020F0502020204030204" pitchFamily="34" charset="0"/>
                </a:rPr>
                <a:t>+</a:t>
              </a:r>
            </a:p>
          </p:txBody>
        </p:sp>
      </p:grpSp>
      <p:grpSp>
        <p:nvGrpSpPr>
          <p:cNvPr id="4104" name="Group 206"/>
          <p:cNvGrpSpPr>
            <a:grpSpLocks/>
          </p:cNvGrpSpPr>
          <p:nvPr/>
        </p:nvGrpSpPr>
        <p:grpSpPr bwMode="auto">
          <a:xfrm>
            <a:off x="1600200" y="1066800"/>
            <a:ext cx="762000" cy="3200400"/>
            <a:chOff x="1447800" y="2667000"/>
            <a:chExt cx="762000" cy="3200400"/>
          </a:xfrm>
        </p:grpSpPr>
        <p:grpSp>
          <p:nvGrpSpPr>
            <p:cNvPr id="4128" name="Group 156"/>
            <p:cNvGrpSpPr>
              <a:grpSpLocks/>
            </p:cNvGrpSpPr>
            <p:nvPr/>
          </p:nvGrpSpPr>
          <p:grpSpPr bwMode="auto">
            <a:xfrm rot="10800000">
              <a:off x="1447800" y="2667000"/>
              <a:ext cx="762000" cy="3200400"/>
              <a:chOff x="6019800" y="1905000"/>
              <a:chExt cx="762000" cy="3200400"/>
            </a:xfrm>
          </p:grpSpPr>
          <p:grpSp>
            <p:nvGrpSpPr>
              <p:cNvPr id="4130" name="Group 35"/>
              <p:cNvGrpSpPr>
                <a:grpSpLocks/>
              </p:cNvGrpSpPr>
              <p:nvPr/>
            </p:nvGrpSpPr>
            <p:grpSpPr bwMode="auto">
              <a:xfrm>
                <a:off x="6019800" y="1905000"/>
                <a:ext cx="762000" cy="1066800"/>
                <a:chOff x="6629400" y="1752600"/>
                <a:chExt cx="762000" cy="1066800"/>
              </a:xfrm>
            </p:grpSpPr>
            <p:cxnSp>
              <p:nvCxnSpPr>
                <p:cNvPr id="223" name="Straight Connector 222"/>
                <p:cNvCxnSpPr/>
                <p:nvPr/>
              </p:nvCxnSpPr>
              <p:spPr>
                <a:xfrm rot="16200000" flipH="1">
                  <a:off x="6635750" y="1981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 rot="5400000">
                  <a:off x="6521450" y="2705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>
                  <a:off x="6635750" y="17526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 rot="5400000">
                  <a:off x="6864350" y="22860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/>
              </p:nvCxnSpPr>
              <p:spPr>
                <a:xfrm rot="5400000">
                  <a:off x="6521450" y="18669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rot="5400000">
                  <a:off x="6635750" y="22860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31" name="Group 143"/>
              <p:cNvGrpSpPr>
                <a:grpSpLocks/>
              </p:cNvGrpSpPr>
              <p:nvPr/>
            </p:nvGrpSpPr>
            <p:grpSpPr bwMode="auto">
              <a:xfrm>
                <a:off x="6019800" y="2971800"/>
                <a:ext cx="762000" cy="2133600"/>
                <a:chOff x="7772400" y="4114800"/>
                <a:chExt cx="762000" cy="2133600"/>
              </a:xfrm>
            </p:grpSpPr>
            <p:cxnSp>
              <p:nvCxnSpPr>
                <p:cNvPr id="212" name="Straight Connector 211"/>
                <p:cNvCxnSpPr/>
                <p:nvPr/>
              </p:nvCxnSpPr>
              <p:spPr>
                <a:xfrm rot="16200000" flipH="1">
                  <a:off x="7775575" y="4343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 rot="5400000">
                  <a:off x="7662862" y="5067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 rot="5400000">
                  <a:off x="8007350" y="4648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 rot="5400000">
                  <a:off x="7661275" y="4229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 rot="5400000">
                  <a:off x="7778750" y="4648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 rot="16200000" flipH="1">
                  <a:off x="7778750" y="5410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 rot="5400000">
                  <a:off x="7664450" y="6134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>
                  <a:off x="7778750" y="62484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/>
              </p:nvCxnSpPr>
              <p:spPr>
                <a:xfrm rot="5400000">
                  <a:off x="8007350" y="57150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 rot="5400000">
                  <a:off x="7664450" y="52959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 rot="5400000">
                  <a:off x="7778750" y="57150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9" name="TextBox 208"/>
            <p:cNvSpPr txBox="1"/>
            <p:nvPr/>
          </p:nvSpPr>
          <p:spPr>
            <a:xfrm>
              <a:off x="1524000" y="3581400"/>
              <a:ext cx="609600" cy="381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Al</a:t>
              </a:r>
              <a:r>
                <a:rPr lang="en-US" b="1" baseline="30000" dirty="0">
                  <a:latin typeface="+mn-lt"/>
                  <a:cs typeface="+mn-cs"/>
                </a:rPr>
                <a:t>3+</a:t>
              </a:r>
            </a:p>
          </p:txBody>
        </p:sp>
      </p:grpSp>
      <p:grpSp>
        <p:nvGrpSpPr>
          <p:cNvPr id="4105" name="Group 228"/>
          <p:cNvGrpSpPr>
            <a:grpSpLocks/>
          </p:cNvGrpSpPr>
          <p:nvPr/>
        </p:nvGrpSpPr>
        <p:grpSpPr bwMode="auto">
          <a:xfrm>
            <a:off x="304800" y="3124200"/>
            <a:ext cx="1066800" cy="3200400"/>
            <a:chOff x="838201" y="2667000"/>
            <a:chExt cx="1066800" cy="3200400"/>
          </a:xfrm>
        </p:grpSpPr>
        <p:grpSp>
          <p:nvGrpSpPr>
            <p:cNvPr id="4106" name="Group 142"/>
            <p:cNvGrpSpPr>
              <a:grpSpLocks/>
            </p:cNvGrpSpPr>
            <p:nvPr/>
          </p:nvGrpSpPr>
          <p:grpSpPr bwMode="auto">
            <a:xfrm rot="10800000">
              <a:off x="838201" y="2667000"/>
              <a:ext cx="1066800" cy="3200400"/>
              <a:chOff x="838200" y="3048000"/>
              <a:chExt cx="1066800" cy="3200400"/>
            </a:xfrm>
          </p:grpSpPr>
          <p:grpSp>
            <p:nvGrpSpPr>
              <p:cNvPr id="4108" name="Group 100"/>
              <p:cNvGrpSpPr>
                <a:grpSpLocks/>
              </p:cNvGrpSpPr>
              <p:nvPr/>
            </p:nvGrpSpPr>
            <p:grpSpPr bwMode="auto">
              <a:xfrm>
                <a:off x="838200" y="41148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47" name="Straight Connector 246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Straight Connector 248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Straight Connector 249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09" name="Group 108"/>
              <p:cNvGrpSpPr>
                <a:grpSpLocks/>
              </p:cNvGrpSpPr>
              <p:nvPr/>
            </p:nvGrpSpPr>
            <p:grpSpPr bwMode="auto">
              <a:xfrm>
                <a:off x="838200" y="30480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41" name="Straight Connector 240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/>
                <p:cNvCxnSpPr/>
                <p:nvPr/>
              </p:nvCxnSpPr>
              <p:spPr>
                <a:xfrm rot="10800000">
                  <a:off x="5029200" y="37338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10" name="Group 134"/>
              <p:cNvGrpSpPr>
                <a:grpSpLocks/>
              </p:cNvGrpSpPr>
              <p:nvPr/>
            </p:nvGrpSpPr>
            <p:grpSpPr bwMode="auto">
              <a:xfrm>
                <a:off x="838200" y="51816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35" name="Straight Connector 234"/>
                <p:cNvCxnSpPr/>
                <p:nvPr/>
              </p:nvCxnSpPr>
              <p:spPr>
                <a:xfrm rot="5400000" flipH="1" flipV="1">
                  <a:off x="5794375" y="4267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 rot="10800000">
                  <a:off x="5032375" y="48006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/>
              </p:nvCxnSpPr>
              <p:spPr>
                <a:xfrm rot="5400000" flipH="1" flipV="1">
                  <a:off x="5680075" y="4686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 rot="16200000" flipV="1">
                  <a:off x="5792787" y="3962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31" name="TextBox 230"/>
            <p:cNvSpPr txBox="1"/>
            <p:nvPr/>
          </p:nvSpPr>
          <p:spPr>
            <a:xfrm>
              <a:off x="1143001" y="4114800"/>
              <a:ext cx="685800" cy="36988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PO</a:t>
              </a:r>
              <a:r>
                <a:rPr lang="en-US" b="1" baseline="-25000" dirty="0">
                  <a:latin typeface="+mn-lt"/>
                  <a:cs typeface="+mn-cs"/>
                </a:rPr>
                <a:t>4</a:t>
              </a:r>
              <a:r>
                <a:rPr lang="en-US" b="1" baseline="30000" dirty="0">
                  <a:latin typeface="+mn-lt"/>
                  <a:cs typeface="+mn-cs"/>
                </a:rPr>
                <a:t>3-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85"/>
          <p:cNvSpPr txBox="1">
            <a:spLocks noChangeArrowheads="1"/>
          </p:cNvSpPr>
          <p:nvPr/>
        </p:nvSpPr>
        <p:spPr bwMode="auto">
          <a:xfrm>
            <a:off x="2514600" y="304800"/>
            <a:ext cx="3733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Calibri" panose="020F0502020204030204" pitchFamily="34" charset="0"/>
              </a:rPr>
              <a:t>Magnesium Chloride</a:t>
            </a:r>
          </a:p>
        </p:txBody>
      </p:sp>
      <p:sp>
        <p:nvSpPr>
          <p:cNvPr id="5123" name="TextBox 99"/>
          <p:cNvSpPr txBox="1">
            <a:spLocks noChangeArrowheads="1"/>
          </p:cNvSpPr>
          <p:nvPr/>
        </p:nvSpPr>
        <p:spPr bwMode="auto">
          <a:xfrm>
            <a:off x="3048000" y="5780088"/>
            <a:ext cx="2514600" cy="954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Calibri" panose="020F0502020204030204" pitchFamily="34" charset="0"/>
              </a:rPr>
              <a:t>Formula:</a:t>
            </a:r>
          </a:p>
          <a:p>
            <a:pPr eaLnBrk="1" hangingPunct="1"/>
            <a:endParaRPr lang="en-US" altLang="en-US" sz="2800" b="1">
              <a:latin typeface="Calibri" panose="020F0502020204030204" pitchFamily="34" charset="0"/>
            </a:endParaRPr>
          </a:p>
        </p:txBody>
      </p:sp>
      <p:grpSp>
        <p:nvGrpSpPr>
          <p:cNvPr id="5124" name="Group 100"/>
          <p:cNvGrpSpPr>
            <a:grpSpLocks/>
          </p:cNvGrpSpPr>
          <p:nvPr/>
        </p:nvGrpSpPr>
        <p:grpSpPr bwMode="auto">
          <a:xfrm>
            <a:off x="1371600" y="914400"/>
            <a:ext cx="1066800" cy="1066800"/>
            <a:chOff x="1524001" y="990600"/>
            <a:chExt cx="1066800" cy="1066800"/>
          </a:xfrm>
        </p:grpSpPr>
        <p:grpSp>
          <p:nvGrpSpPr>
            <p:cNvPr id="5196" name="Group 167"/>
            <p:cNvGrpSpPr>
              <a:grpSpLocks/>
            </p:cNvGrpSpPr>
            <p:nvPr/>
          </p:nvGrpSpPr>
          <p:grpSpPr bwMode="auto">
            <a:xfrm rot="10800000">
              <a:off x="1524001" y="990600"/>
              <a:ext cx="1066800" cy="1066800"/>
              <a:chOff x="5029200" y="3733800"/>
              <a:chExt cx="1066800" cy="1066800"/>
            </a:xfrm>
          </p:grpSpPr>
          <p:cxnSp>
            <p:nvCxnSpPr>
              <p:cNvPr id="109" name="Straight Connector 108"/>
              <p:cNvCxnSpPr/>
              <p:nvPr/>
            </p:nvCxnSpPr>
            <p:spPr>
              <a:xfrm rot="5400000" flipH="1" flipV="1">
                <a:off x="5794375" y="4267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5676900" y="3848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0800000">
                <a:off x="5032375" y="48006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0800000">
                <a:off x="5029200" y="37338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 flipH="1" flipV="1">
                <a:off x="4495800" y="42672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5680075" y="46863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16200000" flipV="1">
                <a:off x="5792787" y="39624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97" name="TextBox 104"/>
            <p:cNvSpPr txBox="1">
              <a:spLocks noChangeArrowheads="1"/>
            </p:cNvSpPr>
            <p:nvPr/>
          </p:nvSpPr>
          <p:spPr bwMode="auto">
            <a:xfrm>
              <a:off x="1981200" y="1371600"/>
              <a:ext cx="533400" cy="369332"/>
            </a:xfrm>
            <a:prstGeom prst="rect">
              <a:avLst/>
            </a:prstGeom>
            <a:solidFill>
              <a:srgbClr val="E4F1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latin typeface="Calibri" panose="020F0502020204030204" pitchFamily="34" charset="0"/>
                </a:rPr>
                <a:t>Cl</a:t>
              </a:r>
              <a:r>
                <a:rPr lang="en-US" altLang="en-US" b="1" baseline="30000">
                  <a:latin typeface="Calibri" panose="020F0502020204030204" pitchFamily="34" charset="0"/>
                </a:rPr>
                <a:t>-</a:t>
              </a:r>
            </a:p>
          </p:txBody>
        </p:sp>
      </p:grpSp>
      <p:grpSp>
        <p:nvGrpSpPr>
          <p:cNvPr id="4" name="Group 133"/>
          <p:cNvGrpSpPr/>
          <p:nvPr/>
        </p:nvGrpSpPr>
        <p:grpSpPr>
          <a:xfrm>
            <a:off x="3048000" y="3124200"/>
            <a:ext cx="1066800" cy="2133600"/>
            <a:chOff x="3200401" y="3962400"/>
            <a:chExt cx="1066800" cy="2133600"/>
          </a:xfrm>
          <a:solidFill>
            <a:schemeClr val="tx2">
              <a:lumMod val="20000"/>
              <a:lumOff val="80000"/>
            </a:schemeClr>
          </a:solidFill>
        </p:grpSpPr>
        <p:grpSp>
          <p:nvGrpSpPr>
            <p:cNvPr id="5" name="Group 132"/>
            <p:cNvGrpSpPr/>
            <p:nvPr/>
          </p:nvGrpSpPr>
          <p:grpSpPr>
            <a:xfrm rot="10800000">
              <a:off x="3200401" y="3962400"/>
              <a:ext cx="1066800" cy="2133600"/>
              <a:chOff x="838200" y="2514600"/>
              <a:chExt cx="1066800" cy="2133600"/>
            </a:xfrm>
            <a:grpFill/>
          </p:grpSpPr>
          <p:grpSp>
            <p:nvGrpSpPr>
              <p:cNvPr id="6" name="Group 116"/>
              <p:cNvGrpSpPr/>
              <p:nvPr/>
            </p:nvGrpSpPr>
            <p:grpSpPr>
              <a:xfrm>
                <a:off x="838200" y="2514600"/>
                <a:ext cx="1066800" cy="1066800"/>
                <a:chOff x="5029200" y="3733800"/>
                <a:chExt cx="1066800" cy="1066800"/>
              </a:xfrm>
              <a:grpFill/>
            </p:grpSpPr>
            <p:cxnSp>
              <p:nvCxnSpPr>
                <p:cNvPr id="163" name="Straight Connector 162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 rot="10800000">
                  <a:off x="5029200" y="3733800"/>
                  <a:ext cx="7620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" name="Group 124"/>
              <p:cNvGrpSpPr/>
              <p:nvPr/>
            </p:nvGrpSpPr>
            <p:grpSpPr>
              <a:xfrm>
                <a:off x="838200" y="3581400"/>
                <a:ext cx="1066800" cy="1066800"/>
                <a:chOff x="5029200" y="3733800"/>
                <a:chExt cx="1066800" cy="1066800"/>
              </a:xfrm>
              <a:grpFill/>
            </p:grpSpPr>
            <p:cxnSp>
              <p:nvCxnSpPr>
                <p:cNvPr id="147" name="Straight Connector 146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rot="10800000">
                  <a:off x="5029200" y="4800600"/>
                  <a:ext cx="7620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9" name="TextBox 138"/>
            <p:cNvSpPr txBox="1"/>
            <p:nvPr/>
          </p:nvSpPr>
          <p:spPr>
            <a:xfrm>
              <a:off x="3657600" y="4876800"/>
              <a:ext cx="533400" cy="369332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O</a:t>
              </a:r>
              <a:r>
                <a:rPr lang="en-US" b="1" baseline="30000" dirty="0">
                  <a:latin typeface="+mn-lt"/>
                  <a:cs typeface="+mn-cs"/>
                </a:rPr>
                <a:t>2-</a:t>
              </a:r>
            </a:p>
          </p:txBody>
        </p:sp>
      </p:grpSp>
      <p:grpSp>
        <p:nvGrpSpPr>
          <p:cNvPr id="5126" name="Group 176"/>
          <p:cNvGrpSpPr>
            <a:grpSpLocks/>
          </p:cNvGrpSpPr>
          <p:nvPr/>
        </p:nvGrpSpPr>
        <p:grpSpPr bwMode="auto">
          <a:xfrm>
            <a:off x="1828800" y="4191000"/>
            <a:ext cx="762000" cy="2133600"/>
            <a:chOff x="7848600" y="3200400"/>
            <a:chExt cx="762000" cy="2133600"/>
          </a:xfrm>
        </p:grpSpPr>
        <p:grpSp>
          <p:nvGrpSpPr>
            <p:cNvPr id="5182" name="Group 133"/>
            <p:cNvGrpSpPr>
              <a:grpSpLocks/>
            </p:cNvGrpSpPr>
            <p:nvPr/>
          </p:nvGrpSpPr>
          <p:grpSpPr bwMode="auto">
            <a:xfrm rot="10800000">
              <a:off x="7848600" y="3200400"/>
              <a:ext cx="762000" cy="2133600"/>
              <a:chOff x="7772400" y="4114800"/>
              <a:chExt cx="762000" cy="2133600"/>
            </a:xfrm>
          </p:grpSpPr>
          <p:cxnSp>
            <p:nvCxnSpPr>
              <p:cNvPr id="184" name="Straight Connector 183"/>
              <p:cNvCxnSpPr/>
              <p:nvPr/>
            </p:nvCxnSpPr>
            <p:spPr>
              <a:xfrm rot="16200000" flipH="1">
                <a:off x="7772400" y="43434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rot="5400000">
                <a:off x="7658100" y="50673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7772400" y="41148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>
                <a:off x="8001000" y="46482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5400000">
                <a:off x="7658100" y="4229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5400000">
                <a:off x="7772400" y="4648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16200000" flipH="1">
                <a:off x="7772400" y="5410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rot="5400000">
                <a:off x="7658100" y="6134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7772400" y="62484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5400000">
                <a:off x="8001000" y="57150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5400000">
                <a:off x="7658100" y="52959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5400000">
                <a:off x="7772400" y="57150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1" name="TextBox 180"/>
            <p:cNvSpPr txBox="1"/>
            <p:nvPr/>
          </p:nvSpPr>
          <p:spPr>
            <a:xfrm>
              <a:off x="7848600" y="4038600"/>
              <a:ext cx="685800" cy="36988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Mg</a:t>
              </a:r>
              <a:r>
                <a:rPr lang="en-US" b="1" baseline="30000" dirty="0">
                  <a:latin typeface="+mn-lt"/>
                  <a:cs typeface="+mn-cs"/>
                </a:rPr>
                <a:t>2+</a:t>
              </a:r>
            </a:p>
          </p:txBody>
        </p:sp>
      </p:grpSp>
      <p:grpSp>
        <p:nvGrpSpPr>
          <p:cNvPr id="5127" name="Group 196"/>
          <p:cNvGrpSpPr>
            <a:grpSpLocks/>
          </p:cNvGrpSpPr>
          <p:nvPr/>
        </p:nvGrpSpPr>
        <p:grpSpPr bwMode="auto">
          <a:xfrm>
            <a:off x="7467600" y="914400"/>
            <a:ext cx="762000" cy="1066800"/>
            <a:chOff x="304800" y="990600"/>
            <a:chExt cx="762000" cy="1066800"/>
          </a:xfrm>
        </p:grpSpPr>
        <p:grpSp>
          <p:nvGrpSpPr>
            <p:cNvPr id="5173" name="Group 34"/>
            <p:cNvGrpSpPr>
              <a:grpSpLocks/>
            </p:cNvGrpSpPr>
            <p:nvPr/>
          </p:nvGrpSpPr>
          <p:grpSpPr bwMode="auto">
            <a:xfrm rot="10800000">
              <a:off x="304800" y="990600"/>
              <a:ext cx="762000" cy="1066800"/>
              <a:chOff x="6629400" y="1752600"/>
              <a:chExt cx="762000" cy="1066800"/>
            </a:xfrm>
          </p:grpSpPr>
          <p:cxnSp>
            <p:nvCxnSpPr>
              <p:cNvPr id="200" name="Straight Connector 199"/>
              <p:cNvCxnSpPr/>
              <p:nvPr/>
            </p:nvCxnSpPr>
            <p:spPr>
              <a:xfrm rot="16200000" flipH="1">
                <a:off x="6629400" y="1981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rot="5400000">
                <a:off x="6515100" y="2705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6629400" y="17526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6629400" y="28194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 rot="5400000">
                <a:off x="6858000" y="22860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 rot="5400000">
                <a:off x="6515100" y="18669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 rot="5400000">
                <a:off x="6629400" y="22860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74" name="TextBox 198"/>
            <p:cNvSpPr txBox="1">
              <a:spLocks noChangeArrowheads="1"/>
            </p:cNvSpPr>
            <p:nvPr/>
          </p:nvSpPr>
          <p:spPr bwMode="auto">
            <a:xfrm>
              <a:off x="304800" y="990600"/>
              <a:ext cx="533400" cy="369332"/>
            </a:xfrm>
            <a:prstGeom prst="rect">
              <a:avLst/>
            </a:prstGeom>
            <a:solidFill>
              <a:srgbClr val="54B6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latin typeface="Calibri" panose="020F0502020204030204" pitchFamily="34" charset="0"/>
                </a:rPr>
                <a:t>Na</a:t>
              </a:r>
              <a:r>
                <a:rPr lang="en-US" altLang="en-US" b="1" baseline="30000">
                  <a:latin typeface="Calibri" panose="020F0502020204030204" pitchFamily="34" charset="0"/>
                </a:rPr>
                <a:t>+</a:t>
              </a:r>
            </a:p>
          </p:txBody>
        </p:sp>
      </p:grpSp>
      <p:grpSp>
        <p:nvGrpSpPr>
          <p:cNvPr id="5128" name="Group 206"/>
          <p:cNvGrpSpPr>
            <a:grpSpLocks/>
          </p:cNvGrpSpPr>
          <p:nvPr/>
        </p:nvGrpSpPr>
        <p:grpSpPr bwMode="auto">
          <a:xfrm>
            <a:off x="7620000" y="3200400"/>
            <a:ext cx="762000" cy="3200400"/>
            <a:chOff x="1447800" y="2667000"/>
            <a:chExt cx="762000" cy="3200400"/>
          </a:xfrm>
        </p:grpSpPr>
        <p:grpSp>
          <p:nvGrpSpPr>
            <p:cNvPr id="5152" name="Group 156"/>
            <p:cNvGrpSpPr>
              <a:grpSpLocks/>
            </p:cNvGrpSpPr>
            <p:nvPr/>
          </p:nvGrpSpPr>
          <p:grpSpPr bwMode="auto">
            <a:xfrm rot="10800000">
              <a:off x="1447800" y="2667000"/>
              <a:ext cx="762000" cy="3200400"/>
              <a:chOff x="6019800" y="1905000"/>
              <a:chExt cx="762000" cy="3200400"/>
            </a:xfrm>
          </p:grpSpPr>
          <p:grpSp>
            <p:nvGrpSpPr>
              <p:cNvPr id="5154" name="Group 35"/>
              <p:cNvGrpSpPr>
                <a:grpSpLocks/>
              </p:cNvGrpSpPr>
              <p:nvPr/>
            </p:nvGrpSpPr>
            <p:grpSpPr bwMode="auto">
              <a:xfrm>
                <a:off x="6019800" y="1905000"/>
                <a:ext cx="762000" cy="1066800"/>
                <a:chOff x="6629400" y="1752600"/>
                <a:chExt cx="762000" cy="1066800"/>
              </a:xfrm>
            </p:grpSpPr>
            <p:cxnSp>
              <p:nvCxnSpPr>
                <p:cNvPr id="223" name="Straight Connector 222"/>
                <p:cNvCxnSpPr/>
                <p:nvPr/>
              </p:nvCxnSpPr>
              <p:spPr>
                <a:xfrm rot="16200000" flipH="1">
                  <a:off x="6629400" y="1981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 rot="5400000">
                  <a:off x="6518275" y="2705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>
                  <a:off x="6629400" y="17526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 rot="5400000">
                  <a:off x="6858000" y="22860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/>
              </p:nvCxnSpPr>
              <p:spPr>
                <a:xfrm rot="5400000">
                  <a:off x="6515100" y="18669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rot="5400000">
                  <a:off x="6632575" y="22860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55" name="Group 143"/>
              <p:cNvGrpSpPr>
                <a:grpSpLocks/>
              </p:cNvGrpSpPr>
              <p:nvPr/>
            </p:nvGrpSpPr>
            <p:grpSpPr bwMode="auto">
              <a:xfrm>
                <a:off x="6019800" y="2971800"/>
                <a:ext cx="762000" cy="2133600"/>
                <a:chOff x="7772400" y="4114800"/>
                <a:chExt cx="762000" cy="2133600"/>
              </a:xfrm>
            </p:grpSpPr>
            <p:cxnSp>
              <p:nvCxnSpPr>
                <p:cNvPr id="212" name="Straight Connector 211"/>
                <p:cNvCxnSpPr/>
                <p:nvPr/>
              </p:nvCxnSpPr>
              <p:spPr>
                <a:xfrm rot="16200000" flipH="1">
                  <a:off x="7772400" y="4343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 rot="5400000">
                  <a:off x="7658100" y="5067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 rot="5400000">
                  <a:off x="8001000" y="4648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 rot="5400000">
                  <a:off x="7658100" y="4229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 rot="5400000">
                  <a:off x="7772400" y="4648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 rot="16200000" flipH="1">
                  <a:off x="7772400" y="5410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 rot="5400000">
                  <a:off x="7658100" y="6134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>
                  <a:off x="7772400" y="62484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/>
              </p:nvCxnSpPr>
              <p:spPr>
                <a:xfrm rot="5400000">
                  <a:off x="8001000" y="57150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 rot="5400000">
                  <a:off x="7658100" y="52959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 rot="5400000">
                  <a:off x="7772400" y="57150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9" name="TextBox 208"/>
            <p:cNvSpPr txBox="1"/>
            <p:nvPr/>
          </p:nvSpPr>
          <p:spPr>
            <a:xfrm>
              <a:off x="1524000" y="3581400"/>
              <a:ext cx="609600" cy="381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Al</a:t>
              </a:r>
              <a:r>
                <a:rPr lang="en-US" b="1" baseline="30000" dirty="0">
                  <a:latin typeface="+mn-lt"/>
                  <a:cs typeface="+mn-cs"/>
                </a:rPr>
                <a:t>3+</a:t>
              </a:r>
            </a:p>
          </p:txBody>
        </p:sp>
      </p:grpSp>
      <p:grpSp>
        <p:nvGrpSpPr>
          <p:cNvPr id="5129" name="Group 228"/>
          <p:cNvGrpSpPr>
            <a:grpSpLocks/>
          </p:cNvGrpSpPr>
          <p:nvPr/>
        </p:nvGrpSpPr>
        <p:grpSpPr bwMode="auto">
          <a:xfrm>
            <a:off x="4572000" y="1981200"/>
            <a:ext cx="1066800" cy="3200400"/>
            <a:chOff x="838201" y="2667000"/>
            <a:chExt cx="1066800" cy="3200400"/>
          </a:xfrm>
        </p:grpSpPr>
        <p:grpSp>
          <p:nvGrpSpPr>
            <p:cNvPr id="5130" name="Group 142"/>
            <p:cNvGrpSpPr>
              <a:grpSpLocks/>
            </p:cNvGrpSpPr>
            <p:nvPr/>
          </p:nvGrpSpPr>
          <p:grpSpPr bwMode="auto">
            <a:xfrm rot="10800000">
              <a:off x="838201" y="2667000"/>
              <a:ext cx="1066800" cy="3200400"/>
              <a:chOff x="838200" y="3048000"/>
              <a:chExt cx="1066800" cy="3200400"/>
            </a:xfrm>
          </p:grpSpPr>
          <p:grpSp>
            <p:nvGrpSpPr>
              <p:cNvPr id="5132" name="Group 100"/>
              <p:cNvGrpSpPr>
                <a:grpSpLocks/>
              </p:cNvGrpSpPr>
              <p:nvPr/>
            </p:nvGrpSpPr>
            <p:grpSpPr bwMode="auto">
              <a:xfrm>
                <a:off x="838200" y="41148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47" name="Straight Connector 246"/>
                <p:cNvCxnSpPr/>
                <p:nvPr/>
              </p:nvCxnSpPr>
              <p:spPr>
                <a:xfrm rot="5400000" flipH="1" flipV="1">
                  <a:off x="5794375" y="4267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/>
                <p:cNvCxnSpPr/>
                <p:nvPr/>
              </p:nvCxnSpPr>
              <p:spPr>
                <a:xfrm rot="5400000" flipH="1" flipV="1">
                  <a:off x="5680075" y="3848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Straight Connector 248"/>
                <p:cNvCxnSpPr/>
                <p:nvPr/>
              </p:nvCxnSpPr>
              <p:spPr>
                <a:xfrm rot="5400000" flipH="1" flipV="1">
                  <a:off x="4498975" y="4267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Straight Connector 249"/>
                <p:cNvCxnSpPr/>
                <p:nvPr/>
              </p:nvCxnSpPr>
              <p:spPr>
                <a:xfrm rot="5400000" flipH="1" flipV="1">
                  <a:off x="5680075" y="4686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/>
                <p:cNvCxnSpPr/>
                <p:nvPr/>
              </p:nvCxnSpPr>
              <p:spPr>
                <a:xfrm rot="16200000" flipV="1">
                  <a:off x="5794375" y="3962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33" name="Group 108"/>
              <p:cNvGrpSpPr>
                <a:grpSpLocks/>
              </p:cNvGrpSpPr>
              <p:nvPr/>
            </p:nvGrpSpPr>
            <p:grpSpPr bwMode="auto">
              <a:xfrm>
                <a:off x="838200" y="30480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41" name="Straight Connector 240"/>
                <p:cNvCxnSpPr/>
                <p:nvPr/>
              </p:nvCxnSpPr>
              <p:spPr>
                <a:xfrm rot="5400000" flipH="1" flipV="1">
                  <a:off x="5794375" y="4267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/>
                <p:cNvCxnSpPr/>
                <p:nvPr/>
              </p:nvCxnSpPr>
              <p:spPr>
                <a:xfrm rot="5400000" flipH="1" flipV="1">
                  <a:off x="5680075" y="3848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/>
                <p:cNvCxnSpPr/>
                <p:nvPr/>
              </p:nvCxnSpPr>
              <p:spPr>
                <a:xfrm rot="10800000">
                  <a:off x="5032375" y="37338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/>
                <p:cNvCxnSpPr/>
                <p:nvPr/>
              </p:nvCxnSpPr>
              <p:spPr>
                <a:xfrm rot="5400000" flipH="1" flipV="1">
                  <a:off x="4498975" y="4267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/>
              </p:nvCxnSpPr>
              <p:spPr>
                <a:xfrm rot="5400000" flipH="1" flipV="1">
                  <a:off x="5680075" y="4686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/>
                <p:cNvCxnSpPr/>
                <p:nvPr/>
              </p:nvCxnSpPr>
              <p:spPr>
                <a:xfrm rot="16200000" flipV="1">
                  <a:off x="5794375" y="3962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34" name="Group 134"/>
              <p:cNvGrpSpPr>
                <a:grpSpLocks/>
              </p:cNvGrpSpPr>
              <p:nvPr/>
            </p:nvGrpSpPr>
            <p:grpSpPr bwMode="auto">
              <a:xfrm>
                <a:off x="838200" y="51816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35" name="Straight Connector 234"/>
                <p:cNvCxnSpPr/>
                <p:nvPr/>
              </p:nvCxnSpPr>
              <p:spPr>
                <a:xfrm rot="5400000" flipH="1" flipV="1">
                  <a:off x="5794375" y="4267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 rot="5400000" flipH="1" flipV="1">
                  <a:off x="5680075" y="3848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 rot="10800000">
                  <a:off x="5035550" y="48006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 rot="5400000" flipH="1" flipV="1">
                  <a:off x="4498975" y="4267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/>
              </p:nvCxnSpPr>
              <p:spPr>
                <a:xfrm rot="5400000" flipH="1" flipV="1">
                  <a:off x="5680075" y="4686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 rot="16200000" flipV="1">
                  <a:off x="5794375" y="3962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31" name="TextBox 230"/>
            <p:cNvSpPr txBox="1"/>
            <p:nvPr/>
          </p:nvSpPr>
          <p:spPr>
            <a:xfrm>
              <a:off x="1143001" y="4114800"/>
              <a:ext cx="685800" cy="36988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PO</a:t>
              </a:r>
              <a:r>
                <a:rPr lang="en-US" b="1" baseline="-25000" dirty="0">
                  <a:latin typeface="+mn-lt"/>
                  <a:cs typeface="+mn-cs"/>
                </a:rPr>
                <a:t>4</a:t>
              </a:r>
              <a:r>
                <a:rPr lang="en-US" b="1" baseline="30000" dirty="0">
                  <a:latin typeface="+mn-lt"/>
                  <a:cs typeface="+mn-cs"/>
                </a:rPr>
                <a:t>3-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85"/>
          <p:cNvSpPr txBox="1">
            <a:spLocks noChangeArrowheads="1"/>
          </p:cNvSpPr>
          <p:nvPr/>
        </p:nvSpPr>
        <p:spPr bwMode="auto">
          <a:xfrm>
            <a:off x="2514600" y="304800"/>
            <a:ext cx="3886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Calibri" panose="020F0502020204030204" pitchFamily="34" charset="0"/>
              </a:rPr>
              <a:t>Aluminum Chloride</a:t>
            </a:r>
          </a:p>
        </p:txBody>
      </p:sp>
      <p:sp>
        <p:nvSpPr>
          <p:cNvPr id="6147" name="TextBox 99"/>
          <p:cNvSpPr txBox="1">
            <a:spLocks noChangeArrowheads="1"/>
          </p:cNvSpPr>
          <p:nvPr/>
        </p:nvSpPr>
        <p:spPr bwMode="auto">
          <a:xfrm>
            <a:off x="3048000" y="5780088"/>
            <a:ext cx="2514600" cy="954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Calibri" panose="020F0502020204030204" pitchFamily="34" charset="0"/>
              </a:rPr>
              <a:t>Formula:</a:t>
            </a:r>
          </a:p>
          <a:p>
            <a:pPr eaLnBrk="1" hangingPunct="1"/>
            <a:endParaRPr lang="en-US" altLang="en-US" sz="2800" b="1">
              <a:latin typeface="Calibri" panose="020F0502020204030204" pitchFamily="34" charset="0"/>
            </a:endParaRPr>
          </a:p>
        </p:txBody>
      </p:sp>
      <p:grpSp>
        <p:nvGrpSpPr>
          <p:cNvPr id="6148" name="Group 100"/>
          <p:cNvGrpSpPr>
            <a:grpSpLocks/>
          </p:cNvGrpSpPr>
          <p:nvPr/>
        </p:nvGrpSpPr>
        <p:grpSpPr bwMode="auto">
          <a:xfrm>
            <a:off x="7467600" y="1600200"/>
            <a:ext cx="1066800" cy="1066800"/>
            <a:chOff x="1524001" y="990600"/>
            <a:chExt cx="1066800" cy="1066800"/>
          </a:xfrm>
        </p:grpSpPr>
        <p:grpSp>
          <p:nvGrpSpPr>
            <p:cNvPr id="6220" name="Group 167"/>
            <p:cNvGrpSpPr>
              <a:grpSpLocks/>
            </p:cNvGrpSpPr>
            <p:nvPr/>
          </p:nvGrpSpPr>
          <p:grpSpPr bwMode="auto">
            <a:xfrm rot="10800000">
              <a:off x="1524001" y="990600"/>
              <a:ext cx="1066800" cy="1066800"/>
              <a:chOff x="5029200" y="3733800"/>
              <a:chExt cx="1066800" cy="1066800"/>
            </a:xfrm>
          </p:grpSpPr>
          <p:cxnSp>
            <p:nvCxnSpPr>
              <p:cNvPr id="109" name="Straight Connector 108"/>
              <p:cNvCxnSpPr/>
              <p:nvPr/>
            </p:nvCxnSpPr>
            <p:spPr>
              <a:xfrm rot="5400000" flipH="1" flipV="1">
                <a:off x="5791200" y="4270375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5676900" y="3851275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0800000">
                <a:off x="5029200" y="4803775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0800000">
                <a:off x="5029200" y="3736975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 flipH="1" flipV="1">
                <a:off x="4495800" y="4270375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5676900" y="4689475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16200000" flipV="1">
                <a:off x="5791200" y="3965575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21" name="TextBox 104"/>
            <p:cNvSpPr txBox="1">
              <a:spLocks noChangeArrowheads="1"/>
            </p:cNvSpPr>
            <p:nvPr/>
          </p:nvSpPr>
          <p:spPr bwMode="auto">
            <a:xfrm>
              <a:off x="1981200" y="1371600"/>
              <a:ext cx="533400" cy="369332"/>
            </a:xfrm>
            <a:prstGeom prst="rect">
              <a:avLst/>
            </a:prstGeom>
            <a:solidFill>
              <a:srgbClr val="E4F1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latin typeface="Calibri" panose="020F0502020204030204" pitchFamily="34" charset="0"/>
                </a:rPr>
                <a:t>Cl</a:t>
              </a:r>
              <a:r>
                <a:rPr lang="en-US" altLang="en-US" b="1" baseline="30000">
                  <a:latin typeface="Calibri" panose="020F0502020204030204" pitchFamily="34" charset="0"/>
                </a:rPr>
                <a:t>-</a:t>
              </a:r>
            </a:p>
          </p:txBody>
        </p:sp>
      </p:grpSp>
      <p:grpSp>
        <p:nvGrpSpPr>
          <p:cNvPr id="4" name="Group 133"/>
          <p:cNvGrpSpPr/>
          <p:nvPr/>
        </p:nvGrpSpPr>
        <p:grpSpPr>
          <a:xfrm>
            <a:off x="1524000" y="1066800"/>
            <a:ext cx="1066800" cy="2133600"/>
            <a:chOff x="3200401" y="3962400"/>
            <a:chExt cx="1066800" cy="2133600"/>
          </a:xfrm>
          <a:solidFill>
            <a:schemeClr val="tx2">
              <a:lumMod val="20000"/>
              <a:lumOff val="80000"/>
            </a:schemeClr>
          </a:solidFill>
        </p:grpSpPr>
        <p:grpSp>
          <p:nvGrpSpPr>
            <p:cNvPr id="5" name="Group 132"/>
            <p:cNvGrpSpPr/>
            <p:nvPr/>
          </p:nvGrpSpPr>
          <p:grpSpPr>
            <a:xfrm rot="10800000">
              <a:off x="3200401" y="3962400"/>
              <a:ext cx="1066800" cy="2133600"/>
              <a:chOff x="838200" y="2514600"/>
              <a:chExt cx="1066800" cy="2133600"/>
            </a:xfrm>
            <a:grpFill/>
          </p:grpSpPr>
          <p:grpSp>
            <p:nvGrpSpPr>
              <p:cNvPr id="6" name="Group 116"/>
              <p:cNvGrpSpPr/>
              <p:nvPr/>
            </p:nvGrpSpPr>
            <p:grpSpPr>
              <a:xfrm>
                <a:off x="838200" y="2514600"/>
                <a:ext cx="1066800" cy="1066800"/>
                <a:chOff x="5029200" y="3733800"/>
                <a:chExt cx="1066800" cy="1066800"/>
              </a:xfrm>
              <a:grpFill/>
            </p:grpSpPr>
            <p:cxnSp>
              <p:nvCxnSpPr>
                <p:cNvPr id="163" name="Straight Connector 162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 rot="10800000">
                  <a:off x="5029200" y="3733800"/>
                  <a:ext cx="7620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" name="Group 124"/>
              <p:cNvGrpSpPr/>
              <p:nvPr/>
            </p:nvGrpSpPr>
            <p:grpSpPr>
              <a:xfrm>
                <a:off x="838200" y="3581400"/>
                <a:ext cx="1066800" cy="1066800"/>
                <a:chOff x="5029200" y="3733800"/>
                <a:chExt cx="1066800" cy="1066800"/>
              </a:xfrm>
              <a:grpFill/>
            </p:grpSpPr>
            <p:cxnSp>
              <p:nvCxnSpPr>
                <p:cNvPr id="147" name="Straight Connector 146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rot="10800000">
                  <a:off x="5029200" y="4800600"/>
                  <a:ext cx="7620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9" name="TextBox 138"/>
            <p:cNvSpPr txBox="1"/>
            <p:nvPr/>
          </p:nvSpPr>
          <p:spPr>
            <a:xfrm>
              <a:off x="3657600" y="4876800"/>
              <a:ext cx="533400" cy="369332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O</a:t>
              </a:r>
              <a:r>
                <a:rPr lang="en-US" b="1" baseline="30000" dirty="0">
                  <a:latin typeface="+mn-lt"/>
                  <a:cs typeface="+mn-cs"/>
                </a:rPr>
                <a:t>2-</a:t>
              </a:r>
            </a:p>
          </p:txBody>
        </p:sp>
      </p:grpSp>
      <p:grpSp>
        <p:nvGrpSpPr>
          <p:cNvPr id="6150" name="Group 176"/>
          <p:cNvGrpSpPr>
            <a:grpSpLocks/>
          </p:cNvGrpSpPr>
          <p:nvPr/>
        </p:nvGrpSpPr>
        <p:grpSpPr bwMode="auto">
          <a:xfrm>
            <a:off x="4724400" y="1371600"/>
            <a:ext cx="762000" cy="2133600"/>
            <a:chOff x="7848600" y="3200400"/>
            <a:chExt cx="762000" cy="2133600"/>
          </a:xfrm>
        </p:grpSpPr>
        <p:grpSp>
          <p:nvGrpSpPr>
            <p:cNvPr id="6206" name="Group 133"/>
            <p:cNvGrpSpPr>
              <a:grpSpLocks/>
            </p:cNvGrpSpPr>
            <p:nvPr/>
          </p:nvGrpSpPr>
          <p:grpSpPr bwMode="auto">
            <a:xfrm rot="10800000">
              <a:off x="7848600" y="3200400"/>
              <a:ext cx="762000" cy="2133600"/>
              <a:chOff x="7772400" y="4114800"/>
              <a:chExt cx="762000" cy="2133600"/>
            </a:xfrm>
          </p:grpSpPr>
          <p:cxnSp>
            <p:nvCxnSpPr>
              <p:cNvPr id="184" name="Straight Connector 183"/>
              <p:cNvCxnSpPr/>
              <p:nvPr/>
            </p:nvCxnSpPr>
            <p:spPr>
              <a:xfrm rot="16200000" flipH="1">
                <a:off x="7772400" y="43434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rot="5400000">
                <a:off x="7658100" y="50673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7772400" y="41148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>
                <a:off x="8001000" y="46482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5400000">
                <a:off x="7658100" y="4229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5400000">
                <a:off x="7772400" y="4648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16200000" flipH="1">
                <a:off x="7772400" y="5410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rot="5400000">
                <a:off x="7661275" y="6135687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7775575" y="6249987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5400000">
                <a:off x="8004175" y="57150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5400000">
                <a:off x="7658100" y="52959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5400000">
                <a:off x="7775575" y="57150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1" name="TextBox 180"/>
            <p:cNvSpPr txBox="1"/>
            <p:nvPr/>
          </p:nvSpPr>
          <p:spPr>
            <a:xfrm>
              <a:off x="7848600" y="4038600"/>
              <a:ext cx="685800" cy="36988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Mg</a:t>
              </a:r>
              <a:r>
                <a:rPr lang="en-US" b="1" baseline="30000" dirty="0">
                  <a:latin typeface="+mn-lt"/>
                  <a:cs typeface="+mn-cs"/>
                </a:rPr>
                <a:t>2+</a:t>
              </a:r>
            </a:p>
          </p:txBody>
        </p:sp>
      </p:grpSp>
      <p:grpSp>
        <p:nvGrpSpPr>
          <p:cNvPr id="6151" name="Group 196"/>
          <p:cNvGrpSpPr>
            <a:grpSpLocks/>
          </p:cNvGrpSpPr>
          <p:nvPr/>
        </p:nvGrpSpPr>
        <p:grpSpPr bwMode="auto">
          <a:xfrm>
            <a:off x="3276600" y="3886200"/>
            <a:ext cx="762000" cy="1066800"/>
            <a:chOff x="304800" y="990600"/>
            <a:chExt cx="762000" cy="1066800"/>
          </a:xfrm>
        </p:grpSpPr>
        <p:grpSp>
          <p:nvGrpSpPr>
            <p:cNvPr id="6197" name="Group 34"/>
            <p:cNvGrpSpPr>
              <a:grpSpLocks/>
            </p:cNvGrpSpPr>
            <p:nvPr/>
          </p:nvGrpSpPr>
          <p:grpSpPr bwMode="auto">
            <a:xfrm rot="10800000">
              <a:off x="304800" y="990600"/>
              <a:ext cx="762000" cy="1066800"/>
              <a:chOff x="6629400" y="1752600"/>
              <a:chExt cx="762000" cy="1066800"/>
            </a:xfrm>
          </p:grpSpPr>
          <p:cxnSp>
            <p:nvCxnSpPr>
              <p:cNvPr id="200" name="Straight Connector 199"/>
              <p:cNvCxnSpPr/>
              <p:nvPr/>
            </p:nvCxnSpPr>
            <p:spPr>
              <a:xfrm rot="16200000" flipH="1">
                <a:off x="6632575" y="1981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rot="5400000">
                <a:off x="6518275" y="2705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6632575" y="17526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6632575" y="28194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 rot="5400000">
                <a:off x="6861175" y="22860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 rot="5400000">
                <a:off x="6518275" y="18669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 rot="5400000">
                <a:off x="6632575" y="22860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98" name="TextBox 198"/>
            <p:cNvSpPr txBox="1">
              <a:spLocks noChangeArrowheads="1"/>
            </p:cNvSpPr>
            <p:nvPr/>
          </p:nvSpPr>
          <p:spPr bwMode="auto">
            <a:xfrm>
              <a:off x="304800" y="990600"/>
              <a:ext cx="533400" cy="369332"/>
            </a:xfrm>
            <a:prstGeom prst="rect">
              <a:avLst/>
            </a:prstGeom>
            <a:solidFill>
              <a:srgbClr val="54B6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latin typeface="Calibri" panose="020F0502020204030204" pitchFamily="34" charset="0"/>
                </a:rPr>
                <a:t>Na</a:t>
              </a:r>
              <a:r>
                <a:rPr lang="en-US" altLang="en-US" b="1" baseline="30000">
                  <a:latin typeface="Calibri" panose="020F0502020204030204" pitchFamily="34" charset="0"/>
                </a:rPr>
                <a:t>+</a:t>
              </a:r>
            </a:p>
          </p:txBody>
        </p:sp>
      </p:grpSp>
      <p:grpSp>
        <p:nvGrpSpPr>
          <p:cNvPr id="6152" name="Group 206"/>
          <p:cNvGrpSpPr>
            <a:grpSpLocks/>
          </p:cNvGrpSpPr>
          <p:nvPr/>
        </p:nvGrpSpPr>
        <p:grpSpPr bwMode="auto">
          <a:xfrm>
            <a:off x="1981200" y="3352800"/>
            <a:ext cx="762000" cy="3200400"/>
            <a:chOff x="1447800" y="2667000"/>
            <a:chExt cx="762000" cy="3200400"/>
          </a:xfrm>
        </p:grpSpPr>
        <p:grpSp>
          <p:nvGrpSpPr>
            <p:cNvPr id="6176" name="Group 156"/>
            <p:cNvGrpSpPr>
              <a:grpSpLocks/>
            </p:cNvGrpSpPr>
            <p:nvPr/>
          </p:nvGrpSpPr>
          <p:grpSpPr bwMode="auto">
            <a:xfrm rot="10800000">
              <a:off x="1447800" y="2667000"/>
              <a:ext cx="762000" cy="3200400"/>
              <a:chOff x="6019800" y="1905000"/>
              <a:chExt cx="762000" cy="3200400"/>
            </a:xfrm>
          </p:grpSpPr>
          <p:grpSp>
            <p:nvGrpSpPr>
              <p:cNvPr id="6178" name="Group 35"/>
              <p:cNvGrpSpPr>
                <a:grpSpLocks/>
              </p:cNvGrpSpPr>
              <p:nvPr/>
            </p:nvGrpSpPr>
            <p:grpSpPr bwMode="auto">
              <a:xfrm>
                <a:off x="6019800" y="1905000"/>
                <a:ext cx="762000" cy="1066800"/>
                <a:chOff x="6629400" y="1752600"/>
                <a:chExt cx="762000" cy="1066800"/>
              </a:xfrm>
            </p:grpSpPr>
            <p:cxnSp>
              <p:nvCxnSpPr>
                <p:cNvPr id="223" name="Straight Connector 222"/>
                <p:cNvCxnSpPr/>
                <p:nvPr/>
              </p:nvCxnSpPr>
              <p:spPr>
                <a:xfrm rot="16200000" flipH="1">
                  <a:off x="6629400" y="1981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 rot="5400000">
                  <a:off x="6515100" y="2705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>
                  <a:off x="6629400" y="17526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 rot="5400000">
                  <a:off x="6858000" y="22860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/>
              </p:nvCxnSpPr>
              <p:spPr>
                <a:xfrm rot="5400000">
                  <a:off x="6515100" y="18669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rot="5400000">
                  <a:off x="6629400" y="22860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79" name="Group 143"/>
              <p:cNvGrpSpPr>
                <a:grpSpLocks/>
              </p:cNvGrpSpPr>
              <p:nvPr/>
            </p:nvGrpSpPr>
            <p:grpSpPr bwMode="auto">
              <a:xfrm>
                <a:off x="6019800" y="2971800"/>
                <a:ext cx="762000" cy="2133600"/>
                <a:chOff x="7772400" y="4114800"/>
                <a:chExt cx="762000" cy="2133600"/>
              </a:xfrm>
            </p:grpSpPr>
            <p:cxnSp>
              <p:nvCxnSpPr>
                <p:cNvPr id="212" name="Straight Connector 211"/>
                <p:cNvCxnSpPr/>
                <p:nvPr/>
              </p:nvCxnSpPr>
              <p:spPr>
                <a:xfrm rot="16200000" flipH="1">
                  <a:off x="7775575" y="4343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 rot="5400000">
                  <a:off x="7661275" y="5067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 rot="5400000">
                  <a:off x="8004175" y="4648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 rot="5400000">
                  <a:off x="7661275" y="4229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 rot="5400000">
                  <a:off x="7775575" y="4648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 rot="16200000" flipH="1">
                  <a:off x="7775575" y="5410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 rot="5400000">
                  <a:off x="7661275" y="6134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>
                  <a:off x="7775575" y="62484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/>
              </p:nvCxnSpPr>
              <p:spPr>
                <a:xfrm rot="5400000">
                  <a:off x="8004175" y="57150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 rot="5400000">
                  <a:off x="7661275" y="52959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 rot="5400000">
                  <a:off x="7775575" y="57150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9" name="TextBox 208"/>
            <p:cNvSpPr txBox="1"/>
            <p:nvPr/>
          </p:nvSpPr>
          <p:spPr>
            <a:xfrm>
              <a:off x="1524000" y="3581400"/>
              <a:ext cx="609600" cy="381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Al</a:t>
              </a:r>
              <a:r>
                <a:rPr lang="en-US" b="1" baseline="30000" dirty="0">
                  <a:latin typeface="+mn-lt"/>
                  <a:cs typeface="+mn-cs"/>
                </a:rPr>
                <a:t>3+</a:t>
              </a:r>
            </a:p>
          </p:txBody>
        </p:sp>
      </p:grpSp>
      <p:grpSp>
        <p:nvGrpSpPr>
          <p:cNvPr id="6153" name="Group 228"/>
          <p:cNvGrpSpPr>
            <a:grpSpLocks/>
          </p:cNvGrpSpPr>
          <p:nvPr/>
        </p:nvGrpSpPr>
        <p:grpSpPr bwMode="auto">
          <a:xfrm>
            <a:off x="7772400" y="3048000"/>
            <a:ext cx="1066800" cy="3200400"/>
            <a:chOff x="838201" y="2667000"/>
            <a:chExt cx="1066800" cy="3200400"/>
          </a:xfrm>
        </p:grpSpPr>
        <p:grpSp>
          <p:nvGrpSpPr>
            <p:cNvPr id="6154" name="Group 142"/>
            <p:cNvGrpSpPr>
              <a:grpSpLocks/>
            </p:cNvGrpSpPr>
            <p:nvPr/>
          </p:nvGrpSpPr>
          <p:grpSpPr bwMode="auto">
            <a:xfrm rot="10800000">
              <a:off x="838201" y="2667000"/>
              <a:ext cx="1066800" cy="3200400"/>
              <a:chOff x="838200" y="3048000"/>
              <a:chExt cx="1066800" cy="3200400"/>
            </a:xfrm>
          </p:grpSpPr>
          <p:grpSp>
            <p:nvGrpSpPr>
              <p:cNvPr id="6156" name="Group 100"/>
              <p:cNvGrpSpPr>
                <a:grpSpLocks/>
              </p:cNvGrpSpPr>
              <p:nvPr/>
            </p:nvGrpSpPr>
            <p:grpSpPr bwMode="auto">
              <a:xfrm>
                <a:off x="838200" y="41148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47" name="Straight Connector 246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Straight Connector 248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Straight Connector 249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57" name="Group 108"/>
              <p:cNvGrpSpPr>
                <a:grpSpLocks/>
              </p:cNvGrpSpPr>
              <p:nvPr/>
            </p:nvGrpSpPr>
            <p:grpSpPr bwMode="auto">
              <a:xfrm>
                <a:off x="838200" y="30480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41" name="Straight Connector 240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/>
                <p:cNvCxnSpPr/>
                <p:nvPr/>
              </p:nvCxnSpPr>
              <p:spPr>
                <a:xfrm rot="10800000">
                  <a:off x="5029200" y="37338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/>
              </p:nvCxnSpPr>
              <p:spPr>
                <a:xfrm rot="5400000" flipH="1" flipV="1">
                  <a:off x="5680075" y="4686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58" name="Group 134"/>
              <p:cNvGrpSpPr>
                <a:grpSpLocks/>
              </p:cNvGrpSpPr>
              <p:nvPr/>
            </p:nvGrpSpPr>
            <p:grpSpPr bwMode="auto">
              <a:xfrm>
                <a:off x="838200" y="51816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35" name="Straight Connector 234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 rot="10800000">
                  <a:off x="5029200" y="48006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31" name="TextBox 230"/>
            <p:cNvSpPr txBox="1"/>
            <p:nvPr/>
          </p:nvSpPr>
          <p:spPr>
            <a:xfrm>
              <a:off x="1143001" y="4114800"/>
              <a:ext cx="685800" cy="36988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PO</a:t>
              </a:r>
              <a:r>
                <a:rPr lang="en-US" b="1" baseline="-25000" dirty="0">
                  <a:latin typeface="+mn-lt"/>
                  <a:cs typeface="+mn-cs"/>
                </a:rPr>
                <a:t>4</a:t>
              </a:r>
              <a:r>
                <a:rPr lang="en-US" b="1" baseline="30000" dirty="0">
                  <a:latin typeface="+mn-lt"/>
                  <a:cs typeface="+mn-cs"/>
                </a:rPr>
                <a:t>3-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85"/>
          <p:cNvSpPr txBox="1">
            <a:spLocks noChangeArrowheads="1"/>
          </p:cNvSpPr>
          <p:nvPr/>
        </p:nvSpPr>
        <p:spPr bwMode="auto">
          <a:xfrm>
            <a:off x="2667000" y="304800"/>
            <a:ext cx="3886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Calibri" panose="020F0502020204030204" pitchFamily="34" charset="0"/>
              </a:rPr>
              <a:t>Aluminum Oxide</a:t>
            </a:r>
          </a:p>
        </p:txBody>
      </p:sp>
      <p:sp>
        <p:nvSpPr>
          <p:cNvPr id="7171" name="TextBox 99"/>
          <p:cNvSpPr txBox="1">
            <a:spLocks noChangeArrowheads="1"/>
          </p:cNvSpPr>
          <p:nvPr/>
        </p:nvSpPr>
        <p:spPr bwMode="auto">
          <a:xfrm>
            <a:off x="3048000" y="5780088"/>
            <a:ext cx="2514600" cy="954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Calibri" panose="020F0502020204030204" pitchFamily="34" charset="0"/>
              </a:rPr>
              <a:t>Formula:</a:t>
            </a:r>
          </a:p>
          <a:p>
            <a:pPr eaLnBrk="1" hangingPunct="1"/>
            <a:endParaRPr lang="en-US" altLang="en-US" sz="2800" b="1">
              <a:latin typeface="Calibri" panose="020F0502020204030204" pitchFamily="34" charset="0"/>
            </a:endParaRPr>
          </a:p>
        </p:txBody>
      </p:sp>
      <p:grpSp>
        <p:nvGrpSpPr>
          <p:cNvPr id="7172" name="Group 100"/>
          <p:cNvGrpSpPr>
            <a:grpSpLocks/>
          </p:cNvGrpSpPr>
          <p:nvPr/>
        </p:nvGrpSpPr>
        <p:grpSpPr bwMode="auto">
          <a:xfrm>
            <a:off x="1600200" y="4876800"/>
            <a:ext cx="1066800" cy="1066800"/>
            <a:chOff x="1524001" y="990600"/>
            <a:chExt cx="1066800" cy="1066800"/>
          </a:xfrm>
        </p:grpSpPr>
        <p:grpSp>
          <p:nvGrpSpPr>
            <p:cNvPr id="7244" name="Group 167"/>
            <p:cNvGrpSpPr>
              <a:grpSpLocks/>
            </p:cNvGrpSpPr>
            <p:nvPr/>
          </p:nvGrpSpPr>
          <p:grpSpPr bwMode="auto">
            <a:xfrm rot="10800000">
              <a:off x="1524001" y="990600"/>
              <a:ext cx="1066800" cy="1066800"/>
              <a:chOff x="5029200" y="3733800"/>
              <a:chExt cx="1066800" cy="1066800"/>
            </a:xfrm>
          </p:grpSpPr>
          <p:cxnSp>
            <p:nvCxnSpPr>
              <p:cNvPr id="109" name="Straight Connector 108"/>
              <p:cNvCxnSpPr/>
              <p:nvPr/>
            </p:nvCxnSpPr>
            <p:spPr>
              <a:xfrm rot="5400000" flipH="1" flipV="1">
                <a:off x="5791200" y="4267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5676900" y="3848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0800000">
                <a:off x="5029200" y="48006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0800000">
                <a:off x="5029200" y="37338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 flipH="1" flipV="1">
                <a:off x="4495800" y="42672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5676900" y="46863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16200000" flipV="1">
                <a:off x="5791200" y="39624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45" name="TextBox 104"/>
            <p:cNvSpPr txBox="1">
              <a:spLocks noChangeArrowheads="1"/>
            </p:cNvSpPr>
            <p:nvPr/>
          </p:nvSpPr>
          <p:spPr bwMode="auto">
            <a:xfrm>
              <a:off x="1981200" y="1371600"/>
              <a:ext cx="533400" cy="369332"/>
            </a:xfrm>
            <a:prstGeom prst="rect">
              <a:avLst/>
            </a:prstGeom>
            <a:solidFill>
              <a:srgbClr val="E4F1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latin typeface="Calibri" panose="020F0502020204030204" pitchFamily="34" charset="0"/>
                </a:rPr>
                <a:t>Cl</a:t>
              </a:r>
              <a:r>
                <a:rPr lang="en-US" altLang="en-US" b="1" baseline="30000">
                  <a:latin typeface="Calibri" panose="020F0502020204030204" pitchFamily="34" charset="0"/>
                </a:rPr>
                <a:t>-</a:t>
              </a:r>
            </a:p>
          </p:txBody>
        </p:sp>
      </p:grpSp>
      <p:grpSp>
        <p:nvGrpSpPr>
          <p:cNvPr id="4" name="Group 133"/>
          <p:cNvGrpSpPr/>
          <p:nvPr/>
        </p:nvGrpSpPr>
        <p:grpSpPr>
          <a:xfrm>
            <a:off x="3962400" y="1905000"/>
            <a:ext cx="1066800" cy="2133600"/>
            <a:chOff x="3200401" y="3962400"/>
            <a:chExt cx="1066800" cy="2133600"/>
          </a:xfrm>
          <a:solidFill>
            <a:schemeClr val="tx2">
              <a:lumMod val="20000"/>
              <a:lumOff val="80000"/>
            </a:schemeClr>
          </a:solidFill>
        </p:grpSpPr>
        <p:grpSp>
          <p:nvGrpSpPr>
            <p:cNvPr id="5" name="Group 132"/>
            <p:cNvGrpSpPr/>
            <p:nvPr/>
          </p:nvGrpSpPr>
          <p:grpSpPr>
            <a:xfrm rot="10800000">
              <a:off x="3200401" y="3962400"/>
              <a:ext cx="1066800" cy="2133600"/>
              <a:chOff x="838200" y="2514600"/>
              <a:chExt cx="1066800" cy="2133600"/>
            </a:xfrm>
            <a:grpFill/>
          </p:grpSpPr>
          <p:grpSp>
            <p:nvGrpSpPr>
              <p:cNvPr id="6" name="Group 116"/>
              <p:cNvGrpSpPr/>
              <p:nvPr/>
            </p:nvGrpSpPr>
            <p:grpSpPr>
              <a:xfrm>
                <a:off x="838200" y="2514600"/>
                <a:ext cx="1066800" cy="1066800"/>
                <a:chOff x="5029200" y="3733800"/>
                <a:chExt cx="1066800" cy="1066800"/>
              </a:xfrm>
              <a:grpFill/>
            </p:grpSpPr>
            <p:cxnSp>
              <p:nvCxnSpPr>
                <p:cNvPr id="163" name="Straight Connector 162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 rot="10800000">
                  <a:off x="5029200" y="3733800"/>
                  <a:ext cx="7620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" name="Group 124"/>
              <p:cNvGrpSpPr/>
              <p:nvPr/>
            </p:nvGrpSpPr>
            <p:grpSpPr>
              <a:xfrm>
                <a:off x="838200" y="3581400"/>
                <a:ext cx="1066800" cy="1066800"/>
                <a:chOff x="5029200" y="3733800"/>
                <a:chExt cx="1066800" cy="1066800"/>
              </a:xfrm>
              <a:grpFill/>
            </p:grpSpPr>
            <p:cxnSp>
              <p:nvCxnSpPr>
                <p:cNvPr id="147" name="Straight Connector 146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rot="10800000">
                  <a:off x="5029200" y="4800600"/>
                  <a:ext cx="7620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9" name="TextBox 138"/>
            <p:cNvSpPr txBox="1"/>
            <p:nvPr/>
          </p:nvSpPr>
          <p:spPr>
            <a:xfrm>
              <a:off x="3657600" y="4876800"/>
              <a:ext cx="533400" cy="369332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O</a:t>
              </a:r>
              <a:r>
                <a:rPr lang="en-US" b="1" baseline="30000" dirty="0">
                  <a:latin typeface="+mn-lt"/>
                  <a:cs typeface="+mn-cs"/>
                </a:rPr>
                <a:t>2-</a:t>
              </a:r>
            </a:p>
          </p:txBody>
        </p:sp>
      </p:grpSp>
      <p:grpSp>
        <p:nvGrpSpPr>
          <p:cNvPr id="7174" name="Group 176"/>
          <p:cNvGrpSpPr>
            <a:grpSpLocks/>
          </p:cNvGrpSpPr>
          <p:nvPr/>
        </p:nvGrpSpPr>
        <p:grpSpPr bwMode="auto">
          <a:xfrm>
            <a:off x="7696200" y="4191000"/>
            <a:ext cx="762000" cy="2133600"/>
            <a:chOff x="7848600" y="3200400"/>
            <a:chExt cx="762000" cy="2133600"/>
          </a:xfrm>
        </p:grpSpPr>
        <p:grpSp>
          <p:nvGrpSpPr>
            <p:cNvPr id="7230" name="Group 133"/>
            <p:cNvGrpSpPr>
              <a:grpSpLocks/>
            </p:cNvGrpSpPr>
            <p:nvPr/>
          </p:nvGrpSpPr>
          <p:grpSpPr bwMode="auto">
            <a:xfrm rot="10800000">
              <a:off x="7848600" y="3200400"/>
              <a:ext cx="762000" cy="2133600"/>
              <a:chOff x="7772400" y="4114800"/>
              <a:chExt cx="762000" cy="2133600"/>
            </a:xfrm>
          </p:grpSpPr>
          <p:cxnSp>
            <p:nvCxnSpPr>
              <p:cNvPr id="184" name="Straight Connector 183"/>
              <p:cNvCxnSpPr/>
              <p:nvPr/>
            </p:nvCxnSpPr>
            <p:spPr>
              <a:xfrm rot="16200000" flipH="1">
                <a:off x="7772400" y="43434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rot="5400000">
                <a:off x="7658100" y="50673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7772400" y="41148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>
                <a:off x="8001000" y="46482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5400000">
                <a:off x="7658100" y="4229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5400000">
                <a:off x="7772400" y="4648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16200000" flipH="1">
                <a:off x="7772400" y="5410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rot="5400000">
                <a:off x="7661275" y="6134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7775575" y="62484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5400000">
                <a:off x="8001000" y="57150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5400000">
                <a:off x="7658100" y="52959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5400000">
                <a:off x="7775575" y="57150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1" name="TextBox 180"/>
            <p:cNvSpPr txBox="1"/>
            <p:nvPr/>
          </p:nvSpPr>
          <p:spPr>
            <a:xfrm>
              <a:off x="7848600" y="4038600"/>
              <a:ext cx="685800" cy="36988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Mg</a:t>
              </a:r>
              <a:r>
                <a:rPr lang="en-US" b="1" baseline="30000" dirty="0">
                  <a:latin typeface="+mn-lt"/>
                  <a:cs typeface="+mn-cs"/>
                </a:rPr>
                <a:t>2+</a:t>
              </a:r>
            </a:p>
          </p:txBody>
        </p:sp>
      </p:grpSp>
      <p:grpSp>
        <p:nvGrpSpPr>
          <p:cNvPr id="7175" name="Group 196"/>
          <p:cNvGrpSpPr>
            <a:grpSpLocks/>
          </p:cNvGrpSpPr>
          <p:nvPr/>
        </p:nvGrpSpPr>
        <p:grpSpPr bwMode="auto">
          <a:xfrm>
            <a:off x="2667000" y="1600200"/>
            <a:ext cx="762000" cy="1066800"/>
            <a:chOff x="304800" y="990600"/>
            <a:chExt cx="762000" cy="1066800"/>
          </a:xfrm>
        </p:grpSpPr>
        <p:grpSp>
          <p:nvGrpSpPr>
            <p:cNvPr id="7221" name="Group 34"/>
            <p:cNvGrpSpPr>
              <a:grpSpLocks/>
            </p:cNvGrpSpPr>
            <p:nvPr/>
          </p:nvGrpSpPr>
          <p:grpSpPr bwMode="auto">
            <a:xfrm rot="10800000">
              <a:off x="304800" y="990600"/>
              <a:ext cx="762000" cy="1066800"/>
              <a:chOff x="6629400" y="1752600"/>
              <a:chExt cx="762000" cy="1066800"/>
            </a:xfrm>
          </p:grpSpPr>
          <p:cxnSp>
            <p:nvCxnSpPr>
              <p:cNvPr id="200" name="Straight Connector 199"/>
              <p:cNvCxnSpPr/>
              <p:nvPr/>
            </p:nvCxnSpPr>
            <p:spPr>
              <a:xfrm rot="16200000" flipH="1">
                <a:off x="6629400" y="1981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rot="5400000">
                <a:off x="6515100" y="2705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6632575" y="17526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6632575" y="28194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 rot="5400000">
                <a:off x="6859587" y="22860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 rot="5400000">
                <a:off x="6515100" y="18669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 rot="5400000">
                <a:off x="6629400" y="22860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22" name="TextBox 198"/>
            <p:cNvSpPr txBox="1">
              <a:spLocks noChangeArrowheads="1"/>
            </p:cNvSpPr>
            <p:nvPr/>
          </p:nvSpPr>
          <p:spPr bwMode="auto">
            <a:xfrm>
              <a:off x="304800" y="990600"/>
              <a:ext cx="533400" cy="369332"/>
            </a:xfrm>
            <a:prstGeom prst="rect">
              <a:avLst/>
            </a:prstGeom>
            <a:solidFill>
              <a:srgbClr val="54B6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latin typeface="Calibri" panose="020F0502020204030204" pitchFamily="34" charset="0"/>
                </a:rPr>
                <a:t>Na</a:t>
              </a:r>
              <a:r>
                <a:rPr lang="en-US" altLang="en-US" b="1" baseline="30000">
                  <a:latin typeface="Calibri" panose="020F0502020204030204" pitchFamily="34" charset="0"/>
                </a:rPr>
                <a:t>+</a:t>
              </a:r>
            </a:p>
          </p:txBody>
        </p:sp>
      </p:grpSp>
      <p:grpSp>
        <p:nvGrpSpPr>
          <p:cNvPr id="7176" name="Group 206"/>
          <p:cNvGrpSpPr>
            <a:grpSpLocks/>
          </p:cNvGrpSpPr>
          <p:nvPr/>
        </p:nvGrpSpPr>
        <p:grpSpPr bwMode="auto">
          <a:xfrm>
            <a:off x="7315200" y="381000"/>
            <a:ext cx="762000" cy="3200400"/>
            <a:chOff x="1447800" y="2667000"/>
            <a:chExt cx="762000" cy="3200400"/>
          </a:xfrm>
        </p:grpSpPr>
        <p:grpSp>
          <p:nvGrpSpPr>
            <p:cNvPr id="7200" name="Group 156"/>
            <p:cNvGrpSpPr>
              <a:grpSpLocks/>
            </p:cNvGrpSpPr>
            <p:nvPr/>
          </p:nvGrpSpPr>
          <p:grpSpPr bwMode="auto">
            <a:xfrm rot="10800000">
              <a:off x="1447800" y="2667000"/>
              <a:ext cx="762000" cy="3200400"/>
              <a:chOff x="6019800" y="1905000"/>
              <a:chExt cx="762000" cy="3200400"/>
            </a:xfrm>
          </p:grpSpPr>
          <p:grpSp>
            <p:nvGrpSpPr>
              <p:cNvPr id="7202" name="Group 35"/>
              <p:cNvGrpSpPr>
                <a:grpSpLocks/>
              </p:cNvGrpSpPr>
              <p:nvPr/>
            </p:nvGrpSpPr>
            <p:grpSpPr bwMode="auto">
              <a:xfrm>
                <a:off x="6019800" y="1905000"/>
                <a:ext cx="762000" cy="1066800"/>
                <a:chOff x="6629400" y="1752600"/>
                <a:chExt cx="762000" cy="1066800"/>
              </a:xfrm>
            </p:grpSpPr>
            <p:cxnSp>
              <p:nvCxnSpPr>
                <p:cNvPr id="223" name="Straight Connector 222"/>
                <p:cNvCxnSpPr/>
                <p:nvPr/>
              </p:nvCxnSpPr>
              <p:spPr>
                <a:xfrm rot="16200000" flipH="1">
                  <a:off x="6629400" y="198755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 rot="5400000">
                  <a:off x="6515100" y="271145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>
                  <a:off x="6629400" y="1757362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 rot="5400000">
                  <a:off x="6858000" y="229235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/>
              </p:nvCxnSpPr>
              <p:spPr>
                <a:xfrm rot="5400000">
                  <a:off x="6515100" y="187325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rot="5400000">
                  <a:off x="6629400" y="229235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03" name="Group 143"/>
              <p:cNvGrpSpPr>
                <a:grpSpLocks/>
              </p:cNvGrpSpPr>
              <p:nvPr/>
            </p:nvGrpSpPr>
            <p:grpSpPr bwMode="auto">
              <a:xfrm>
                <a:off x="6019800" y="2971800"/>
                <a:ext cx="762000" cy="2133600"/>
                <a:chOff x="7772400" y="4114800"/>
                <a:chExt cx="762000" cy="2133600"/>
              </a:xfrm>
            </p:grpSpPr>
            <p:cxnSp>
              <p:nvCxnSpPr>
                <p:cNvPr id="212" name="Straight Connector 211"/>
                <p:cNvCxnSpPr/>
                <p:nvPr/>
              </p:nvCxnSpPr>
              <p:spPr>
                <a:xfrm rot="16200000" flipH="1">
                  <a:off x="7772400" y="4346575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 rot="5400000">
                  <a:off x="7658100" y="5070475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 rot="5400000">
                  <a:off x="8001000" y="4651375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 rot="5400000">
                  <a:off x="7658100" y="4232275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 rot="5400000">
                  <a:off x="7772400" y="4651375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 rot="16200000" flipH="1">
                  <a:off x="7772400" y="5413375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 rot="5400000">
                  <a:off x="7658100" y="6137275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>
                  <a:off x="7772400" y="6251575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/>
              </p:nvCxnSpPr>
              <p:spPr>
                <a:xfrm rot="5400000">
                  <a:off x="8001000" y="5718175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 rot="5400000">
                  <a:off x="7658100" y="5299075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 rot="5400000">
                  <a:off x="7772400" y="5718175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9" name="TextBox 208"/>
            <p:cNvSpPr txBox="1"/>
            <p:nvPr/>
          </p:nvSpPr>
          <p:spPr>
            <a:xfrm>
              <a:off x="1524000" y="3581400"/>
              <a:ext cx="609600" cy="381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Al</a:t>
              </a:r>
              <a:r>
                <a:rPr lang="en-US" b="1" baseline="30000" dirty="0">
                  <a:latin typeface="+mn-lt"/>
                  <a:cs typeface="+mn-cs"/>
                </a:rPr>
                <a:t>3+</a:t>
              </a:r>
            </a:p>
          </p:txBody>
        </p:sp>
      </p:grpSp>
      <p:grpSp>
        <p:nvGrpSpPr>
          <p:cNvPr id="7177" name="Group 228"/>
          <p:cNvGrpSpPr>
            <a:grpSpLocks/>
          </p:cNvGrpSpPr>
          <p:nvPr/>
        </p:nvGrpSpPr>
        <p:grpSpPr bwMode="auto">
          <a:xfrm>
            <a:off x="914400" y="1219200"/>
            <a:ext cx="1066800" cy="3200400"/>
            <a:chOff x="838201" y="2667000"/>
            <a:chExt cx="1066800" cy="3200400"/>
          </a:xfrm>
        </p:grpSpPr>
        <p:grpSp>
          <p:nvGrpSpPr>
            <p:cNvPr id="7178" name="Group 142"/>
            <p:cNvGrpSpPr>
              <a:grpSpLocks/>
            </p:cNvGrpSpPr>
            <p:nvPr/>
          </p:nvGrpSpPr>
          <p:grpSpPr bwMode="auto">
            <a:xfrm rot="10800000">
              <a:off x="838201" y="2667000"/>
              <a:ext cx="1066800" cy="3200400"/>
              <a:chOff x="838200" y="3048000"/>
              <a:chExt cx="1066800" cy="3200400"/>
            </a:xfrm>
          </p:grpSpPr>
          <p:grpSp>
            <p:nvGrpSpPr>
              <p:cNvPr id="7180" name="Group 100"/>
              <p:cNvGrpSpPr>
                <a:grpSpLocks/>
              </p:cNvGrpSpPr>
              <p:nvPr/>
            </p:nvGrpSpPr>
            <p:grpSpPr bwMode="auto">
              <a:xfrm>
                <a:off x="838200" y="41148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47" name="Straight Connector 246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Straight Connector 248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Straight Connector 249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181" name="Group 108"/>
              <p:cNvGrpSpPr>
                <a:grpSpLocks/>
              </p:cNvGrpSpPr>
              <p:nvPr/>
            </p:nvGrpSpPr>
            <p:grpSpPr bwMode="auto">
              <a:xfrm>
                <a:off x="838200" y="30480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41" name="Straight Connector 240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/>
                <p:cNvCxnSpPr/>
                <p:nvPr/>
              </p:nvCxnSpPr>
              <p:spPr>
                <a:xfrm rot="10800000">
                  <a:off x="5029200" y="37338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182" name="Group 134"/>
              <p:cNvGrpSpPr>
                <a:grpSpLocks/>
              </p:cNvGrpSpPr>
              <p:nvPr/>
            </p:nvGrpSpPr>
            <p:grpSpPr bwMode="auto">
              <a:xfrm>
                <a:off x="838200" y="51816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35" name="Straight Connector 234"/>
                <p:cNvCxnSpPr/>
                <p:nvPr/>
              </p:nvCxnSpPr>
              <p:spPr>
                <a:xfrm rot="5400000" flipH="1" flipV="1">
                  <a:off x="5797550" y="4267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 rot="5400000" flipH="1" flipV="1">
                  <a:off x="5681662" y="3848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 rot="10800000">
                  <a:off x="5035550" y="48006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 rot="5400000" flipH="1" flipV="1">
                  <a:off x="4500562" y="4267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/>
              </p:nvCxnSpPr>
              <p:spPr>
                <a:xfrm rot="5400000" flipH="1" flipV="1">
                  <a:off x="5683250" y="4686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 rot="16200000" flipV="1">
                  <a:off x="5797550" y="3962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31" name="TextBox 230"/>
            <p:cNvSpPr txBox="1"/>
            <p:nvPr/>
          </p:nvSpPr>
          <p:spPr>
            <a:xfrm>
              <a:off x="1143001" y="4114800"/>
              <a:ext cx="685800" cy="36988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PO</a:t>
              </a:r>
              <a:r>
                <a:rPr lang="en-US" b="1" baseline="-25000" dirty="0">
                  <a:latin typeface="+mn-lt"/>
                  <a:cs typeface="+mn-cs"/>
                </a:rPr>
                <a:t>4</a:t>
              </a:r>
              <a:r>
                <a:rPr lang="en-US" b="1" baseline="30000" dirty="0">
                  <a:latin typeface="+mn-lt"/>
                  <a:cs typeface="+mn-cs"/>
                </a:rPr>
                <a:t>3-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85"/>
          <p:cNvSpPr txBox="1">
            <a:spLocks noChangeArrowheads="1"/>
          </p:cNvSpPr>
          <p:nvPr/>
        </p:nvSpPr>
        <p:spPr bwMode="auto">
          <a:xfrm>
            <a:off x="2743200" y="304800"/>
            <a:ext cx="3429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Calibri" panose="020F0502020204030204" pitchFamily="34" charset="0"/>
              </a:rPr>
              <a:t>Sodium Phosphate</a:t>
            </a:r>
          </a:p>
        </p:txBody>
      </p:sp>
      <p:sp>
        <p:nvSpPr>
          <p:cNvPr id="8195" name="TextBox 99"/>
          <p:cNvSpPr txBox="1">
            <a:spLocks noChangeArrowheads="1"/>
          </p:cNvSpPr>
          <p:nvPr/>
        </p:nvSpPr>
        <p:spPr bwMode="auto">
          <a:xfrm>
            <a:off x="3048000" y="5780088"/>
            <a:ext cx="2514600" cy="954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Calibri" panose="020F0502020204030204" pitchFamily="34" charset="0"/>
              </a:rPr>
              <a:t>Formula:</a:t>
            </a:r>
          </a:p>
          <a:p>
            <a:pPr eaLnBrk="1" hangingPunct="1"/>
            <a:endParaRPr lang="en-US" altLang="en-US" sz="2800" b="1">
              <a:latin typeface="Calibri" panose="020F0502020204030204" pitchFamily="34" charset="0"/>
            </a:endParaRPr>
          </a:p>
        </p:txBody>
      </p:sp>
      <p:grpSp>
        <p:nvGrpSpPr>
          <p:cNvPr id="8196" name="Group 100"/>
          <p:cNvGrpSpPr>
            <a:grpSpLocks/>
          </p:cNvGrpSpPr>
          <p:nvPr/>
        </p:nvGrpSpPr>
        <p:grpSpPr bwMode="auto">
          <a:xfrm>
            <a:off x="6096000" y="5486400"/>
            <a:ext cx="1066800" cy="1066800"/>
            <a:chOff x="1524001" y="990600"/>
            <a:chExt cx="1066800" cy="1066800"/>
          </a:xfrm>
        </p:grpSpPr>
        <p:grpSp>
          <p:nvGrpSpPr>
            <p:cNvPr id="8268" name="Group 167"/>
            <p:cNvGrpSpPr>
              <a:grpSpLocks/>
            </p:cNvGrpSpPr>
            <p:nvPr/>
          </p:nvGrpSpPr>
          <p:grpSpPr bwMode="auto">
            <a:xfrm rot="10800000">
              <a:off x="1524001" y="990600"/>
              <a:ext cx="1066800" cy="1066800"/>
              <a:chOff x="5029200" y="3733800"/>
              <a:chExt cx="1066800" cy="1066800"/>
            </a:xfrm>
          </p:grpSpPr>
          <p:cxnSp>
            <p:nvCxnSpPr>
              <p:cNvPr id="109" name="Straight Connector 108"/>
              <p:cNvCxnSpPr/>
              <p:nvPr/>
            </p:nvCxnSpPr>
            <p:spPr>
              <a:xfrm rot="5400000" flipH="1" flipV="1">
                <a:off x="5794375" y="4267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5678487" y="3848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0800000">
                <a:off x="5030787" y="48006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0800000">
                <a:off x="5029200" y="37338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 flipH="1" flipV="1">
                <a:off x="4497387" y="42672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5680075" y="46863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16200000" flipV="1">
                <a:off x="5792787" y="39624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69" name="TextBox 104"/>
            <p:cNvSpPr txBox="1">
              <a:spLocks noChangeArrowheads="1"/>
            </p:cNvSpPr>
            <p:nvPr/>
          </p:nvSpPr>
          <p:spPr bwMode="auto">
            <a:xfrm>
              <a:off x="1981200" y="1371600"/>
              <a:ext cx="533400" cy="369332"/>
            </a:xfrm>
            <a:prstGeom prst="rect">
              <a:avLst/>
            </a:prstGeom>
            <a:solidFill>
              <a:srgbClr val="E4F1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latin typeface="Calibri" panose="020F0502020204030204" pitchFamily="34" charset="0"/>
                </a:rPr>
                <a:t>Cl</a:t>
              </a:r>
              <a:r>
                <a:rPr lang="en-US" altLang="en-US" b="1" baseline="30000">
                  <a:latin typeface="Calibri" panose="020F0502020204030204" pitchFamily="34" charset="0"/>
                </a:rPr>
                <a:t>-</a:t>
              </a:r>
            </a:p>
          </p:txBody>
        </p:sp>
      </p:grpSp>
      <p:grpSp>
        <p:nvGrpSpPr>
          <p:cNvPr id="4" name="Group 133"/>
          <p:cNvGrpSpPr/>
          <p:nvPr/>
        </p:nvGrpSpPr>
        <p:grpSpPr>
          <a:xfrm>
            <a:off x="7315200" y="762000"/>
            <a:ext cx="1066800" cy="2133600"/>
            <a:chOff x="3200401" y="3962400"/>
            <a:chExt cx="1066800" cy="2133600"/>
          </a:xfrm>
          <a:solidFill>
            <a:schemeClr val="tx2">
              <a:lumMod val="20000"/>
              <a:lumOff val="80000"/>
            </a:schemeClr>
          </a:solidFill>
        </p:grpSpPr>
        <p:grpSp>
          <p:nvGrpSpPr>
            <p:cNvPr id="5" name="Group 132"/>
            <p:cNvGrpSpPr/>
            <p:nvPr/>
          </p:nvGrpSpPr>
          <p:grpSpPr>
            <a:xfrm rot="10800000">
              <a:off x="3200401" y="3962400"/>
              <a:ext cx="1066800" cy="2133600"/>
              <a:chOff x="838200" y="2514600"/>
              <a:chExt cx="1066800" cy="2133600"/>
            </a:xfrm>
            <a:grpFill/>
          </p:grpSpPr>
          <p:grpSp>
            <p:nvGrpSpPr>
              <p:cNvPr id="6" name="Group 116"/>
              <p:cNvGrpSpPr/>
              <p:nvPr/>
            </p:nvGrpSpPr>
            <p:grpSpPr>
              <a:xfrm>
                <a:off x="838200" y="2514600"/>
                <a:ext cx="1066800" cy="1066800"/>
                <a:chOff x="5029200" y="3733800"/>
                <a:chExt cx="1066800" cy="1066800"/>
              </a:xfrm>
              <a:grpFill/>
            </p:grpSpPr>
            <p:cxnSp>
              <p:nvCxnSpPr>
                <p:cNvPr id="163" name="Straight Connector 162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 rot="10800000">
                  <a:off x="5029200" y="3733800"/>
                  <a:ext cx="7620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" name="Group 124"/>
              <p:cNvGrpSpPr/>
              <p:nvPr/>
            </p:nvGrpSpPr>
            <p:grpSpPr>
              <a:xfrm>
                <a:off x="838200" y="3581400"/>
                <a:ext cx="1066800" cy="1066800"/>
                <a:chOff x="5029200" y="3733800"/>
                <a:chExt cx="1066800" cy="1066800"/>
              </a:xfrm>
              <a:grpFill/>
            </p:grpSpPr>
            <p:cxnSp>
              <p:nvCxnSpPr>
                <p:cNvPr id="147" name="Straight Connector 146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rot="10800000">
                  <a:off x="5029200" y="4800600"/>
                  <a:ext cx="7620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9" name="TextBox 138"/>
            <p:cNvSpPr txBox="1"/>
            <p:nvPr/>
          </p:nvSpPr>
          <p:spPr>
            <a:xfrm>
              <a:off x="3657600" y="4876800"/>
              <a:ext cx="533400" cy="369332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O</a:t>
              </a:r>
              <a:r>
                <a:rPr lang="en-US" b="1" baseline="30000" dirty="0">
                  <a:latin typeface="+mn-lt"/>
                  <a:cs typeface="+mn-cs"/>
                </a:rPr>
                <a:t>2-</a:t>
              </a:r>
            </a:p>
          </p:txBody>
        </p:sp>
      </p:grpSp>
      <p:grpSp>
        <p:nvGrpSpPr>
          <p:cNvPr id="8198" name="Group 176"/>
          <p:cNvGrpSpPr>
            <a:grpSpLocks/>
          </p:cNvGrpSpPr>
          <p:nvPr/>
        </p:nvGrpSpPr>
        <p:grpSpPr bwMode="auto">
          <a:xfrm>
            <a:off x="2209800" y="2514600"/>
            <a:ext cx="762000" cy="2133600"/>
            <a:chOff x="7848600" y="3200400"/>
            <a:chExt cx="762000" cy="2133600"/>
          </a:xfrm>
        </p:grpSpPr>
        <p:grpSp>
          <p:nvGrpSpPr>
            <p:cNvPr id="8254" name="Group 133"/>
            <p:cNvGrpSpPr>
              <a:grpSpLocks/>
            </p:cNvGrpSpPr>
            <p:nvPr/>
          </p:nvGrpSpPr>
          <p:grpSpPr bwMode="auto">
            <a:xfrm rot="10800000">
              <a:off x="7848600" y="3200400"/>
              <a:ext cx="762000" cy="2133600"/>
              <a:chOff x="7772400" y="4114800"/>
              <a:chExt cx="762000" cy="2133600"/>
            </a:xfrm>
          </p:grpSpPr>
          <p:cxnSp>
            <p:nvCxnSpPr>
              <p:cNvPr id="184" name="Straight Connector 183"/>
              <p:cNvCxnSpPr/>
              <p:nvPr/>
            </p:nvCxnSpPr>
            <p:spPr>
              <a:xfrm rot="16200000" flipH="1">
                <a:off x="7775575" y="43434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rot="5400000">
                <a:off x="7661275" y="50673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7775575" y="41148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>
                <a:off x="8004175" y="46482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5400000">
                <a:off x="7661275" y="4229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5400000">
                <a:off x="7775575" y="4648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16200000" flipH="1">
                <a:off x="7775575" y="5410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rot="5400000">
                <a:off x="7661275" y="6134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7775575" y="62484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5400000">
                <a:off x="8004175" y="57150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5400000">
                <a:off x="7661275" y="52959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5400000">
                <a:off x="7775575" y="57150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1" name="TextBox 180"/>
            <p:cNvSpPr txBox="1"/>
            <p:nvPr/>
          </p:nvSpPr>
          <p:spPr>
            <a:xfrm>
              <a:off x="7848600" y="4038600"/>
              <a:ext cx="685800" cy="36988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Mg</a:t>
              </a:r>
              <a:r>
                <a:rPr lang="en-US" b="1" baseline="30000" dirty="0">
                  <a:latin typeface="+mn-lt"/>
                  <a:cs typeface="+mn-cs"/>
                </a:rPr>
                <a:t>2+</a:t>
              </a:r>
            </a:p>
          </p:txBody>
        </p:sp>
      </p:grpSp>
      <p:grpSp>
        <p:nvGrpSpPr>
          <p:cNvPr id="8199" name="Group 196"/>
          <p:cNvGrpSpPr>
            <a:grpSpLocks/>
          </p:cNvGrpSpPr>
          <p:nvPr/>
        </p:nvGrpSpPr>
        <p:grpSpPr bwMode="auto">
          <a:xfrm>
            <a:off x="1524000" y="914400"/>
            <a:ext cx="762000" cy="1066800"/>
            <a:chOff x="304800" y="990600"/>
            <a:chExt cx="762000" cy="1066800"/>
          </a:xfrm>
        </p:grpSpPr>
        <p:grpSp>
          <p:nvGrpSpPr>
            <p:cNvPr id="8245" name="Group 34"/>
            <p:cNvGrpSpPr>
              <a:grpSpLocks/>
            </p:cNvGrpSpPr>
            <p:nvPr/>
          </p:nvGrpSpPr>
          <p:grpSpPr bwMode="auto">
            <a:xfrm rot="10800000">
              <a:off x="304800" y="990600"/>
              <a:ext cx="762000" cy="1066800"/>
              <a:chOff x="6629400" y="1752600"/>
              <a:chExt cx="762000" cy="1066800"/>
            </a:xfrm>
          </p:grpSpPr>
          <p:cxnSp>
            <p:nvCxnSpPr>
              <p:cNvPr id="200" name="Straight Connector 199"/>
              <p:cNvCxnSpPr/>
              <p:nvPr/>
            </p:nvCxnSpPr>
            <p:spPr>
              <a:xfrm rot="16200000" flipH="1">
                <a:off x="6629400" y="1981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rot="5400000">
                <a:off x="6516687" y="2705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6629400" y="17526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6632575" y="28194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 rot="5400000">
                <a:off x="6859587" y="22860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 rot="5400000">
                <a:off x="6515100" y="18669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 rot="5400000">
                <a:off x="6632575" y="22860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46" name="TextBox 198"/>
            <p:cNvSpPr txBox="1">
              <a:spLocks noChangeArrowheads="1"/>
            </p:cNvSpPr>
            <p:nvPr/>
          </p:nvSpPr>
          <p:spPr bwMode="auto">
            <a:xfrm>
              <a:off x="304800" y="990600"/>
              <a:ext cx="533400" cy="369332"/>
            </a:xfrm>
            <a:prstGeom prst="rect">
              <a:avLst/>
            </a:prstGeom>
            <a:solidFill>
              <a:srgbClr val="54B6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latin typeface="Calibri" panose="020F0502020204030204" pitchFamily="34" charset="0"/>
                </a:rPr>
                <a:t>Na</a:t>
              </a:r>
              <a:r>
                <a:rPr lang="en-US" altLang="en-US" b="1" baseline="30000">
                  <a:latin typeface="Calibri" panose="020F0502020204030204" pitchFamily="34" charset="0"/>
                </a:rPr>
                <a:t>+</a:t>
              </a:r>
            </a:p>
          </p:txBody>
        </p:sp>
      </p:grpSp>
      <p:grpSp>
        <p:nvGrpSpPr>
          <p:cNvPr id="8200" name="Group 206"/>
          <p:cNvGrpSpPr>
            <a:grpSpLocks/>
          </p:cNvGrpSpPr>
          <p:nvPr/>
        </p:nvGrpSpPr>
        <p:grpSpPr bwMode="auto">
          <a:xfrm>
            <a:off x="4038600" y="2057400"/>
            <a:ext cx="762000" cy="3200400"/>
            <a:chOff x="1447800" y="2667000"/>
            <a:chExt cx="762000" cy="3200400"/>
          </a:xfrm>
        </p:grpSpPr>
        <p:grpSp>
          <p:nvGrpSpPr>
            <p:cNvPr id="8224" name="Group 156"/>
            <p:cNvGrpSpPr>
              <a:grpSpLocks/>
            </p:cNvGrpSpPr>
            <p:nvPr/>
          </p:nvGrpSpPr>
          <p:grpSpPr bwMode="auto">
            <a:xfrm rot="10800000">
              <a:off x="1447800" y="2667000"/>
              <a:ext cx="762000" cy="3200400"/>
              <a:chOff x="6019800" y="1905000"/>
              <a:chExt cx="762000" cy="3200400"/>
            </a:xfrm>
          </p:grpSpPr>
          <p:grpSp>
            <p:nvGrpSpPr>
              <p:cNvPr id="8226" name="Group 35"/>
              <p:cNvGrpSpPr>
                <a:grpSpLocks/>
              </p:cNvGrpSpPr>
              <p:nvPr/>
            </p:nvGrpSpPr>
            <p:grpSpPr bwMode="auto">
              <a:xfrm>
                <a:off x="6019800" y="1905000"/>
                <a:ext cx="762000" cy="1066800"/>
                <a:chOff x="6629400" y="1752600"/>
                <a:chExt cx="762000" cy="1066800"/>
              </a:xfrm>
            </p:grpSpPr>
            <p:cxnSp>
              <p:nvCxnSpPr>
                <p:cNvPr id="223" name="Straight Connector 222"/>
                <p:cNvCxnSpPr/>
                <p:nvPr/>
              </p:nvCxnSpPr>
              <p:spPr>
                <a:xfrm rot="16200000" flipH="1">
                  <a:off x="6632575" y="1981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 rot="5400000">
                  <a:off x="6518275" y="2705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>
                  <a:off x="6632575" y="17526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 rot="5400000">
                  <a:off x="6861175" y="22860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/>
              </p:nvCxnSpPr>
              <p:spPr>
                <a:xfrm rot="5400000">
                  <a:off x="6518275" y="18669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rot="5400000">
                  <a:off x="6632575" y="22860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227" name="Group 143"/>
              <p:cNvGrpSpPr>
                <a:grpSpLocks/>
              </p:cNvGrpSpPr>
              <p:nvPr/>
            </p:nvGrpSpPr>
            <p:grpSpPr bwMode="auto">
              <a:xfrm>
                <a:off x="6019800" y="2971800"/>
                <a:ext cx="762000" cy="2133600"/>
                <a:chOff x="7772400" y="4114800"/>
                <a:chExt cx="762000" cy="2133600"/>
              </a:xfrm>
            </p:grpSpPr>
            <p:cxnSp>
              <p:nvCxnSpPr>
                <p:cNvPr id="212" name="Straight Connector 211"/>
                <p:cNvCxnSpPr/>
                <p:nvPr/>
              </p:nvCxnSpPr>
              <p:spPr>
                <a:xfrm rot="16200000" flipH="1">
                  <a:off x="7775575" y="4343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 rot="5400000">
                  <a:off x="7664450" y="5067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 rot="5400000">
                  <a:off x="8004175" y="4648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 rot="5400000">
                  <a:off x="7661275" y="4229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 rot="5400000">
                  <a:off x="7775575" y="4648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 rot="16200000" flipH="1">
                  <a:off x="7778750" y="5410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 rot="5400000">
                  <a:off x="7664450" y="6134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>
                  <a:off x="7778750" y="62484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/>
              </p:nvCxnSpPr>
              <p:spPr>
                <a:xfrm rot="5400000">
                  <a:off x="8007350" y="57150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 rot="5400000">
                  <a:off x="7664450" y="52959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 rot="5400000">
                  <a:off x="7778750" y="57150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9" name="TextBox 208"/>
            <p:cNvSpPr txBox="1"/>
            <p:nvPr/>
          </p:nvSpPr>
          <p:spPr>
            <a:xfrm>
              <a:off x="1524000" y="3581400"/>
              <a:ext cx="609600" cy="381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Al</a:t>
              </a:r>
              <a:r>
                <a:rPr lang="en-US" b="1" baseline="30000" dirty="0">
                  <a:latin typeface="+mn-lt"/>
                  <a:cs typeface="+mn-cs"/>
                </a:rPr>
                <a:t>3+</a:t>
              </a:r>
            </a:p>
          </p:txBody>
        </p:sp>
      </p:grpSp>
      <p:grpSp>
        <p:nvGrpSpPr>
          <p:cNvPr id="8201" name="Group 228"/>
          <p:cNvGrpSpPr>
            <a:grpSpLocks/>
          </p:cNvGrpSpPr>
          <p:nvPr/>
        </p:nvGrpSpPr>
        <p:grpSpPr bwMode="auto">
          <a:xfrm>
            <a:off x="533400" y="2514600"/>
            <a:ext cx="1066800" cy="3200400"/>
            <a:chOff x="838201" y="2667000"/>
            <a:chExt cx="1066800" cy="3200400"/>
          </a:xfrm>
        </p:grpSpPr>
        <p:grpSp>
          <p:nvGrpSpPr>
            <p:cNvPr id="8202" name="Group 142"/>
            <p:cNvGrpSpPr>
              <a:grpSpLocks/>
            </p:cNvGrpSpPr>
            <p:nvPr/>
          </p:nvGrpSpPr>
          <p:grpSpPr bwMode="auto">
            <a:xfrm rot="10800000">
              <a:off x="838201" y="2667000"/>
              <a:ext cx="1066800" cy="3200400"/>
              <a:chOff x="838200" y="3048000"/>
              <a:chExt cx="1066800" cy="3200400"/>
            </a:xfrm>
          </p:grpSpPr>
          <p:grpSp>
            <p:nvGrpSpPr>
              <p:cNvPr id="8204" name="Group 100"/>
              <p:cNvGrpSpPr>
                <a:grpSpLocks/>
              </p:cNvGrpSpPr>
              <p:nvPr/>
            </p:nvGrpSpPr>
            <p:grpSpPr bwMode="auto">
              <a:xfrm>
                <a:off x="838200" y="41148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47" name="Straight Connector 246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Straight Connector 248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Straight Connector 249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205" name="Group 108"/>
              <p:cNvGrpSpPr>
                <a:grpSpLocks/>
              </p:cNvGrpSpPr>
              <p:nvPr/>
            </p:nvGrpSpPr>
            <p:grpSpPr bwMode="auto">
              <a:xfrm>
                <a:off x="838200" y="30480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41" name="Straight Connector 240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/>
                <p:cNvCxnSpPr/>
                <p:nvPr/>
              </p:nvCxnSpPr>
              <p:spPr>
                <a:xfrm rot="10800000">
                  <a:off x="5029200" y="37338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206" name="Group 134"/>
              <p:cNvGrpSpPr>
                <a:grpSpLocks/>
              </p:cNvGrpSpPr>
              <p:nvPr/>
            </p:nvGrpSpPr>
            <p:grpSpPr bwMode="auto">
              <a:xfrm>
                <a:off x="838200" y="51816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35" name="Straight Connector 234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 rot="10800000">
                  <a:off x="5029200" y="48006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31" name="TextBox 230"/>
            <p:cNvSpPr txBox="1"/>
            <p:nvPr/>
          </p:nvSpPr>
          <p:spPr>
            <a:xfrm>
              <a:off x="1143001" y="4114800"/>
              <a:ext cx="685800" cy="36988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PO</a:t>
              </a:r>
              <a:r>
                <a:rPr lang="en-US" b="1" baseline="-25000" dirty="0">
                  <a:latin typeface="+mn-lt"/>
                  <a:cs typeface="+mn-cs"/>
                </a:rPr>
                <a:t>4</a:t>
              </a:r>
              <a:r>
                <a:rPr lang="en-US" b="1" baseline="30000" dirty="0">
                  <a:latin typeface="+mn-lt"/>
                  <a:cs typeface="+mn-cs"/>
                </a:rPr>
                <a:t>3-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85"/>
          <p:cNvSpPr txBox="1">
            <a:spLocks noChangeArrowheads="1"/>
          </p:cNvSpPr>
          <p:nvPr/>
        </p:nvSpPr>
        <p:spPr bwMode="auto">
          <a:xfrm>
            <a:off x="2438400" y="304800"/>
            <a:ext cx="3962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Calibri" panose="020F0502020204030204" pitchFamily="34" charset="0"/>
              </a:rPr>
              <a:t>Aluminum Phosphate</a:t>
            </a:r>
          </a:p>
        </p:txBody>
      </p:sp>
      <p:sp>
        <p:nvSpPr>
          <p:cNvPr id="9219" name="TextBox 99"/>
          <p:cNvSpPr txBox="1">
            <a:spLocks noChangeArrowheads="1"/>
          </p:cNvSpPr>
          <p:nvPr/>
        </p:nvSpPr>
        <p:spPr bwMode="auto">
          <a:xfrm>
            <a:off x="3048000" y="5780088"/>
            <a:ext cx="2514600" cy="954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Calibri" panose="020F0502020204030204" pitchFamily="34" charset="0"/>
              </a:rPr>
              <a:t>Formula:</a:t>
            </a:r>
          </a:p>
          <a:p>
            <a:pPr eaLnBrk="1" hangingPunct="1"/>
            <a:endParaRPr lang="en-US" altLang="en-US" sz="2800" b="1">
              <a:latin typeface="Calibri" panose="020F0502020204030204" pitchFamily="34" charset="0"/>
            </a:endParaRPr>
          </a:p>
        </p:txBody>
      </p:sp>
      <p:grpSp>
        <p:nvGrpSpPr>
          <p:cNvPr id="9220" name="Group 100"/>
          <p:cNvGrpSpPr>
            <a:grpSpLocks/>
          </p:cNvGrpSpPr>
          <p:nvPr/>
        </p:nvGrpSpPr>
        <p:grpSpPr bwMode="auto">
          <a:xfrm>
            <a:off x="7543800" y="304800"/>
            <a:ext cx="1066800" cy="1066800"/>
            <a:chOff x="1524001" y="990600"/>
            <a:chExt cx="1066800" cy="1066800"/>
          </a:xfrm>
        </p:grpSpPr>
        <p:grpSp>
          <p:nvGrpSpPr>
            <p:cNvPr id="9292" name="Group 167"/>
            <p:cNvGrpSpPr>
              <a:grpSpLocks/>
            </p:cNvGrpSpPr>
            <p:nvPr/>
          </p:nvGrpSpPr>
          <p:grpSpPr bwMode="auto">
            <a:xfrm rot="10800000">
              <a:off x="1524001" y="990600"/>
              <a:ext cx="1066800" cy="1066800"/>
              <a:chOff x="5029200" y="3733800"/>
              <a:chExt cx="1066800" cy="1066800"/>
            </a:xfrm>
          </p:grpSpPr>
          <p:cxnSp>
            <p:nvCxnSpPr>
              <p:cNvPr id="109" name="Straight Connector 108"/>
              <p:cNvCxnSpPr/>
              <p:nvPr/>
            </p:nvCxnSpPr>
            <p:spPr>
              <a:xfrm rot="5400000" flipH="1" flipV="1">
                <a:off x="5791200" y="4267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5676900" y="3848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0800000">
                <a:off x="5029200" y="48006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0800000">
                <a:off x="5029200" y="37338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 flipH="1" flipV="1">
                <a:off x="4495800" y="42672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5676900" y="46863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16200000" flipV="1">
                <a:off x="5791200" y="39624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93" name="TextBox 104"/>
            <p:cNvSpPr txBox="1">
              <a:spLocks noChangeArrowheads="1"/>
            </p:cNvSpPr>
            <p:nvPr/>
          </p:nvSpPr>
          <p:spPr bwMode="auto">
            <a:xfrm>
              <a:off x="1981200" y="1371600"/>
              <a:ext cx="533400" cy="369332"/>
            </a:xfrm>
            <a:prstGeom prst="rect">
              <a:avLst/>
            </a:prstGeom>
            <a:solidFill>
              <a:srgbClr val="E4F1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latin typeface="Calibri" panose="020F0502020204030204" pitchFamily="34" charset="0"/>
                </a:rPr>
                <a:t>Cl</a:t>
              </a:r>
              <a:r>
                <a:rPr lang="en-US" altLang="en-US" b="1" baseline="30000">
                  <a:latin typeface="Calibri" panose="020F0502020204030204" pitchFamily="34" charset="0"/>
                </a:rPr>
                <a:t>-</a:t>
              </a:r>
            </a:p>
          </p:txBody>
        </p:sp>
      </p:grpSp>
      <p:grpSp>
        <p:nvGrpSpPr>
          <p:cNvPr id="4" name="Group 133"/>
          <p:cNvGrpSpPr/>
          <p:nvPr/>
        </p:nvGrpSpPr>
        <p:grpSpPr>
          <a:xfrm>
            <a:off x="3276600" y="1828800"/>
            <a:ext cx="1066800" cy="2133600"/>
            <a:chOff x="3200401" y="3962400"/>
            <a:chExt cx="1066800" cy="2133600"/>
          </a:xfrm>
          <a:solidFill>
            <a:schemeClr val="tx2">
              <a:lumMod val="20000"/>
              <a:lumOff val="80000"/>
            </a:schemeClr>
          </a:solidFill>
        </p:grpSpPr>
        <p:grpSp>
          <p:nvGrpSpPr>
            <p:cNvPr id="5" name="Group 132"/>
            <p:cNvGrpSpPr/>
            <p:nvPr/>
          </p:nvGrpSpPr>
          <p:grpSpPr>
            <a:xfrm rot="10800000">
              <a:off x="3200401" y="3962400"/>
              <a:ext cx="1066800" cy="2133600"/>
              <a:chOff x="838200" y="2514600"/>
              <a:chExt cx="1066800" cy="2133600"/>
            </a:xfrm>
            <a:grpFill/>
          </p:grpSpPr>
          <p:grpSp>
            <p:nvGrpSpPr>
              <p:cNvPr id="6" name="Group 116"/>
              <p:cNvGrpSpPr/>
              <p:nvPr/>
            </p:nvGrpSpPr>
            <p:grpSpPr>
              <a:xfrm>
                <a:off x="838200" y="2514600"/>
                <a:ext cx="1066800" cy="1066800"/>
                <a:chOff x="5029200" y="3733800"/>
                <a:chExt cx="1066800" cy="1066800"/>
              </a:xfrm>
              <a:grpFill/>
            </p:grpSpPr>
            <p:cxnSp>
              <p:nvCxnSpPr>
                <p:cNvPr id="163" name="Straight Connector 162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 rot="10800000">
                  <a:off x="5029200" y="3733800"/>
                  <a:ext cx="7620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" name="Group 124"/>
              <p:cNvGrpSpPr/>
              <p:nvPr/>
            </p:nvGrpSpPr>
            <p:grpSpPr>
              <a:xfrm>
                <a:off x="838200" y="3581400"/>
                <a:ext cx="1066800" cy="1066800"/>
                <a:chOff x="5029200" y="3733800"/>
                <a:chExt cx="1066800" cy="1066800"/>
              </a:xfrm>
              <a:grpFill/>
            </p:grpSpPr>
            <p:cxnSp>
              <p:nvCxnSpPr>
                <p:cNvPr id="147" name="Straight Connector 146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rot="10800000">
                  <a:off x="5029200" y="4800600"/>
                  <a:ext cx="7620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9" name="TextBox 138"/>
            <p:cNvSpPr txBox="1"/>
            <p:nvPr/>
          </p:nvSpPr>
          <p:spPr>
            <a:xfrm>
              <a:off x="3657600" y="4876800"/>
              <a:ext cx="533400" cy="369332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O</a:t>
              </a:r>
              <a:r>
                <a:rPr lang="en-US" b="1" baseline="30000" dirty="0">
                  <a:latin typeface="+mn-lt"/>
                  <a:cs typeface="+mn-cs"/>
                </a:rPr>
                <a:t>2-</a:t>
              </a:r>
            </a:p>
          </p:txBody>
        </p:sp>
      </p:grpSp>
      <p:grpSp>
        <p:nvGrpSpPr>
          <p:cNvPr id="9222" name="Group 176"/>
          <p:cNvGrpSpPr>
            <a:grpSpLocks/>
          </p:cNvGrpSpPr>
          <p:nvPr/>
        </p:nvGrpSpPr>
        <p:grpSpPr bwMode="auto">
          <a:xfrm>
            <a:off x="2057400" y="3352800"/>
            <a:ext cx="762000" cy="2133600"/>
            <a:chOff x="7848600" y="3200400"/>
            <a:chExt cx="762000" cy="2133600"/>
          </a:xfrm>
        </p:grpSpPr>
        <p:grpSp>
          <p:nvGrpSpPr>
            <p:cNvPr id="9278" name="Group 133"/>
            <p:cNvGrpSpPr>
              <a:grpSpLocks/>
            </p:cNvGrpSpPr>
            <p:nvPr/>
          </p:nvGrpSpPr>
          <p:grpSpPr bwMode="auto">
            <a:xfrm rot="10800000">
              <a:off x="7848600" y="3200400"/>
              <a:ext cx="762000" cy="2133600"/>
              <a:chOff x="7772400" y="4114800"/>
              <a:chExt cx="762000" cy="2133600"/>
            </a:xfrm>
          </p:grpSpPr>
          <p:cxnSp>
            <p:nvCxnSpPr>
              <p:cNvPr id="184" name="Straight Connector 183"/>
              <p:cNvCxnSpPr/>
              <p:nvPr/>
            </p:nvCxnSpPr>
            <p:spPr>
              <a:xfrm rot="16200000" flipH="1">
                <a:off x="7775575" y="43434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rot="5400000">
                <a:off x="7661275" y="50673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7775575" y="41148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>
                <a:off x="8004175" y="46482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5400000">
                <a:off x="7661275" y="4229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5400000">
                <a:off x="7775575" y="4648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16200000" flipH="1">
                <a:off x="7775575" y="5410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rot="5400000">
                <a:off x="7661275" y="6134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7775575" y="62484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5400000">
                <a:off x="8004175" y="57150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5400000">
                <a:off x="7661275" y="52959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5400000">
                <a:off x="7775575" y="57150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1" name="TextBox 180"/>
            <p:cNvSpPr txBox="1"/>
            <p:nvPr/>
          </p:nvSpPr>
          <p:spPr>
            <a:xfrm>
              <a:off x="7848600" y="4038600"/>
              <a:ext cx="685800" cy="36988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Mg</a:t>
              </a:r>
              <a:r>
                <a:rPr lang="en-US" b="1" baseline="30000" dirty="0">
                  <a:latin typeface="+mn-lt"/>
                  <a:cs typeface="+mn-cs"/>
                </a:rPr>
                <a:t>2+</a:t>
              </a:r>
            </a:p>
          </p:txBody>
        </p:sp>
      </p:grpSp>
      <p:grpSp>
        <p:nvGrpSpPr>
          <p:cNvPr id="9223" name="Group 196"/>
          <p:cNvGrpSpPr>
            <a:grpSpLocks/>
          </p:cNvGrpSpPr>
          <p:nvPr/>
        </p:nvGrpSpPr>
        <p:grpSpPr bwMode="auto">
          <a:xfrm>
            <a:off x="4419600" y="4267200"/>
            <a:ext cx="762000" cy="1066800"/>
            <a:chOff x="304800" y="990600"/>
            <a:chExt cx="762000" cy="1066800"/>
          </a:xfrm>
        </p:grpSpPr>
        <p:grpSp>
          <p:nvGrpSpPr>
            <p:cNvPr id="9269" name="Group 34"/>
            <p:cNvGrpSpPr>
              <a:grpSpLocks/>
            </p:cNvGrpSpPr>
            <p:nvPr/>
          </p:nvGrpSpPr>
          <p:grpSpPr bwMode="auto">
            <a:xfrm rot="10800000">
              <a:off x="304800" y="990600"/>
              <a:ext cx="762000" cy="1066800"/>
              <a:chOff x="6629400" y="1752600"/>
              <a:chExt cx="762000" cy="1066800"/>
            </a:xfrm>
          </p:grpSpPr>
          <p:cxnSp>
            <p:nvCxnSpPr>
              <p:cNvPr id="200" name="Straight Connector 199"/>
              <p:cNvCxnSpPr/>
              <p:nvPr/>
            </p:nvCxnSpPr>
            <p:spPr>
              <a:xfrm rot="16200000" flipH="1">
                <a:off x="6632575" y="1981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rot="5400000">
                <a:off x="6518275" y="2705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6632575" y="17526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6632575" y="28194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 rot="5400000">
                <a:off x="6861175" y="22860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 rot="5400000">
                <a:off x="6518275" y="18669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 rot="5400000">
                <a:off x="6632575" y="22860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70" name="TextBox 198"/>
            <p:cNvSpPr txBox="1">
              <a:spLocks noChangeArrowheads="1"/>
            </p:cNvSpPr>
            <p:nvPr/>
          </p:nvSpPr>
          <p:spPr bwMode="auto">
            <a:xfrm>
              <a:off x="304800" y="990600"/>
              <a:ext cx="533400" cy="369332"/>
            </a:xfrm>
            <a:prstGeom prst="rect">
              <a:avLst/>
            </a:prstGeom>
            <a:solidFill>
              <a:srgbClr val="54B6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latin typeface="Calibri" panose="020F0502020204030204" pitchFamily="34" charset="0"/>
                </a:rPr>
                <a:t>Na</a:t>
              </a:r>
              <a:r>
                <a:rPr lang="en-US" altLang="en-US" b="1" baseline="30000">
                  <a:latin typeface="Calibri" panose="020F0502020204030204" pitchFamily="34" charset="0"/>
                </a:rPr>
                <a:t>+</a:t>
              </a:r>
            </a:p>
          </p:txBody>
        </p:sp>
      </p:grpSp>
      <p:grpSp>
        <p:nvGrpSpPr>
          <p:cNvPr id="9224" name="Group 206"/>
          <p:cNvGrpSpPr>
            <a:grpSpLocks/>
          </p:cNvGrpSpPr>
          <p:nvPr/>
        </p:nvGrpSpPr>
        <p:grpSpPr bwMode="auto">
          <a:xfrm>
            <a:off x="762000" y="1447800"/>
            <a:ext cx="762000" cy="3200400"/>
            <a:chOff x="1447800" y="2667000"/>
            <a:chExt cx="762000" cy="3200400"/>
          </a:xfrm>
        </p:grpSpPr>
        <p:grpSp>
          <p:nvGrpSpPr>
            <p:cNvPr id="9248" name="Group 156"/>
            <p:cNvGrpSpPr>
              <a:grpSpLocks/>
            </p:cNvGrpSpPr>
            <p:nvPr/>
          </p:nvGrpSpPr>
          <p:grpSpPr bwMode="auto">
            <a:xfrm rot="10800000">
              <a:off x="1447800" y="2667000"/>
              <a:ext cx="762000" cy="3200400"/>
              <a:chOff x="6019800" y="1905000"/>
              <a:chExt cx="762000" cy="3200400"/>
            </a:xfrm>
          </p:grpSpPr>
          <p:grpSp>
            <p:nvGrpSpPr>
              <p:cNvPr id="9250" name="Group 35"/>
              <p:cNvGrpSpPr>
                <a:grpSpLocks/>
              </p:cNvGrpSpPr>
              <p:nvPr/>
            </p:nvGrpSpPr>
            <p:grpSpPr bwMode="auto">
              <a:xfrm>
                <a:off x="6019800" y="1905000"/>
                <a:ext cx="762000" cy="1066800"/>
                <a:chOff x="6629400" y="1752600"/>
                <a:chExt cx="762000" cy="1066800"/>
              </a:xfrm>
            </p:grpSpPr>
            <p:cxnSp>
              <p:nvCxnSpPr>
                <p:cNvPr id="223" name="Straight Connector 222"/>
                <p:cNvCxnSpPr/>
                <p:nvPr/>
              </p:nvCxnSpPr>
              <p:spPr>
                <a:xfrm rot="16200000" flipH="1">
                  <a:off x="6629400" y="1981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 rot="5400000">
                  <a:off x="6515100" y="2705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>
                  <a:off x="6629400" y="17526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 rot="5400000">
                  <a:off x="6858000" y="22860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/>
              </p:nvCxnSpPr>
              <p:spPr>
                <a:xfrm rot="5400000">
                  <a:off x="6515100" y="18669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rot="5400000">
                  <a:off x="6629400" y="22860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251" name="Group 143"/>
              <p:cNvGrpSpPr>
                <a:grpSpLocks/>
              </p:cNvGrpSpPr>
              <p:nvPr/>
            </p:nvGrpSpPr>
            <p:grpSpPr bwMode="auto">
              <a:xfrm>
                <a:off x="6019800" y="2971800"/>
                <a:ext cx="762000" cy="2133600"/>
                <a:chOff x="7772400" y="4114800"/>
                <a:chExt cx="762000" cy="2133600"/>
              </a:xfrm>
            </p:grpSpPr>
            <p:cxnSp>
              <p:nvCxnSpPr>
                <p:cNvPr id="212" name="Straight Connector 211"/>
                <p:cNvCxnSpPr/>
                <p:nvPr/>
              </p:nvCxnSpPr>
              <p:spPr>
                <a:xfrm rot="16200000" flipH="1">
                  <a:off x="7772400" y="4343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 rot="5400000">
                  <a:off x="7658100" y="5067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 rot="5400000">
                  <a:off x="8001000" y="4648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 rot="5400000">
                  <a:off x="7658100" y="4229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 rot="5400000">
                  <a:off x="7772400" y="4648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 rot="16200000" flipH="1">
                  <a:off x="7772400" y="5410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 rot="5400000">
                  <a:off x="7658100" y="6134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>
                  <a:off x="7772400" y="62484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/>
              </p:nvCxnSpPr>
              <p:spPr>
                <a:xfrm rot="5400000">
                  <a:off x="8001000" y="57150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 rot="5400000">
                  <a:off x="7658100" y="52959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 rot="5400000">
                  <a:off x="7772400" y="57150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9" name="TextBox 208"/>
            <p:cNvSpPr txBox="1"/>
            <p:nvPr/>
          </p:nvSpPr>
          <p:spPr>
            <a:xfrm>
              <a:off x="1524000" y="3581400"/>
              <a:ext cx="609600" cy="381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Al</a:t>
              </a:r>
              <a:r>
                <a:rPr lang="en-US" b="1" baseline="30000" dirty="0">
                  <a:latin typeface="+mn-lt"/>
                  <a:cs typeface="+mn-cs"/>
                </a:rPr>
                <a:t>3+</a:t>
              </a:r>
            </a:p>
          </p:txBody>
        </p:sp>
      </p:grpSp>
      <p:grpSp>
        <p:nvGrpSpPr>
          <p:cNvPr id="9225" name="Group 228"/>
          <p:cNvGrpSpPr>
            <a:grpSpLocks/>
          </p:cNvGrpSpPr>
          <p:nvPr/>
        </p:nvGrpSpPr>
        <p:grpSpPr bwMode="auto">
          <a:xfrm>
            <a:off x="7239000" y="1981200"/>
            <a:ext cx="1066800" cy="3200400"/>
            <a:chOff x="838201" y="2667000"/>
            <a:chExt cx="1066800" cy="3200400"/>
          </a:xfrm>
        </p:grpSpPr>
        <p:grpSp>
          <p:nvGrpSpPr>
            <p:cNvPr id="9226" name="Group 142"/>
            <p:cNvGrpSpPr>
              <a:grpSpLocks/>
            </p:cNvGrpSpPr>
            <p:nvPr/>
          </p:nvGrpSpPr>
          <p:grpSpPr bwMode="auto">
            <a:xfrm rot="10800000">
              <a:off x="838201" y="2667000"/>
              <a:ext cx="1066800" cy="3200400"/>
              <a:chOff x="838200" y="3048000"/>
              <a:chExt cx="1066800" cy="3200400"/>
            </a:xfrm>
          </p:grpSpPr>
          <p:grpSp>
            <p:nvGrpSpPr>
              <p:cNvPr id="9228" name="Group 100"/>
              <p:cNvGrpSpPr>
                <a:grpSpLocks/>
              </p:cNvGrpSpPr>
              <p:nvPr/>
            </p:nvGrpSpPr>
            <p:grpSpPr bwMode="auto">
              <a:xfrm>
                <a:off x="838200" y="41148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47" name="Straight Connector 246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Straight Connector 248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Straight Connector 249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229" name="Group 108"/>
              <p:cNvGrpSpPr>
                <a:grpSpLocks/>
              </p:cNvGrpSpPr>
              <p:nvPr/>
            </p:nvGrpSpPr>
            <p:grpSpPr bwMode="auto">
              <a:xfrm>
                <a:off x="838200" y="30480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41" name="Straight Connector 240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/>
                <p:cNvCxnSpPr/>
                <p:nvPr/>
              </p:nvCxnSpPr>
              <p:spPr>
                <a:xfrm rot="10800000">
                  <a:off x="5029200" y="37338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230" name="Group 134"/>
              <p:cNvGrpSpPr>
                <a:grpSpLocks/>
              </p:cNvGrpSpPr>
              <p:nvPr/>
            </p:nvGrpSpPr>
            <p:grpSpPr bwMode="auto">
              <a:xfrm>
                <a:off x="838200" y="51816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35" name="Straight Connector 234"/>
                <p:cNvCxnSpPr/>
                <p:nvPr/>
              </p:nvCxnSpPr>
              <p:spPr>
                <a:xfrm rot="5400000" flipH="1" flipV="1">
                  <a:off x="5791200" y="4270375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 rot="5400000" flipH="1" flipV="1">
                  <a:off x="5676900" y="3851275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 rot="10800000">
                  <a:off x="5029200" y="4803775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 rot="5400000" flipH="1" flipV="1">
                  <a:off x="4495800" y="4270375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/>
              </p:nvCxnSpPr>
              <p:spPr>
                <a:xfrm rot="5400000" flipH="1" flipV="1">
                  <a:off x="5676900" y="4689475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 rot="16200000" flipV="1">
                  <a:off x="5791200" y="3965575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31" name="TextBox 230"/>
            <p:cNvSpPr txBox="1"/>
            <p:nvPr/>
          </p:nvSpPr>
          <p:spPr>
            <a:xfrm>
              <a:off x="1143001" y="4114800"/>
              <a:ext cx="685800" cy="36988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PO</a:t>
              </a:r>
              <a:r>
                <a:rPr lang="en-US" b="1" baseline="-25000" dirty="0">
                  <a:latin typeface="+mn-lt"/>
                  <a:cs typeface="+mn-cs"/>
                </a:rPr>
                <a:t>4</a:t>
              </a:r>
              <a:r>
                <a:rPr lang="en-US" b="1" baseline="30000" dirty="0">
                  <a:latin typeface="+mn-lt"/>
                  <a:cs typeface="+mn-cs"/>
                </a:rPr>
                <a:t>3-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85"/>
          <p:cNvSpPr txBox="1">
            <a:spLocks noChangeArrowheads="1"/>
          </p:cNvSpPr>
          <p:nvPr/>
        </p:nvSpPr>
        <p:spPr bwMode="auto">
          <a:xfrm>
            <a:off x="2743200" y="304800"/>
            <a:ext cx="3429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Calibri" panose="020F0502020204030204" pitchFamily="34" charset="0"/>
              </a:rPr>
              <a:t>Magnesium Oxide</a:t>
            </a:r>
          </a:p>
        </p:txBody>
      </p:sp>
      <p:sp>
        <p:nvSpPr>
          <p:cNvPr id="10243" name="TextBox 99"/>
          <p:cNvSpPr txBox="1">
            <a:spLocks noChangeArrowheads="1"/>
          </p:cNvSpPr>
          <p:nvPr/>
        </p:nvSpPr>
        <p:spPr bwMode="auto">
          <a:xfrm>
            <a:off x="3048000" y="5780088"/>
            <a:ext cx="2514600" cy="954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Calibri" panose="020F0502020204030204" pitchFamily="34" charset="0"/>
              </a:rPr>
              <a:t>Formula:</a:t>
            </a:r>
          </a:p>
          <a:p>
            <a:pPr eaLnBrk="1" hangingPunct="1"/>
            <a:endParaRPr lang="en-US" altLang="en-US" sz="2800" b="1">
              <a:latin typeface="Calibri" panose="020F0502020204030204" pitchFamily="34" charset="0"/>
            </a:endParaRPr>
          </a:p>
        </p:txBody>
      </p:sp>
      <p:grpSp>
        <p:nvGrpSpPr>
          <p:cNvPr id="10244" name="Group 100"/>
          <p:cNvGrpSpPr>
            <a:grpSpLocks/>
          </p:cNvGrpSpPr>
          <p:nvPr/>
        </p:nvGrpSpPr>
        <p:grpSpPr bwMode="auto">
          <a:xfrm>
            <a:off x="4267200" y="3505200"/>
            <a:ext cx="1066800" cy="1066800"/>
            <a:chOff x="1524001" y="990600"/>
            <a:chExt cx="1066800" cy="1066800"/>
          </a:xfrm>
        </p:grpSpPr>
        <p:grpSp>
          <p:nvGrpSpPr>
            <p:cNvPr id="10316" name="Group 167"/>
            <p:cNvGrpSpPr>
              <a:grpSpLocks/>
            </p:cNvGrpSpPr>
            <p:nvPr/>
          </p:nvGrpSpPr>
          <p:grpSpPr bwMode="auto">
            <a:xfrm rot="10800000">
              <a:off x="1524001" y="990600"/>
              <a:ext cx="1066800" cy="1066800"/>
              <a:chOff x="5029200" y="3733800"/>
              <a:chExt cx="1066800" cy="1066800"/>
            </a:xfrm>
          </p:grpSpPr>
          <p:cxnSp>
            <p:nvCxnSpPr>
              <p:cNvPr id="109" name="Straight Connector 108"/>
              <p:cNvCxnSpPr/>
              <p:nvPr/>
            </p:nvCxnSpPr>
            <p:spPr>
              <a:xfrm rot="5400000" flipH="1" flipV="1">
                <a:off x="5794375" y="4267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5680075" y="3848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10800000">
                <a:off x="5032375" y="48006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0800000">
                <a:off x="5032375" y="37338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 flipH="1" flipV="1">
                <a:off x="4498975" y="42672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 flipH="1" flipV="1">
                <a:off x="5680075" y="46863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16200000" flipV="1">
                <a:off x="5794375" y="39624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17" name="TextBox 104"/>
            <p:cNvSpPr txBox="1">
              <a:spLocks noChangeArrowheads="1"/>
            </p:cNvSpPr>
            <p:nvPr/>
          </p:nvSpPr>
          <p:spPr bwMode="auto">
            <a:xfrm>
              <a:off x="1981200" y="1371600"/>
              <a:ext cx="533400" cy="369332"/>
            </a:xfrm>
            <a:prstGeom prst="rect">
              <a:avLst/>
            </a:prstGeom>
            <a:solidFill>
              <a:srgbClr val="E4F1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latin typeface="Calibri" panose="020F0502020204030204" pitchFamily="34" charset="0"/>
                </a:rPr>
                <a:t>Cl</a:t>
              </a:r>
              <a:r>
                <a:rPr lang="en-US" altLang="en-US" b="1" baseline="30000">
                  <a:latin typeface="Calibri" panose="020F0502020204030204" pitchFamily="34" charset="0"/>
                </a:rPr>
                <a:t>-</a:t>
              </a:r>
            </a:p>
          </p:txBody>
        </p:sp>
      </p:grpSp>
      <p:grpSp>
        <p:nvGrpSpPr>
          <p:cNvPr id="4" name="Group 133"/>
          <p:cNvGrpSpPr/>
          <p:nvPr/>
        </p:nvGrpSpPr>
        <p:grpSpPr>
          <a:xfrm>
            <a:off x="3200400" y="1295400"/>
            <a:ext cx="1066800" cy="2133600"/>
            <a:chOff x="3200401" y="3962400"/>
            <a:chExt cx="1066800" cy="2133600"/>
          </a:xfrm>
          <a:solidFill>
            <a:schemeClr val="tx2">
              <a:lumMod val="20000"/>
              <a:lumOff val="80000"/>
            </a:schemeClr>
          </a:solidFill>
        </p:grpSpPr>
        <p:grpSp>
          <p:nvGrpSpPr>
            <p:cNvPr id="5" name="Group 132"/>
            <p:cNvGrpSpPr/>
            <p:nvPr/>
          </p:nvGrpSpPr>
          <p:grpSpPr>
            <a:xfrm rot="10800000">
              <a:off x="3200401" y="3962400"/>
              <a:ext cx="1066800" cy="2133600"/>
              <a:chOff x="838200" y="2514600"/>
              <a:chExt cx="1066800" cy="2133600"/>
            </a:xfrm>
            <a:grpFill/>
          </p:grpSpPr>
          <p:grpSp>
            <p:nvGrpSpPr>
              <p:cNvPr id="6" name="Group 116"/>
              <p:cNvGrpSpPr/>
              <p:nvPr/>
            </p:nvGrpSpPr>
            <p:grpSpPr>
              <a:xfrm>
                <a:off x="838200" y="2514600"/>
                <a:ext cx="1066800" cy="1066800"/>
                <a:chOff x="5029200" y="3733800"/>
                <a:chExt cx="1066800" cy="1066800"/>
              </a:xfrm>
              <a:grpFill/>
            </p:grpSpPr>
            <p:cxnSp>
              <p:nvCxnSpPr>
                <p:cNvPr id="163" name="Straight Connector 162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 rot="10800000">
                  <a:off x="5029200" y="3733800"/>
                  <a:ext cx="7620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" name="Group 124"/>
              <p:cNvGrpSpPr/>
              <p:nvPr/>
            </p:nvGrpSpPr>
            <p:grpSpPr>
              <a:xfrm>
                <a:off x="838200" y="3581400"/>
                <a:ext cx="1066800" cy="1066800"/>
                <a:chOff x="5029200" y="3733800"/>
                <a:chExt cx="1066800" cy="1066800"/>
              </a:xfrm>
              <a:grpFill/>
            </p:grpSpPr>
            <p:cxnSp>
              <p:nvCxnSpPr>
                <p:cNvPr id="147" name="Straight Connector 146"/>
                <p:cNvCxnSpPr/>
                <p:nvPr/>
              </p:nvCxnSpPr>
              <p:spPr>
                <a:xfrm rot="5400000" flipH="1" flipV="1">
                  <a:off x="5791200" y="42672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 rot="5400000" flipH="1" flipV="1">
                  <a:off x="5676900" y="38481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rot="10800000">
                  <a:off x="5029200" y="4800600"/>
                  <a:ext cx="7620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 rot="5400000" flipH="1" flipV="1">
                  <a:off x="4495800" y="4267200"/>
                  <a:ext cx="10668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 rot="5400000" flipH="1" flipV="1">
                  <a:off x="5676900" y="4686300"/>
                  <a:ext cx="228600" cy="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 rot="16200000" flipV="1">
                  <a:off x="5791200" y="3962400"/>
                  <a:ext cx="304800" cy="304800"/>
                </a:xfrm>
                <a:prstGeom prst="lin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9" name="TextBox 138"/>
            <p:cNvSpPr txBox="1"/>
            <p:nvPr/>
          </p:nvSpPr>
          <p:spPr>
            <a:xfrm>
              <a:off x="3657600" y="4876800"/>
              <a:ext cx="533400" cy="369332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O</a:t>
              </a:r>
              <a:r>
                <a:rPr lang="en-US" b="1" baseline="30000" dirty="0">
                  <a:latin typeface="+mn-lt"/>
                  <a:cs typeface="+mn-cs"/>
                </a:rPr>
                <a:t>2-</a:t>
              </a:r>
            </a:p>
          </p:txBody>
        </p:sp>
      </p:grpSp>
      <p:grpSp>
        <p:nvGrpSpPr>
          <p:cNvPr id="10246" name="Group 176"/>
          <p:cNvGrpSpPr>
            <a:grpSpLocks/>
          </p:cNvGrpSpPr>
          <p:nvPr/>
        </p:nvGrpSpPr>
        <p:grpSpPr bwMode="auto">
          <a:xfrm>
            <a:off x="7391400" y="457200"/>
            <a:ext cx="762000" cy="2133600"/>
            <a:chOff x="7848600" y="3200400"/>
            <a:chExt cx="762000" cy="2133600"/>
          </a:xfrm>
        </p:grpSpPr>
        <p:grpSp>
          <p:nvGrpSpPr>
            <p:cNvPr id="10302" name="Group 133"/>
            <p:cNvGrpSpPr>
              <a:grpSpLocks/>
            </p:cNvGrpSpPr>
            <p:nvPr/>
          </p:nvGrpSpPr>
          <p:grpSpPr bwMode="auto">
            <a:xfrm rot="10800000">
              <a:off x="7848600" y="3200400"/>
              <a:ext cx="762000" cy="2133600"/>
              <a:chOff x="7772400" y="4114800"/>
              <a:chExt cx="762000" cy="2133600"/>
            </a:xfrm>
          </p:grpSpPr>
          <p:cxnSp>
            <p:nvCxnSpPr>
              <p:cNvPr id="184" name="Straight Connector 183"/>
              <p:cNvCxnSpPr/>
              <p:nvPr/>
            </p:nvCxnSpPr>
            <p:spPr>
              <a:xfrm rot="16200000" flipH="1">
                <a:off x="7772400" y="43434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rot="5400000">
                <a:off x="7658100" y="50673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7772400" y="41148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>
                <a:off x="8001000" y="46482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5400000">
                <a:off x="7658100" y="4229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5400000">
                <a:off x="7772400" y="4648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16200000" flipH="1">
                <a:off x="7772400" y="5410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rot="5400000">
                <a:off x="7658100" y="6134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7772400" y="62484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5400000">
                <a:off x="8001000" y="57150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5400000">
                <a:off x="7658100" y="52959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5400000">
                <a:off x="7772400" y="57150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1" name="TextBox 180"/>
            <p:cNvSpPr txBox="1"/>
            <p:nvPr/>
          </p:nvSpPr>
          <p:spPr>
            <a:xfrm>
              <a:off x="7848600" y="4038600"/>
              <a:ext cx="685800" cy="36988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Mg</a:t>
              </a:r>
              <a:r>
                <a:rPr lang="en-US" b="1" baseline="30000" dirty="0">
                  <a:latin typeface="+mn-lt"/>
                  <a:cs typeface="+mn-cs"/>
                </a:rPr>
                <a:t>2+</a:t>
              </a:r>
            </a:p>
          </p:txBody>
        </p:sp>
      </p:grpSp>
      <p:grpSp>
        <p:nvGrpSpPr>
          <p:cNvPr id="10247" name="Group 196"/>
          <p:cNvGrpSpPr>
            <a:grpSpLocks/>
          </p:cNvGrpSpPr>
          <p:nvPr/>
        </p:nvGrpSpPr>
        <p:grpSpPr bwMode="auto">
          <a:xfrm>
            <a:off x="1219200" y="5029200"/>
            <a:ext cx="762000" cy="1066800"/>
            <a:chOff x="304800" y="990600"/>
            <a:chExt cx="762000" cy="1066800"/>
          </a:xfrm>
        </p:grpSpPr>
        <p:grpSp>
          <p:nvGrpSpPr>
            <p:cNvPr id="10293" name="Group 34"/>
            <p:cNvGrpSpPr>
              <a:grpSpLocks/>
            </p:cNvGrpSpPr>
            <p:nvPr/>
          </p:nvGrpSpPr>
          <p:grpSpPr bwMode="auto">
            <a:xfrm rot="10800000">
              <a:off x="304800" y="990600"/>
              <a:ext cx="762000" cy="1066800"/>
              <a:chOff x="6629400" y="1752600"/>
              <a:chExt cx="762000" cy="1066800"/>
            </a:xfrm>
          </p:grpSpPr>
          <p:cxnSp>
            <p:nvCxnSpPr>
              <p:cNvPr id="200" name="Straight Connector 199"/>
              <p:cNvCxnSpPr/>
              <p:nvPr/>
            </p:nvCxnSpPr>
            <p:spPr>
              <a:xfrm rot="16200000" flipH="1">
                <a:off x="6629400" y="19812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rot="5400000">
                <a:off x="6515100" y="27051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6629400" y="17526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6629400" y="2819400"/>
                <a:ext cx="7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 rot="5400000">
                <a:off x="6858000" y="2286000"/>
                <a:ext cx="1066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 rot="5400000">
                <a:off x="6515100" y="1866900"/>
                <a:ext cx="2286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 rot="5400000">
                <a:off x="6629400" y="2286000"/>
                <a:ext cx="3048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94" name="TextBox 198"/>
            <p:cNvSpPr txBox="1">
              <a:spLocks noChangeArrowheads="1"/>
            </p:cNvSpPr>
            <p:nvPr/>
          </p:nvSpPr>
          <p:spPr bwMode="auto">
            <a:xfrm>
              <a:off x="304800" y="990600"/>
              <a:ext cx="533400" cy="369332"/>
            </a:xfrm>
            <a:prstGeom prst="rect">
              <a:avLst/>
            </a:prstGeom>
            <a:solidFill>
              <a:srgbClr val="54B6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latin typeface="Calibri" panose="020F0502020204030204" pitchFamily="34" charset="0"/>
                </a:rPr>
                <a:t>Na</a:t>
              </a:r>
              <a:r>
                <a:rPr lang="en-US" altLang="en-US" b="1" baseline="30000">
                  <a:latin typeface="Calibri" panose="020F0502020204030204" pitchFamily="34" charset="0"/>
                </a:rPr>
                <a:t>+</a:t>
              </a:r>
            </a:p>
          </p:txBody>
        </p:sp>
      </p:grpSp>
      <p:grpSp>
        <p:nvGrpSpPr>
          <p:cNvPr id="10248" name="Group 206"/>
          <p:cNvGrpSpPr>
            <a:grpSpLocks/>
          </p:cNvGrpSpPr>
          <p:nvPr/>
        </p:nvGrpSpPr>
        <p:grpSpPr bwMode="auto">
          <a:xfrm>
            <a:off x="2133600" y="1905000"/>
            <a:ext cx="762000" cy="3200400"/>
            <a:chOff x="1447800" y="2667000"/>
            <a:chExt cx="762000" cy="3200400"/>
          </a:xfrm>
        </p:grpSpPr>
        <p:grpSp>
          <p:nvGrpSpPr>
            <p:cNvPr id="10272" name="Group 156"/>
            <p:cNvGrpSpPr>
              <a:grpSpLocks/>
            </p:cNvGrpSpPr>
            <p:nvPr/>
          </p:nvGrpSpPr>
          <p:grpSpPr bwMode="auto">
            <a:xfrm rot="10800000">
              <a:off x="1447800" y="2667000"/>
              <a:ext cx="762000" cy="3200400"/>
              <a:chOff x="6019800" y="1905000"/>
              <a:chExt cx="762000" cy="3200400"/>
            </a:xfrm>
          </p:grpSpPr>
          <p:grpSp>
            <p:nvGrpSpPr>
              <p:cNvPr id="10274" name="Group 35"/>
              <p:cNvGrpSpPr>
                <a:grpSpLocks/>
              </p:cNvGrpSpPr>
              <p:nvPr/>
            </p:nvGrpSpPr>
            <p:grpSpPr bwMode="auto">
              <a:xfrm>
                <a:off x="6019800" y="1905000"/>
                <a:ext cx="762000" cy="1066800"/>
                <a:chOff x="6629400" y="1752600"/>
                <a:chExt cx="762000" cy="1066800"/>
              </a:xfrm>
            </p:grpSpPr>
            <p:cxnSp>
              <p:nvCxnSpPr>
                <p:cNvPr id="223" name="Straight Connector 222"/>
                <p:cNvCxnSpPr/>
                <p:nvPr/>
              </p:nvCxnSpPr>
              <p:spPr>
                <a:xfrm rot="16200000" flipH="1">
                  <a:off x="6632575" y="1981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 rot="5400000">
                  <a:off x="6518275" y="2705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>
                  <a:off x="6632575" y="17526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 rot="5400000">
                  <a:off x="6861175" y="22860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/>
              </p:nvCxnSpPr>
              <p:spPr>
                <a:xfrm rot="5400000">
                  <a:off x="6518275" y="18669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rot="5400000">
                  <a:off x="6632575" y="22860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275" name="Group 143"/>
              <p:cNvGrpSpPr>
                <a:grpSpLocks/>
              </p:cNvGrpSpPr>
              <p:nvPr/>
            </p:nvGrpSpPr>
            <p:grpSpPr bwMode="auto">
              <a:xfrm>
                <a:off x="6019800" y="2971800"/>
                <a:ext cx="762000" cy="2133600"/>
                <a:chOff x="7772400" y="4114800"/>
                <a:chExt cx="762000" cy="2133600"/>
              </a:xfrm>
            </p:grpSpPr>
            <p:cxnSp>
              <p:nvCxnSpPr>
                <p:cNvPr id="212" name="Straight Connector 211"/>
                <p:cNvCxnSpPr/>
                <p:nvPr/>
              </p:nvCxnSpPr>
              <p:spPr>
                <a:xfrm rot="16200000" flipH="1">
                  <a:off x="7778750" y="4343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 rot="5400000">
                  <a:off x="7664450" y="5067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 rot="5400000">
                  <a:off x="8007350" y="4648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 rot="5400000">
                  <a:off x="7664450" y="4229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 rot="5400000">
                  <a:off x="7778750" y="4648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 rot="16200000" flipH="1">
                  <a:off x="7778750" y="5410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 rot="5400000">
                  <a:off x="7664450" y="6134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>
                  <a:off x="7778750" y="62484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/>
              </p:nvCxnSpPr>
              <p:spPr>
                <a:xfrm rot="5400000">
                  <a:off x="8007350" y="57150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 rot="5400000">
                  <a:off x="7664450" y="52959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 rot="5400000">
                  <a:off x="7778750" y="57150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9" name="TextBox 208"/>
            <p:cNvSpPr txBox="1"/>
            <p:nvPr/>
          </p:nvSpPr>
          <p:spPr>
            <a:xfrm>
              <a:off x="1524000" y="3581400"/>
              <a:ext cx="609600" cy="381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Al</a:t>
              </a:r>
              <a:r>
                <a:rPr lang="en-US" b="1" baseline="30000" dirty="0">
                  <a:latin typeface="+mn-lt"/>
                  <a:cs typeface="+mn-cs"/>
                </a:rPr>
                <a:t>3+</a:t>
              </a:r>
            </a:p>
          </p:txBody>
        </p:sp>
      </p:grpSp>
      <p:grpSp>
        <p:nvGrpSpPr>
          <p:cNvPr id="10249" name="Group 228"/>
          <p:cNvGrpSpPr>
            <a:grpSpLocks/>
          </p:cNvGrpSpPr>
          <p:nvPr/>
        </p:nvGrpSpPr>
        <p:grpSpPr bwMode="auto">
          <a:xfrm>
            <a:off x="533400" y="533400"/>
            <a:ext cx="1066800" cy="3200400"/>
            <a:chOff x="838201" y="2667000"/>
            <a:chExt cx="1066800" cy="3200400"/>
          </a:xfrm>
        </p:grpSpPr>
        <p:grpSp>
          <p:nvGrpSpPr>
            <p:cNvPr id="10250" name="Group 142"/>
            <p:cNvGrpSpPr>
              <a:grpSpLocks/>
            </p:cNvGrpSpPr>
            <p:nvPr/>
          </p:nvGrpSpPr>
          <p:grpSpPr bwMode="auto">
            <a:xfrm rot="10800000">
              <a:off x="838201" y="2667000"/>
              <a:ext cx="1066800" cy="3200400"/>
              <a:chOff x="838200" y="3048000"/>
              <a:chExt cx="1066800" cy="3200400"/>
            </a:xfrm>
          </p:grpSpPr>
          <p:grpSp>
            <p:nvGrpSpPr>
              <p:cNvPr id="10252" name="Group 100"/>
              <p:cNvGrpSpPr>
                <a:grpSpLocks/>
              </p:cNvGrpSpPr>
              <p:nvPr/>
            </p:nvGrpSpPr>
            <p:grpSpPr bwMode="auto">
              <a:xfrm>
                <a:off x="838200" y="41148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47" name="Straight Connector 246"/>
                <p:cNvCxnSpPr/>
                <p:nvPr/>
              </p:nvCxnSpPr>
              <p:spPr>
                <a:xfrm rot="5400000" flipH="1" flipV="1">
                  <a:off x="5794375" y="4267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/>
                <p:cNvCxnSpPr/>
                <p:nvPr/>
              </p:nvCxnSpPr>
              <p:spPr>
                <a:xfrm rot="5400000" flipH="1" flipV="1">
                  <a:off x="5680075" y="3848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Straight Connector 248"/>
                <p:cNvCxnSpPr/>
                <p:nvPr/>
              </p:nvCxnSpPr>
              <p:spPr>
                <a:xfrm rot="5400000" flipH="1" flipV="1">
                  <a:off x="4498975" y="4267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Straight Connector 249"/>
                <p:cNvCxnSpPr/>
                <p:nvPr/>
              </p:nvCxnSpPr>
              <p:spPr>
                <a:xfrm rot="5400000" flipH="1" flipV="1">
                  <a:off x="5680075" y="4686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/>
                <p:cNvCxnSpPr/>
                <p:nvPr/>
              </p:nvCxnSpPr>
              <p:spPr>
                <a:xfrm rot="16200000" flipV="1">
                  <a:off x="5794375" y="3962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253" name="Group 108"/>
              <p:cNvGrpSpPr>
                <a:grpSpLocks/>
              </p:cNvGrpSpPr>
              <p:nvPr/>
            </p:nvGrpSpPr>
            <p:grpSpPr bwMode="auto">
              <a:xfrm>
                <a:off x="838200" y="30480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41" name="Straight Connector 240"/>
                <p:cNvCxnSpPr/>
                <p:nvPr/>
              </p:nvCxnSpPr>
              <p:spPr>
                <a:xfrm rot="5400000" flipH="1" flipV="1">
                  <a:off x="5795962" y="4267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/>
                <p:cNvCxnSpPr/>
                <p:nvPr/>
              </p:nvCxnSpPr>
              <p:spPr>
                <a:xfrm rot="5400000" flipH="1" flipV="1">
                  <a:off x="5680075" y="3848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/>
                <p:cNvCxnSpPr/>
                <p:nvPr/>
              </p:nvCxnSpPr>
              <p:spPr>
                <a:xfrm rot="10800000">
                  <a:off x="5032375" y="37338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/>
                <p:cNvCxnSpPr/>
                <p:nvPr/>
              </p:nvCxnSpPr>
              <p:spPr>
                <a:xfrm rot="5400000" flipH="1" flipV="1">
                  <a:off x="4498975" y="4267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/>
              </p:nvCxnSpPr>
              <p:spPr>
                <a:xfrm rot="5400000" flipH="1" flipV="1">
                  <a:off x="5680075" y="4686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/>
                <p:cNvCxnSpPr/>
                <p:nvPr/>
              </p:nvCxnSpPr>
              <p:spPr>
                <a:xfrm rot="16200000" flipV="1">
                  <a:off x="5794375" y="3962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254" name="Group 134"/>
              <p:cNvGrpSpPr>
                <a:grpSpLocks/>
              </p:cNvGrpSpPr>
              <p:nvPr/>
            </p:nvGrpSpPr>
            <p:grpSpPr bwMode="auto">
              <a:xfrm>
                <a:off x="838200" y="5181600"/>
                <a:ext cx="1066800" cy="1066800"/>
                <a:chOff x="5029200" y="3733800"/>
                <a:chExt cx="1066800" cy="1066800"/>
              </a:xfrm>
            </p:grpSpPr>
            <p:cxnSp>
              <p:nvCxnSpPr>
                <p:cNvPr id="235" name="Straight Connector 234"/>
                <p:cNvCxnSpPr/>
                <p:nvPr/>
              </p:nvCxnSpPr>
              <p:spPr>
                <a:xfrm rot="5400000" flipH="1" flipV="1">
                  <a:off x="5797550" y="42672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 rot="5400000" flipH="1" flipV="1">
                  <a:off x="5680075" y="38481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 rot="10800000">
                  <a:off x="5035550" y="4800600"/>
                  <a:ext cx="7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 rot="5400000" flipH="1" flipV="1">
                  <a:off x="4500562" y="4267200"/>
                  <a:ext cx="10668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/>
              </p:nvCxnSpPr>
              <p:spPr>
                <a:xfrm rot="5400000" flipH="1" flipV="1">
                  <a:off x="5683250" y="4686300"/>
                  <a:ext cx="2286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 rot="16200000" flipV="1">
                  <a:off x="5797550" y="3962400"/>
                  <a:ext cx="304800" cy="3048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31" name="TextBox 230"/>
            <p:cNvSpPr txBox="1"/>
            <p:nvPr/>
          </p:nvSpPr>
          <p:spPr>
            <a:xfrm>
              <a:off x="1143001" y="4114800"/>
              <a:ext cx="685800" cy="36988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atin typeface="+mn-lt"/>
                  <a:cs typeface="+mn-cs"/>
                </a:rPr>
                <a:t>PO</a:t>
              </a:r>
              <a:r>
                <a:rPr lang="en-US" b="1" baseline="-25000" dirty="0">
                  <a:latin typeface="+mn-lt"/>
                  <a:cs typeface="+mn-cs"/>
                </a:rPr>
                <a:t>4</a:t>
              </a:r>
              <a:r>
                <a:rPr lang="en-US" b="1" baseline="30000" dirty="0">
                  <a:latin typeface="+mn-lt"/>
                  <a:cs typeface="+mn-cs"/>
                </a:rPr>
                <a:t>3-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269</Words>
  <Application>Microsoft Office PowerPoint</Application>
  <PresentationFormat>On-screen Show (4:3)</PresentationFormat>
  <Paragraphs>110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Tooth and Notch Ionic Compounds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Standring</dc:creator>
  <cp:lastModifiedBy>Daniel Standring</cp:lastModifiedBy>
  <cp:revision>13</cp:revision>
  <dcterms:created xsi:type="dcterms:W3CDTF">2011-01-22T17:02:24Z</dcterms:created>
  <dcterms:modified xsi:type="dcterms:W3CDTF">2015-07-12T18:01:35Z</dcterms:modified>
</cp:coreProperties>
</file>