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6"/>
  </p:notesMasterIdLst>
  <p:sldIdLst>
    <p:sldId id="257" r:id="rId2"/>
    <p:sldId id="258" r:id="rId3"/>
    <p:sldId id="259" r:id="rId4"/>
    <p:sldId id="260" r:id="rId5"/>
    <p:sldId id="264" r:id="rId6"/>
    <p:sldId id="265" r:id="rId7"/>
    <p:sldId id="266" r:id="rId8"/>
    <p:sldId id="267" r:id="rId9"/>
    <p:sldId id="268" r:id="rId10"/>
    <p:sldId id="269" r:id="rId11"/>
    <p:sldId id="270" r:id="rId12"/>
    <p:sldId id="271" r:id="rId13"/>
    <p:sldId id="262" r:id="rId14"/>
    <p:sldId id="263"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95CB"/>
    <a:srgbClr val="D1866B"/>
    <a:srgbClr val="47F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12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F42DD3-C5F8-45BD-A93A-312B9FF7B1FF}" type="datetimeFigureOut">
              <a:rPr lang="en-US" smtClean="0"/>
              <a:t>9/10/2013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5742A3-BBB2-42A7-BBBB-D6B76BFE914A}" type="slidenum">
              <a:rPr lang="en-US" smtClean="0"/>
              <a:t>‹#›</a:t>
            </a:fld>
            <a:endParaRPr lang="en-US"/>
          </a:p>
        </p:txBody>
      </p:sp>
    </p:spTree>
    <p:extLst>
      <p:ext uri="{BB962C8B-B14F-4D97-AF65-F5344CB8AC3E}">
        <p14:creationId xmlns:p14="http://schemas.microsoft.com/office/powerpoint/2010/main" val="4123255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E51D7D58-789A-49A8-99D4-837EBD04241E}" type="slidenum">
              <a:rPr lang="en-US" sz="1200"/>
              <a:pPr/>
              <a:t>5</a:t>
            </a:fld>
            <a:endParaRPr lang="en-US" sz="1200"/>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98DA26E4-E33C-4328-BDA5-22FA9EBB85C1}" type="slidenum">
              <a:rPr lang="en-US" sz="1200"/>
              <a:pPr/>
              <a:t>6</a:t>
            </a:fld>
            <a:endParaRPr lang="en-US" sz="1200"/>
          </a:p>
        </p:txBody>
      </p:sp>
      <p:sp>
        <p:nvSpPr>
          <p:cNvPr id="83971" name="Rectangle 1026"/>
          <p:cNvSpPr>
            <a:spLocks noRot="1" noChangeArrowheads="1" noTextEdit="1"/>
          </p:cNvSpPr>
          <p:nvPr>
            <p:ph type="sldImg"/>
          </p:nvPr>
        </p:nvSpPr>
        <p:spPr>
          <a:ln/>
        </p:spPr>
      </p:sp>
      <p:sp>
        <p:nvSpPr>
          <p:cNvPr id="839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sz="2400" smtClean="0">
                <a:solidFill>
                  <a:srgbClr val="000000"/>
                </a:solidFill>
                <a:cs typeface="Arial" charset="0"/>
              </a:rPr>
              <a:t>Methane is a tetrahedral molecule. The hydrogens in methane are at the four corners of a regular tetrahedron, and the bond angles are all 109.5°. </a:t>
            </a:r>
            <a:r>
              <a:rPr lang="en-US" sz="2400" b="1" smtClean="0">
                <a:solidFill>
                  <a:srgbClr val="000000"/>
                </a:solidFill>
                <a:cs typeface="Arial" charset="0"/>
              </a:rPr>
              <a:t>Interpreting Diagrams</a:t>
            </a:r>
            <a:r>
              <a:rPr lang="en-US" sz="2400" smtClean="0">
                <a:solidFill>
                  <a:srgbClr val="000000"/>
                </a:solidFill>
                <a:cs typeface="Arial" charset="0"/>
              </a:rPr>
              <a:t> </a:t>
            </a:r>
            <a:r>
              <a:rPr lang="en-US" sz="2400" b="1" i="1" smtClean="0">
                <a:solidFill>
                  <a:srgbClr val="000000"/>
                </a:solidFill>
                <a:cs typeface="Arial" charset="0"/>
              </a:rPr>
              <a:t>How do the resulting H—</a:t>
            </a:r>
            <a:r>
              <a:rPr lang="en-US" sz="2400" b="1" i="1" smtClean="0">
                <a:solidFill>
                  <a:srgbClr val="000000"/>
                </a:solidFill>
                <a:cs typeface="Arial" charset="0"/>
                <a:sym typeface="Symbol" pitchFamily="1" charset="2"/>
              </a:rPr>
              <a:t>C—H</a:t>
            </a:r>
            <a:r>
              <a:rPr lang="en-US" sz="2400" b="1" i="1" smtClean="0">
                <a:solidFill>
                  <a:srgbClr val="000000"/>
                </a:solidFill>
                <a:cs typeface="Arial" charset="0"/>
              </a:rPr>
              <a:t> bond angles compare to the tetrahedral angle?</a:t>
            </a:r>
            <a:endParaRPr lang="en-US" sz="2400" smtClean="0"/>
          </a:p>
          <a:p>
            <a:pPr>
              <a:spcBef>
                <a:spcPct val="0"/>
              </a:spcBef>
            </a:pPr>
            <a:endParaRPr lang="en-US" sz="2400" smtClean="0"/>
          </a:p>
          <a:p>
            <a:pPr>
              <a:spcBef>
                <a:spcPct val="0"/>
              </a:spcBef>
            </a:pPr>
            <a:endParaRPr lang="en-US" sz="2400" smtClean="0">
              <a:cs typeface="Times New Roman" pitchFamily="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1679CD4D-BABD-4C52-9D25-332B89B8E5DD}" type="slidenum">
              <a:rPr lang="en-US" sz="1200"/>
              <a:pPr/>
              <a:t>7</a:t>
            </a:fld>
            <a:endParaRPr lang="en-US" sz="1200"/>
          </a:p>
        </p:txBody>
      </p:sp>
      <p:sp>
        <p:nvSpPr>
          <p:cNvPr id="86019" name="Rectangle 1026"/>
          <p:cNvSpPr>
            <a:spLocks noRot="1" noChangeArrowheads="1" noTextEdit="1"/>
          </p:cNvSpPr>
          <p:nvPr>
            <p:ph type="sldImg"/>
          </p:nvPr>
        </p:nvSpPr>
        <p:spPr>
          <a:ln/>
        </p:spPr>
      </p:sp>
      <p:sp>
        <p:nvSpPr>
          <p:cNvPr id="860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sz="2400" smtClean="0">
                <a:solidFill>
                  <a:srgbClr val="000000"/>
                </a:solidFill>
                <a:cs typeface="Arial" charset="0"/>
              </a:rPr>
              <a:t>An ammonia molecule is pyramidal. The unshared pair of electrons repels the bonding pairs. </a:t>
            </a:r>
            <a:endParaRPr lang="en-US" sz="2400" smtClean="0"/>
          </a:p>
          <a:p>
            <a:pPr>
              <a:spcBef>
                <a:spcPct val="0"/>
              </a:spcBef>
            </a:pPr>
            <a:endParaRPr lang="en-US" sz="2400" smtClean="0">
              <a:cs typeface="Times New Roman" pitchFamily="1"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F53D9AAD-60CF-44DE-9F47-C69D9FC2D685}" type="slidenum">
              <a:rPr lang="en-US" sz="1200"/>
              <a:pPr/>
              <a:t>8</a:t>
            </a:fld>
            <a:endParaRPr lang="en-US" sz="1200"/>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sz="2400" smtClean="0">
                <a:solidFill>
                  <a:srgbClr val="000000"/>
                </a:solidFill>
              </a:rPr>
              <a:t>This comparison of water and carbon dioxide illustrates how unshared pairs of electrons can affect the shape of a molecule made of three atoms. a) The water molecule is bent because the two unshared pairs of electrons on oxygen repel the bonding electrons. b) In contrast, the carbon dioxide molecule is linear. The carbon atom has no unshared electron pairs.</a:t>
            </a:r>
          </a:p>
          <a:p>
            <a:pPr>
              <a:spcBef>
                <a:spcPct val="0"/>
              </a:spcBef>
            </a:pPr>
            <a:endParaRPr lang="en-US" sz="2400" smtClean="0"/>
          </a:p>
          <a:p>
            <a:pPr>
              <a:spcBef>
                <a:spcPct val="0"/>
              </a:spcBef>
            </a:pPr>
            <a:endParaRPr lang="en-US" sz="2400" smtClean="0">
              <a:cs typeface="Times New Roman"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0771664B-FD24-4F45-AA8B-79B226CBBFCA}" type="slidenum">
              <a:rPr lang="en-US" sz="1200"/>
              <a:pPr/>
              <a:t>9</a:t>
            </a:fld>
            <a:endParaRPr lang="en-US" sz="1200"/>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AC19AC6D-664D-41AB-AC87-26B8EBADE7F5}" type="slidenum">
              <a:rPr lang="en-US" sz="1200"/>
              <a:pPr/>
              <a:t>10</a:t>
            </a:fld>
            <a:endParaRPr lang="en-US" sz="1200"/>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698DB8CD-ACB6-4F6A-8F0D-0C3F20F10AFE}" type="slidenum">
              <a:rPr lang="en-US" sz="1200"/>
              <a:pPr/>
              <a:t>11</a:t>
            </a:fld>
            <a:endParaRPr lang="en-US" sz="1200"/>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2894F7C1-5843-466C-BFDD-83790FC722A6}" type="slidenum">
              <a:rPr lang="en-US" sz="1200"/>
              <a:pPr/>
              <a:t>12</a:t>
            </a:fld>
            <a:endParaRPr lang="en-US" sz="1200"/>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sz="2400" smtClean="0">
                <a:solidFill>
                  <a:srgbClr val="000000"/>
                </a:solidFill>
              </a:rPr>
              <a:t>This comparison of water and carbon dioxide illustrates how unshared pairs of electrons can affect the shape of a molecule made of three atoms. a) The water molecule is bent because the two unshared pairs of electrons on oxygen repel the bonding electrons. b) In contrast, the carbon dioxide molecule is linear. The carbon atom has no unshared electron pairs.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674" name="Rectangle 2"/>
          <p:cNvSpPr>
            <a:spLocks noGrp="1" noChangeArrowheads="1"/>
          </p:cNvSpPr>
          <p:nvPr>
            <p:ph type="ctrTitle" sz="quarter"/>
          </p:nvPr>
        </p:nvSpPr>
        <p:spPr bwMode="auto">
          <a:xfrm>
            <a:off x="685800" y="1676400"/>
            <a:ext cx="7772400" cy="1828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a:lvl1pPr>
          </a:lstStyle>
          <a:p>
            <a:pPr lvl="0"/>
            <a:r>
              <a:rPr lang="en-US" noProof="0" smtClean="0"/>
              <a:t>Click to edit Master title style</a:t>
            </a:r>
          </a:p>
        </p:txBody>
      </p:sp>
      <p:sp>
        <p:nvSpPr>
          <p:cNvPr id="2867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28676" name="Rectangle 4"/>
          <p:cNvSpPr>
            <a:spLocks noGrp="1" noChangeArrowheads="1"/>
          </p:cNvSpPr>
          <p:nvPr>
            <p:ph type="dt" sz="quarter" idx="2"/>
          </p:nvPr>
        </p:nvSpPr>
        <p:spPr/>
        <p:txBody>
          <a:bodyPr/>
          <a:lstStyle>
            <a:lvl1pPr>
              <a:defRPr/>
            </a:lvl1pPr>
          </a:lstStyle>
          <a:p>
            <a:endParaRPr lang="en-US"/>
          </a:p>
        </p:txBody>
      </p:sp>
      <p:sp>
        <p:nvSpPr>
          <p:cNvPr id="28677" name="Rectangle 5"/>
          <p:cNvSpPr>
            <a:spLocks noGrp="1" noChangeArrowheads="1"/>
          </p:cNvSpPr>
          <p:nvPr>
            <p:ph type="ftr" sz="quarter" idx="3"/>
          </p:nvPr>
        </p:nvSpPr>
        <p:spPr/>
        <p:txBody>
          <a:bodyPr/>
          <a:lstStyle>
            <a:lvl1pPr>
              <a:defRPr/>
            </a:lvl1pPr>
          </a:lstStyle>
          <a:p>
            <a:endParaRPr lang="en-US"/>
          </a:p>
        </p:txBody>
      </p:sp>
      <p:sp>
        <p:nvSpPr>
          <p:cNvPr id="28678" name="Rectangle 6"/>
          <p:cNvSpPr>
            <a:spLocks noGrp="1" noChangeArrowheads="1"/>
          </p:cNvSpPr>
          <p:nvPr>
            <p:ph type="sldNum" sz="quarter" idx="4"/>
          </p:nvPr>
        </p:nvSpPr>
        <p:spPr/>
        <p:txBody>
          <a:bodyPr/>
          <a:lstStyle>
            <a:lvl1pPr>
              <a:defRPr/>
            </a:lvl1pPr>
          </a:lstStyle>
          <a:p>
            <a:fld id="{0607CA0D-484B-407C-978E-5433C0D4DA88}"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4CD41C-F39B-4FEE-BC90-5DEFFAE8573D}" type="slidenum">
              <a:rPr lang="en-US"/>
              <a:pPr/>
              <a:t>‹#›</a:t>
            </a:fld>
            <a:endParaRPr lang="en-US"/>
          </a:p>
        </p:txBody>
      </p:sp>
    </p:spTree>
    <p:extLst>
      <p:ext uri="{BB962C8B-B14F-4D97-AF65-F5344CB8AC3E}">
        <p14:creationId xmlns:p14="http://schemas.microsoft.com/office/powerpoint/2010/main" val="359883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65125"/>
            <a:ext cx="2057400" cy="57308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65125"/>
            <a:ext cx="6019800" cy="5730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C38028-891E-4AD3-BBFF-409EE3CC5924}" type="slidenum">
              <a:rPr lang="en-US"/>
              <a:pPr/>
              <a:t>‹#›</a:t>
            </a:fld>
            <a:endParaRPr lang="en-US"/>
          </a:p>
        </p:txBody>
      </p:sp>
    </p:spTree>
    <p:extLst>
      <p:ext uri="{BB962C8B-B14F-4D97-AF65-F5344CB8AC3E}">
        <p14:creationId xmlns:p14="http://schemas.microsoft.com/office/powerpoint/2010/main" val="440242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65125"/>
            <a:ext cx="8229600" cy="5730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5A3963B6-26A0-4542-98DD-5CCDB31FAAD7}" type="slidenum">
              <a:rPr lang="en-US"/>
              <a:pPr/>
              <a:t>‹#›</a:t>
            </a:fld>
            <a:endParaRPr lang="en-US"/>
          </a:p>
        </p:txBody>
      </p:sp>
    </p:spTree>
    <p:extLst>
      <p:ext uri="{BB962C8B-B14F-4D97-AF65-F5344CB8AC3E}">
        <p14:creationId xmlns:p14="http://schemas.microsoft.com/office/powerpoint/2010/main" val="3074521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B3D287-485A-407D-A46E-CC27DAC4C982}" type="slidenum">
              <a:rPr lang="en-US"/>
              <a:pPr/>
              <a:t>‹#›</a:t>
            </a:fld>
            <a:endParaRPr lang="en-US"/>
          </a:p>
        </p:txBody>
      </p:sp>
    </p:spTree>
    <p:extLst>
      <p:ext uri="{BB962C8B-B14F-4D97-AF65-F5344CB8AC3E}">
        <p14:creationId xmlns:p14="http://schemas.microsoft.com/office/powerpoint/2010/main" val="17500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F0D592-E401-4A54-9A94-26651F7E28DC}" type="slidenum">
              <a:rPr lang="en-US"/>
              <a:pPr/>
              <a:t>‹#›</a:t>
            </a:fld>
            <a:endParaRPr lang="en-US"/>
          </a:p>
        </p:txBody>
      </p:sp>
    </p:spTree>
    <p:extLst>
      <p:ext uri="{BB962C8B-B14F-4D97-AF65-F5344CB8AC3E}">
        <p14:creationId xmlns:p14="http://schemas.microsoft.com/office/powerpoint/2010/main" val="34145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F5021D-DB99-4657-8C5A-698F54AE1A6D}" type="slidenum">
              <a:rPr lang="en-US"/>
              <a:pPr/>
              <a:t>‹#›</a:t>
            </a:fld>
            <a:endParaRPr lang="en-US"/>
          </a:p>
        </p:txBody>
      </p:sp>
    </p:spTree>
    <p:extLst>
      <p:ext uri="{BB962C8B-B14F-4D97-AF65-F5344CB8AC3E}">
        <p14:creationId xmlns:p14="http://schemas.microsoft.com/office/powerpoint/2010/main" val="3742777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9BE44AA-B3C7-4913-823A-5C7D900D0C7B}" type="slidenum">
              <a:rPr lang="en-US"/>
              <a:pPr/>
              <a:t>‹#›</a:t>
            </a:fld>
            <a:endParaRPr lang="en-US"/>
          </a:p>
        </p:txBody>
      </p:sp>
    </p:spTree>
    <p:extLst>
      <p:ext uri="{BB962C8B-B14F-4D97-AF65-F5344CB8AC3E}">
        <p14:creationId xmlns:p14="http://schemas.microsoft.com/office/powerpoint/2010/main" val="2192309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C6931D-E487-4CEE-865B-BD13C603A38D}" type="slidenum">
              <a:rPr lang="en-US"/>
              <a:pPr/>
              <a:t>‹#›</a:t>
            </a:fld>
            <a:endParaRPr lang="en-US"/>
          </a:p>
        </p:txBody>
      </p:sp>
    </p:spTree>
    <p:extLst>
      <p:ext uri="{BB962C8B-B14F-4D97-AF65-F5344CB8AC3E}">
        <p14:creationId xmlns:p14="http://schemas.microsoft.com/office/powerpoint/2010/main" val="275508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003DA16-1DAC-4F13-A63E-C5D61D2769F5}" type="slidenum">
              <a:rPr lang="en-US"/>
              <a:pPr/>
              <a:t>‹#›</a:t>
            </a:fld>
            <a:endParaRPr lang="en-US"/>
          </a:p>
        </p:txBody>
      </p:sp>
    </p:spTree>
    <p:extLst>
      <p:ext uri="{BB962C8B-B14F-4D97-AF65-F5344CB8AC3E}">
        <p14:creationId xmlns:p14="http://schemas.microsoft.com/office/powerpoint/2010/main" val="1918766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CBA958-6380-47B9-8194-A097C3B565EE}" type="slidenum">
              <a:rPr lang="en-US"/>
              <a:pPr/>
              <a:t>‹#›</a:t>
            </a:fld>
            <a:endParaRPr lang="en-US"/>
          </a:p>
        </p:txBody>
      </p:sp>
    </p:spTree>
    <p:extLst>
      <p:ext uri="{BB962C8B-B14F-4D97-AF65-F5344CB8AC3E}">
        <p14:creationId xmlns:p14="http://schemas.microsoft.com/office/powerpoint/2010/main" val="1159888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74D5C8-F153-4E1C-82B6-12E4ADEE131F}" type="slidenum">
              <a:rPr lang="en-US"/>
              <a:pPr/>
              <a:t>‹#›</a:t>
            </a:fld>
            <a:endParaRPr lang="en-US"/>
          </a:p>
        </p:txBody>
      </p:sp>
    </p:spTree>
    <p:extLst>
      <p:ext uri="{BB962C8B-B14F-4D97-AF65-F5344CB8AC3E}">
        <p14:creationId xmlns:p14="http://schemas.microsoft.com/office/powerpoint/2010/main" val="377682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endParaRPr lang="en-US"/>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endParaRPr lang="en-US"/>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7BC5320D-83F1-4D8D-B03F-8B1CEDF0AA4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381000" y="1981200"/>
            <a:ext cx="8229600" cy="1377885"/>
          </a:xfrm>
          <a:noFill/>
          <a:ln/>
          <a:extLst>
            <a:ext uri="{909E8E84-426E-40DD-AFC4-6F175D3DCCD1}">
              <a14:hiddenFill xmlns:a14="http://schemas.microsoft.com/office/drawing/2010/main">
                <a:solidFill>
                  <a:srgbClr val="6395CB"/>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6000" b="1" dirty="0" smtClean="0">
                <a:solidFill>
                  <a:srgbClr val="D1866B"/>
                </a:solidFill>
              </a:rPr>
              <a:t>VSEPR</a:t>
            </a:r>
            <a:r>
              <a:rPr lang="en-US" sz="6000" b="1" dirty="0" smtClean="0">
                <a:solidFill>
                  <a:schemeClr val="accent2"/>
                </a:solidFill>
              </a:rPr>
              <a:t> </a:t>
            </a:r>
            <a:r>
              <a:rPr lang="en-US" sz="6000" b="1" dirty="0">
                <a:solidFill>
                  <a:srgbClr val="47F5E4"/>
                </a:solidFill>
              </a:rPr>
              <a:t>Theory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500"/>
                                  </p:stCondLst>
                                  <p:iterate type="lt">
                                    <p:tmPct val="10000"/>
                                  </p:iterate>
                                  <p:childTnLst>
                                    <p:set>
                                      <p:cBhvr>
                                        <p:cTn id="6" dur="1" fill="hold">
                                          <p:stCondLst>
                                            <p:cond delay="0"/>
                                          </p:stCondLst>
                                        </p:cTn>
                                        <p:tgtEl>
                                          <p:spTgt spid="29698"/>
                                        </p:tgtEl>
                                        <p:attrNameLst>
                                          <p:attrName>style.visibility</p:attrName>
                                        </p:attrNameLst>
                                      </p:cBhvr>
                                      <p:to>
                                        <p:strVal val="visible"/>
                                      </p:to>
                                    </p:set>
                                    <p:anim calcmode="lin" valueType="num">
                                      <p:cBhvr>
                                        <p:cTn id="7" dur="5000" fill="hold"/>
                                        <p:tgtEl>
                                          <p:spTgt spid="29698"/>
                                        </p:tgtEl>
                                        <p:attrNameLst>
                                          <p:attrName>ppt_w</p:attrName>
                                        </p:attrNameLst>
                                      </p:cBhvr>
                                      <p:tavLst>
                                        <p:tav tm="0">
                                          <p:val>
                                            <p:fltVal val="0"/>
                                          </p:val>
                                        </p:tav>
                                        <p:tav tm="100000">
                                          <p:val>
                                            <p:strVal val="#ppt_w"/>
                                          </p:val>
                                        </p:tav>
                                      </p:tavLst>
                                    </p:anim>
                                    <p:anim calcmode="lin" valueType="num">
                                      <p:cBhvr>
                                        <p:cTn id="8" dur="5000" fill="hold"/>
                                        <p:tgtEl>
                                          <p:spTgt spid="29698"/>
                                        </p:tgtEl>
                                        <p:attrNameLst>
                                          <p:attrName>ppt_h</p:attrName>
                                        </p:attrNameLst>
                                      </p:cBhvr>
                                      <p:tavLst>
                                        <p:tav tm="0">
                                          <p:val>
                                            <p:fltVal val="0"/>
                                          </p:val>
                                        </p:tav>
                                        <p:tav tm="100000">
                                          <p:val>
                                            <p:strVal val="#ppt_h"/>
                                          </p:val>
                                        </p:tav>
                                      </p:tavLst>
                                    </p:anim>
                                    <p:animEffect transition="in" filter="fade">
                                      <p:cBhvr>
                                        <p:cTn id="9" dur="50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81000" y="457200"/>
            <a:ext cx="8458200" cy="457200"/>
          </a:xfrm>
        </p:spPr>
        <p:txBody>
          <a:bodyPr/>
          <a:lstStyle/>
          <a:p>
            <a:pPr algn="ctr" eaLnBrk="1" hangingPunct="1"/>
            <a:r>
              <a:rPr lang="en-US" sz="4000" smtClean="0">
                <a:solidFill>
                  <a:srgbClr val="FFFF00"/>
                </a:solidFill>
              </a:rPr>
              <a:t>Water’s bond angle is 104.5</a:t>
            </a:r>
            <a:r>
              <a:rPr lang="en-US" sz="4000" smtClean="0">
                <a:solidFill>
                  <a:srgbClr val="FFFF00"/>
                </a:solidFill>
                <a:cs typeface="Arial" charset="0"/>
              </a:rPr>
              <a:t>° </a:t>
            </a:r>
            <a:br>
              <a:rPr lang="en-US" sz="4000" smtClean="0">
                <a:solidFill>
                  <a:srgbClr val="FFFF00"/>
                </a:solidFill>
                <a:cs typeface="Arial" charset="0"/>
              </a:rPr>
            </a:br>
            <a:r>
              <a:rPr lang="en-US" sz="4000" smtClean="0">
                <a:solidFill>
                  <a:srgbClr val="FFFF00"/>
                </a:solidFill>
                <a:cs typeface="Arial" charset="0"/>
              </a:rPr>
              <a:t>(much less than the tetrahedral angle of 109.5°) because its lone pairs need extra room.</a:t>
            </a:r>
            <a:endParaRPr lang="en-US" sz="4000" smtClean="0">
              <a:solidFill>
                <a:srgbClr val="FFFF00"/>
              </a:solidFill>
            </a:endParaRPr>
          </a:p>
        </p:txBody>
      </p:sp>
      <p:pic>
        <p:nvPicPr>
          <p:cNvPr id="9113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598863"/>
            <a:ext cx="8391525" cy="26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534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157288"/>
            <a:ext cx="7142163" cy="493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0287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3"/>
          <p:cNvSpPr>
            <a:spLocks noGrp="1" noChangeArrowheads="1"/>
          </p:cNvSpPr>
          <p:nvPr>
            <p:ph type="body" idx="1"/>
          </p:nvPr>
        </p:nvSpPr>
        <p:spPr>
          <a:xfrm>
            <a:off x="-228600" y="838200"/>
            <a:ext cx="10439400" cy="4772025"/>
          </a:xfrm>
        </p:spPr>
        <p:txBody>
          <a:bodyPr/>
          <a:lstStyle/>
          <a:p>
            <a:pPr lvl="2" eaLnBrk="1" hangingPunct="1"/>
            <a:r>
              <a:rPr lang="en-US" sz="4000" b="1" smtClean="0">
                <a:solidFill>
                  <a:srgbClr val="FFFF00"/>
                </a:solidFill>
              </a:rPr>
              <a:t>A carbon dioxide molecule is linear.</a:t>
            </a:r>
          </a:p>
        </p:txBody>
      </p:sp>
      <p:pic>
        <p:nvPicPr>
          <p:cNvPr id="95235"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525" y="2011363"/>
            <a:ext cx="6899275"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6216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45" y="815686"/>
            <a:ext cx="8934102" cy="6042314"/>
          </a:xfrm>
          <a:prstGeom prst="rect">
            <a:avLst/>
          </a:prstGeom>
        </p:spPr>
      </p:pic>
      <p:sp>
        <p:nvSpPr>
          <p:cNvPr id="11" name="Rectangle 4"/>
          <p:cNvSpPr>
            <a:spLocks noChangeArrowheads="1"/>
          </p:cNvSpPr>
          <p:nvPr/>
        </p:nvSpPr>
        <p:spPr bwMode="auto">
          <a:xfrm>
            <a:off x="0" y="2286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sz="3200" dirty="0"/>
              <a:t>Shapes of molecules according to VESPR theory:</a:t>
            </a:r>
          </a:p>
        </p:txBody>
      </p:sp>
    </p:spTree>
    <p:extLst>
      <p:ext uri="{BB962C8B-B14F-4D97-AF65-F5344CB8AC3E}">
        <p14:creationId xmlns:p14="http://schemas.microsoft.com/office/powerpoint/2010/main" val="328448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1000"/>
                                  </p:stCondLst>
                                  <p:iterate type="wd">
                                    <p:tmPct val="10000"/>
                                  </p:iterate>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3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7200" dirty="0" smtClean="0"/>
              <a:t>Practice</a:t>
            </a:r>
            <a:endParaRPr lang="en-US" sz="7200" dirty="0"/>
          </a:p>
        </p:txBody>
      </p:sp>
      <p:sp>
        <p:nvSpPr>
          <p:cNvPr id="4" name="Content Placeholder 3"/>
          <p:cNvSpPr>
            <a:spLocks noGrp="1"/>
          </p:cNvSpPr>
          <p:nvPr>
            <p:ph idx="1"/>
          </p:nvPr>
        </p:nvSpPr>
        <p:spPr/>
        <p:txBody>
          <a:bodyPr/>
          <a:lstStyle/>
          <a:p>
            <a:pPr algn="ctr"/>
            <a:r>
              <a:rPr lang="en-US" sz="6600" dirty="0" smtClean="0"/>
              <a:t>Text p. 96 # 2-4</a:t>
            </a:r>
          </a:p>
          <a:p>
            <a:pPr algn="ctr"/>
            <a:r>
              <a:rPr lang="en-US" sz="6600" dirty="0"/>
              <a:t>Text p. 96 </a:t>
            </a:r>
            <a:r>
              <a:rPr lang="en-US" sz="6600" dirty="0" smtClean="0"/>
              <a:t># 7 </a:t>
            </a:r>
          </a:p>
          <a:p>
            <a:endParaRPr lang="en-US" dirty="0"/>
          </a:p>
        </p:txBody>
      </p:sp>
    </p:spTree>
    <p:extLst>
      <p:ext uri="{BB962C8B-B14F-4D97-AF65-F5344CB8AC3E}">
        <p14:creationId xmlns:p14="http://schemas.microsoft.com/office/powerpoint/2010/main" val="2373629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type="body" idx="1"/>
          </p:nvPr>
        </p:nvSpPr>
        <p:spPr>
          <a:xfrm>
            <a:off x="0" y="0"/>
            <a:ext cx="9144000" cy="6324600"/>
          </a:xfrm>
          <a:noFill/>
          <a:ln/>
        </p:spPr>
        <p:txBody>
          <a:bodyPr/>
          <a:lstStyle/>
          <a:p>
            <a:pPr marL="0" indent="0" algn="ctr">
              <a:buNone/>
            </a:pPr>
            <a:r>
              <a:rPr lang="en-US" sz="4000" dirty="0">
                <a:solidFill>
                  <a:srgbClr val="D1866B"/>
                </a:solidFill>
              </a:rPr>
              <a:t>V</a:t>
            </a:r>
            <a:r>
              <a:rPr lang="en-US" sz="4000" dirty="0"/>
              <a:t>alence </a:t>
            </a:r>
            <a:r>
              <a:rPr lang="en-US" sz="4000" dirty="0">
                <a:solidFill>
                  <a:srgbClr val="D1866B"/>
                </a:solidFill>
              </a:rPr>
              <a:t>s</a:t>
            </a:r>
            <a:r>
              <a:rPr lang="en-US" sz="4000" dirty="0"/>
              <a:t>hell </a:t>
            </a:r>
            <a:r>
              <a:rPr lang="en-US" sz="4000" dirty="0">
                <a:solidFill>
                  <a:srgbClr val="D1866B"/>
                </a:solidFill>
              </a:rPr>
              <a:t>e</a:t>
            </a:r>
            <a:r>
              <a:rPr lang="en-US" sz="4000" dirty="0"/>
              <a:t>lectron </a:t>
            </a:r>
            <a:r>
              <a:rPr lang="en-US" sz="4000" dirty="0">
                <a:solidFill>
                  <a:srgbClr val="D1866B"/>
                </a:solidFill>
              </a:rPr>
              <a:t>p</a:t>
            </a:r>
            <a:r>
              <a:rPr lang="en-US" sz="4000" dirty="0"/>
              <a:t>air </a:t>
            </a:r>
            <a:r>
              <a:rPr lang="en-US" sz="4000" dirty="0">
                <a:solidFill>
                  <a:srgbClr val="D1866B"/>
                </a:solidFill>
              </a:rPr>
              <a:t>r</a:t>
            </a:r>
            <a:r>
              <a:rPr lang="en-US" sz="4000" dirty="0"/>
              <a:t>epulsion theory</a:t>
            </a:r>
            <a:r>
              <a:rPr lang="en-US" sz="4000" dirty="0" smtClean="0"/>
              <a:t>.</a:t>
            </a:r>
            <a:endParaRPr lang="en-US" sz="4000" dirty="0"/>
          </a:p>
          <a:p>
            <a:r>
              <a:rPr lang="en-US" sz="4000" dirty="0"/>
              <a:t>A </a:t>
            </a:r>
            <a:r>
              <a:rPr lang="en-US" sz="4000" dirty="0">
                <a:solidFill>
                  <a:schemeClr val="hlink"/>
                </a:solidFill>
              </a:rPr>
              <a:t>three dimensional</a:t>
            </a:r>
            <a:r>
              <a:rPr lang="en-US" sz="4000" dirty="0"/>
              <a:t>  representation of a molecule.</a:t>
            </a:r>
          </a:p>
          <a:p>
            <a:pPr>
              <a:buFont typeface="Wingdings" panose="05000000000000000000" pitchFamily="2" charset="2"/>
              <a:buNone/>
            </a:pPr>
            <a:endParaRPr lang="en-US" sz="4000" dirty="0" smtClean="0"/>
          </a:p>
          <a:p>
            <a:pPr>
              <a:buFont typeface="Wingdings" panose="05000000000000000000" pitchFamily="2" charset="2"/>
              <a:buNone/>
            </a:pPr>
            <a:endParaRPr lang="en-US" sz="4000" dirty="0"/>
          </a:p>
          <a:p>
            <a:pPr marL="0" indent="0">
              <a:buNone/>
            </a:pPr>
            <a:endParaRPr lang="en-US" sz="4000" dirty="0"/>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60700"/>
            <a:ext cx="390525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419600"/>
            <a:ext cx="289560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276600"/>
            <a:ext cx="243840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6"/>
          <p:cNvSpPr txBox="1">
            <a:spLocks noChangeArrowheads="1"/>
          </p:cNvSpPr>
          <p:nvPr/>
        </p:nvSpPr>
        <p:spPr bwMode="auto">
          <a:xfrm>
            <a:off x="3810000" y="3429000"/>
            <a:ext cx="2133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eaLnBrk="1" hangingPunct="1">
              <a:spcBef>
                <a:spcPct val="50000"/>
              </a:spcBef>
            </a:pPr>
            <a:r>
              <a:rPr lang="en-US" sz="4000" b="1">
                <a:solidFill>
                  <a:srgbClr val="F9FF37"/>
                </a:solidFill>
                <a:latin typeface="Times New Roman" pitchFamily="1" charset="0"/>
              </a:rPr>
              <a:t>Linear</a:t>
            </a:r>
          </a:p>
        </p:txBody>
      </p:sp>
      <p:sp>
        <p:nvSpPr>
          <p:cNvPr id="13" name="Text Box 7"/>
          <p:cNvSpPr txBox="1">
            <a:spLocks noChangeArrowheads="1"/>
          </p:cNvSpPr>
          <p:nvPr/>
        </p:nvSpPr>
        <p:spPr bwMode="auto">
          <a:xfrm>
            <a:off x="-228600" y="5029200"/>
            <a:ext cx="2514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r" eaLnBrk="1" hangingPunct="1">
              <a:spcBef>
                <a:spcPct val="50000"/>
              </a:spcBef>
            </a:pPr>
            <a:r>
              <a:rPr lang="en-US" sz="4000" b="1">
                <a:solidFill>
                  <a:srgbClr val="F9FF37"/>
                </a:solidFill>
                <a:latin typeface="Times New Roman" pitchFamily="1" charset="0"/>
              </a:rPr>
              <a:t>Trigonal planar</a:t>
            </a:r>
          </a:p>
        </p:txBody>
      </p:sp>
      <p:sp>
        <p:nvSpPr>
          <p:cNvPr id="14" name="Text Box 8"/>
          <p:cNvSpPr txBox="1">
            <a:spLocks noChangeArrowheads="1"/>
          </p:cNvSpPr>
          <p:nvPr/>
        </p:nvSpPr>
        <p:spPr bwMode="auto">
          <a:xfrm>
            <a:off x="6324600" y="5562600"/>
            <a:ext cx="2819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eaLnBrk="1" hangingPunct="1">
              <a:spcBef>
                <a:spcPct val="50000"/>
              </a:spcBef>
            </a:pPr>
            <a:r>
              <a:rPr lang="en-US" sz="4000" b="1">
                <a:solidFill>
                  <a:srgbClr val="F9FF37"/>
                </a:solidFill>
                <a:latin typeface="Times New Roman" pitchFamily="1" charset="0"/>
              </a:rPr>
              <a:t>Tetrahedral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1000"/>
                                  </p:stCondLst>
                                  <p:iterate type="wd">
                                    <p:tmPct val="10000"/>
                                  </p:iterate>
                                  <p:childTnLst>
                                    <p:set>
                                      <p:cBhvr>
                                        <p:cTn id="6" dur="1" fill="hold">
                                          <p:stCondLst>
                                            <p:cond delay="0"/>
                                          </p:stCondLst>
                                        </p:cTn>
                                        <p:tgtEl>
                                          <p:spTgt spid="30725">
                                            <p:txEl>
                                              <p:pRg st="0" end="0"/>
                                            </p:txEl>
                                          </p:spTgt>
                                        </p:tgtEl>
                                        <p:attrNameLst>
                                          <p:attrName>style.visibility</p:attrName>
                                        </p:attrNameLst>
                                      </p:cBhvr>
                                      <p:to>
                                        <p:strVal val="visible"/>
                                      </p:to>
                                    </p:set>
                                    <p:anim calcmode="lin" valueType="num">
                                      <p:cBhvr>
                                        <p:cTn id="7" dur="3000" fill="hold"/>
                                        <p:tgtEl>
                                          <p:spTgt spid="30725">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0725">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0725">
                                            <p:txEl>
                                              <p:pRg st="0" end="0"/>
                                            </p:txEl>
                                          </p:spTgt>
                                        </p:tgtEl>
                                      </p:cBhvr>
                                    </p:animEffect>
                                  </p:childTnLst>
                                </p:cTn>
                              </p:par>
                            </p:childTnLst>
                          </p:cTn>
                        </p:par>
                        <p:par>
                          <p:cTn id="10" fill="hold" nodeType="afterGroup">
                            <p:stCondLst>
                              <p:cond delay="5800"/>
                            </p:stCondLst>
                            <p:childTnLst>
                              <p:par>
                                <p:cTn id="11" presetID="53" presetClass="entr" presetSubtype="0" fill="hold" nodeType="afterEffect">
                                  <p:stCondLst>
                                    <p:cond delay="1000"/>
                                  </p:stCondLst>
                                  <p:iterate type="wd">
                                    <p:tmPct val="10000"/>
                                  </p:iterate>
                                  <p:childTnLst>
                                    <p:set>
                                      <p:cBhvr>
                                        <p:cTn id="12" dur="1" fill="hold">
                                          <p:stCondLst>
                                            <p:cond delay="0"/>
                                          </p:stCondLst>
                                        </p:cTn>
                                        <p:tgtEl>
                                          <p:spTgt spid="30725">
                                            <p:txEl>
                                              <p:pRg st="1" end="1"/>
                                            </p:txEl>
                                          </p:spTgt>
                                        </p:tgtEl>
                                        <p:attrNameLst>
                                          <p:attrName>style.visibility</p:attrName>
                                        </p:attrNameLst>
                                      </p:cBhvr>
                                      <p:to>
                                        <p:strVal val="visible"/>
                                      </p:to>
                                    </p:set>
                                    <p:anim calcmode="lin" valueType="num">
                                      <p:cBhvr>
                                        <p:cTn id="13" dur="3000" fill="hold"/>
                                        <p:tgtEl>
                                          <p:spTgt spid="30725">
                                            <p:txEl>
                                              <p:pRg st="1" end="1"/>
                                            </p:txEl>
                                          </p:spTgt>
                                        </p:tgtEl>
                                        <p:attrNameLst>
                                          <p:attrName>ppt_w</p:attrName>
                                        </p:attrNameLst>
                                      </p:cBhvr>
                                      <p:tavLst>
                                        <p:tav tm="0">
                                          <p:val>
                                            <p:fltVal val="0"/>
                                          </p:val>
                                        </p:tav>
                                        <p:tav tm="100000">
                                          <p:val>
                                            <p:strVal val="#ppt_w"/>
                                          </p:val>
                                        </p:tav>
                                      </p:tavLst>
                                    </p:anim>
                                    <p:anim calcmode="lin" valueType="num">
                                      <p:cBhvr>
                                        <p:cTn id="14" dur="3000" fill="hold"/>
                                        <p:tgtEl>
                                          <p:spTgt spid="30725">
                                            <p:txEl>
                                              <p:pRg st="1" end="1"/>
                                            </p:txEl>
                                          </p:spTgt>
                                        </p:tgtEl>
                                        <p:attrNameLst>
                                          <p:attrName>ppt_h</p:attrName>
                                        </p:attrNameLst>
                                      </p:cBhvr>
                                      <p:tavLst>
                                        <p:tav tm="0">
                                          <p:val>
                                            <p:fltVal val="0"/>
                                          </p:val>
                                        </p:tav>
                                        <p:tav tm="100000">
                                          <p:val>
                                            <p:strVal val="#ppt_h"/>
                                          </p:val>
                                        </p:tav>
                                      </p:tavLst>
                                    </p:anim>
                                    <p:animEffect transition="in" filter="fade">
                                      <p:cBhvr>
                                        <p:cTn id="15" dur="3000"/>
                                        <p:tgtEl>
                                          <p:spTgt spid="3072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499"/>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1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1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499"/>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13" grpId="0" autoUpdateAnimBg="0"/>
      <p:bldP spid="1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0" y="228600"/>
            <a:ext cx="9144000" cy="6629400"/>
          </a:xfrm>
        </p:spPr>
        <p:txBody>
          <a:bodyPr/>
          <a:lstStyle/>
          <a:p>
            <a:pPr>
              <a:buFont typeface="Wingdings" panose="05000000000000000000" pitchFamily="2" charset="2"/>
              <a:buNone/>
            </a:pPr>
            <a:r>
              <a:rPr lang="en-US" dirty="0"/>
              <a:t>According to VESPR theory:</a:t>
            </a:r>
          </a:p>
          <a:p>
            <a:pPr>
              <a:buFont typeface="Wingdings" panose="05000000000000000000" pitchFamily="2" charset="2"/>
              <a:buNone/>
            </a:pPr>
            <a:endParaRPr lang="en-US" dirty="0"/>
          </a:p>
          <a:p>
            <a:r>
              <a:rPr lang="en-US" sz="2800" dirty="0" smtClean="0"/>
              <a:t>Only </a:t>
            </a:r>
            <a:r>
              <a:rPr lang="en-US" sz="2800" dirty="0"/>
              <a:t>the valence electrons of the central atom </a:t>
            </a:r>
            <a:r>
              <a:rPr lang="en-US" sz="2800" dirty="0" smtClean="0"/>
              <a:t>are important </a:t>
            </a:r>
            <a:r>
              <a:rPr lang="en-US" sz="2800" dirty="0"/>
              <a:t>for molecular shape.</a:t>
            </a:r>
          </a:p>
          <a:p>
            <a:r>
              <a:rPr lang="en-US" sz="2800" dirty="0" smtClean="0"/>
              <a:t>Valence </a:t>
            </a:r>
            <a:r>
              <a:rPr lang="en-US" sz="2800" dirty="0"/>
              <a:t>electrons for molecules (or polyatomic </a:t>
            </a:r>
            <a:r>
              <a:rPr lang="en-US" sz="2800" dirty="0" smtClean="0"/>
              <a:t>ions</a:t>
            </a:r>
            <a:r>
              <a:rPr lang="en-US" sz="2800" dirty="0"/>
              <a:t>) are paired.</a:t>
            </a:r>
          </a:p>
          <a:p>
            <a:r>
              <a:rPr lang="en-US" sz="2800" dirty="0" smtClean="0"/>
              <a:t>Bonded </a:t>
            </a:r>
            <a:r>
              <a:rPr lang="en-US" sz="2800" dirty="0"/>
              <a:t>electron pairs are treated the same as </a:t>
            </a:r>
            <a:r>
              <a:rPr lang="en-US" sz="2800" dirty="0" smtClean="0"/>
              <a:t>lone </a:t>
            </a:r>
            <a:r>
              <a:rPr lang="en-US" sz="2800" dirty="0"/>
              <a:t>pairs.</a:t>
            </a:r>
          </a:p>
          <a:p>
            <a:r>
              <a:rPr lang="en-US" sz="2800" dirty="0" smtClean="0"/>
              <a:t>Valence </a:t>
            </a:r>
            <a:r>
              <a:rPr lang="en-US" sz="2800" dirty="0"/>
              <a:t>electron pairs repel each other </a:t>
            </a:r>
            <a:r>
              <a:rPr lang="en-US" sz="2800" dirty="0" smtClean="0"/>
              <a:t>electro statically</a:t>
            </a:r>
            <a:r>
              <a:rPr lang="en-US" sz="2800" dirty="0"/>
              <a:t>.</a:t>
            </a:r>
          </a:p>
          <a:p>
            <a:r>
              <a:rPr lang="en-US" sz="2800" dirty="0" smtClean="0"/>
              <a:t>Molecular </a:t>
            </a:r>
            <a:r>
              <a:rPr lang="en-US" sz="2800" dirty="0"/>
              <a:t>shape is determined by the </a:t>
            </a:r>
            <a:r>
              <a:rPr lang="en-US" sz="2800" dirty="0" smtClean="0">
                <a:solidFill>
                  <a:srgbClr val="FF0000"/>
                </a:solidFill>
              </a:rPr>
              <a:t>electron pairs </a:t>
            </a:r>
            <a:r>
              <a:rPr lang="en-US" sz="2800" dirty="0">
                <a:solidFill>
                  <a:srgbClr val="FF0000"/>
                </a:solidFill>
              </a:rPr>
              <a:t>being separated as much as possible</a:t>
            </a:r>
            <a:r>
              <a:rPr lang="en-US" sz="2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1000"/>
                                  </p:stCondLst>
                                  <p:iterate type="wd">
                                    <p:tmPct val="10000"/>
                                  </p:iterate>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p:cTn id="7" dur="3000" fill="hold"/>
                                        <p:tgtEl>
                                          <p:spTgt spid="31747">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1747">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1747">
                                            <p:txEl>
                                              <p:pRg st="0" end="0"/>
                                            </p:txEl>
                                          </p:spTgt>
                                        </p:tgtEl>
                                      </p:cBhvr>
                                    </p:animEffect>
                                  </p:childTnLst>
                                </p:cTn>
                              </p:par>
                            </p:childTnLst>
                          </p:cTn>
                        </p:par>
                        <p:par>
                          <p:cTn id="10" fill="hold" nodeType="afterGroup">
                            <p:stCondLst>
                              <p:cond delay="5200"/>
                            </p:stCondLst>
                            <p:childTnLst>
                              <p:par>
                                <p:cTn id="11" presetID="53" presetClass="entr" presetSubtype="0" fill="hold" nodeType="afterEffect">
                                  <p:stCondLst>
                                    <p:cond delay="1000"/>
                                  </p:stCondLst>
                                  <p:iterate type="wd">
                                    <p:tmPct val="10000"/>
                                  </p:iterate>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p:cTn id="13" dur="3000" fill="hold"/>
                                        <p:tgtEl>
                                          <p:spTgt spid="31747">
                                            <p:txEl>
                                              <p:pRg st="2" end="2"/>
                                            </p:txEl>
                                          </p:spTgt>
                                        </p:tgtEl>
                                        <p:attrNameLst>
                                          <p:attrName>ppt_w</p:attrName>
                                        </p:attrNameLst>
                                      </p:cBhvr>
                                      <p:tavLst>
                                        <p:tav tm="0">
                                          <p:val>
                                            <p:fltVal val="0"/>
                                          </p:val>
                                        </p:tav>
                                        <p:tav tm="100000">
                                          <p:val>
                                            <p:strVal val="#ppt_w"/>
                                          </p:val>
                                        </p:tav>
                                      </p:tavLst>
                                    </p:anim>
                                    <p:anim calcmode="lin" valueType="num">
                                      <p:cBhvr>
                                        <p:cTn id="14" dur="3000" fill="hold"/>
                                        <p:tgtEl>
                                          <p:spTgt spid="31747">
                                            <p:txEl>
                                              <p:pRg st="2" end="2"/>
                                            </p:txEl>
                                          </p:spTgt>
                                        </p:tgtEl>
                                        <p:attrNameLst>
                                          <p:attrName>ppt_h</p:attrName>
                                        </p:attrNameLst>
                                      </p:cBhvr>
                                      <p:tavLst>
                                        <p:tav tm="0">
                                          <p:val>
                                            <p:fltVal val="0"/>
                                          </p:val>
                                        </p:tav>
                                        <p:tav tm="100000">
                                          <p:val>
                                            <p:strVal val="#ppt_h"/>
                                          </p:val>
                                        </p:tav>
                                      </p:tavLst>
                                    </p:anim>
                                    <p:animEffect transition="in" filter="fade">
                                      <p:cBhvr>
                                        <p:cTn id="15" dur="3000"/>
                                        <p:tgtEl>
                                          <p:spTgt spid="31747">
                                            <p:txEl>
                                              <p:pRg st="2" end="2"/>
                                            </p:txEl>
                                          </p:spTgt>
                                        </p:tgtEl>
                                      </p:cBhvr>
                                    </p:animEffect>
                                  </p:childTnLst>
                                </p:cTn>
                              </p:par>
                            </p:childTnLst>
                          </p:cTn>
                        </p:par>
                        <p:par>
                          <p:cTn id="16" fill="hold" nodeType="afterGroup">
                            <p:stCondLst>
                              <p:cond delay="13100"/>
                            </p:stCondLst>
                            <p:childTnLst>
                              <p:par>
                                <p:cTn id="17" presetID="53" presetClass="entr" presetSubtype="0" fill="hold" nodeType="afterEffect">
                                  <p:stCondLst>
                                    <p:cond delay="1000"/>
                                  </p:stCondLst>
                                  <p:iterate type="wd">
                                    <p:tmPct val="10000"/>
                                  </p:iterate>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p:cTn id="19" dur="3000" fill="hold"/>
                                        <p:tgtEl>
                                          <p:spTgt spid="31747">
                                            <p:txEl>
                                              <p:pRg st="3" end="3"/>
                                            </p:txEl>
                                          </p:spTgt>
                                        </p:tgtEl>
                                        <p:attrNameLst>
                                          <p:attrName>ppt_w</p:attrName>
                                        </p:attrNameLst>
                                      </p:cBhvr>
                                      <p:tavLst>
                                        <p:tav tm="0">
                                          <p:val>
                                            <p:fltVal val="0"/>
                                          </p:val>
                                        </p:tav>
                                        <p:tav tm="100000">
                                          <p:val>
                                            <p:strVal val="#ppt_w"/>
                                          </p:val>
                                        </p:tav>
                                      </p:tavLst>
                                    </p:anim>
                                    <p:anim calcmode="lin" valueType="num">
                                      <p:cBhvr>
                                        <p:cTn id="20" dur="3000" fill="hold"/>
                                        <p:tgtEl>
                                          <p:spTgt spid="31747">
                                            <p:txEl>
                                              <p:pRg st="3" end="3"/>
                                            </p:txEl>
                                          </p:spTgt>
                                        </p:tgtEl>
                                        <p:attrNameLst>
                                          <p:attrName>ppt_h</p:attrName>
                                        </p:attrNameLst>
                                      </p:cBhvr>
                                      <p:tavLst>
                                        <p:tav tm="0">
                                          <p:val>
                                            <p:fltVal val="0"/>
                                          </p:val>
                                        </p:tav>
                                        <p:tav tm="100000">
                                          <p:val>
                                            <p:strVal val="#ppt_h"/>
                                          </p:val>
                                        </p:tav>
                                      </p:tavLst>
                                    </p:anim>
                                    <p:animEffect transition="in" filter="fade">
                                      <p:cBhvr>
                                        <p:cTn id="21" dur="3000"/>
                                        <p:tgtEl>
                                          <p:spTgt spid="31747">
                                            <p:txEl>
                                              <p:pRg st="3" end="3"/>
                                            </p:txEl>
                                          </p:spTgt>
                                        </p:tgtEl>
                                      </p:cBhvr>
                                    </p:animEffect>
                                  </p:childTnLst>
                                </p:cTn>
                              </p:par>
                            </p:childTnLst>
                          </p:cTn>
                        </p:par>
                        <p:par>
                          <p:cTn id="22" fill="hold" nodeType="afterGroup">
                            <p:stCondLst>
                              <p:cond delay="20400"/>
                            </p:stCondLst>
                            <p:childTnLst>
                              <p:par>
                                <p:cTn id="23" presetID="53" presetClass="entr" presetSubtype="0" fill="hold" nodeType="afterEffect">
                                  <p:stCondLst>
                                    <p:cond delay="1000"/>
                                  </p:stCondLst>
                                  <p:iterate type="wd">
                                    <p:tmPct val="10000"/>
                                  </p:iterate>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p:cTn id="25" dur="3000" fill="hold"/>
                                        <p:tgtEl>
                                          <p:spTgt spid="31747">
                                            <p:txEl>
                                              <p:pRg st="4" end="4"/>
                                            </p:txEl>
                                          </p:spTgt>
                                        </p:tgtEl>
                                        <p:attrNameLst>
                                          <p:attrName>ppt_w</p:attrName>
                                        </p:attrNameLst>
                                      </p:cBhvr>
                                      <p:tavLst>
                                        <p:tav tm="0">
                                          <p:val>
                                            <p:fltVal val="0"/>
                                          </p:val>
                                        </p:tav>
                                        <p:tav tm="100000">
                                          <p:val>
                                            <p:strVal val="#ppt_w"/>
                                          </p:val>
                                        </p:tav>
                                      </p:tavLst>
                                    </p:anim>
                                    <p:anim calcmode="lin" valueType="num">
                                      <p:cBhvr>
                                        <p:cTn id="26" dur="3000" fill="hold"/>
                                        <p:tgtEl>
                                          <p:spTgt spid="31747">
                                            <p:txEl>
                                              <p:pRg st="4" end="4"/>
                                            </p:txEl>
                                          </p:spTgt>
                                        </p:tgtEl>
                                        <p:attrNameLst>
                                          <p:attrName>ppt_h</p:attrName>
                                        </p:attrNameLst>
                                      </p:cBhvr>
                                      <p:tavLst>
                                        <p:tav tm="0">
                                          <p:val>
                                            <p:fltVal val="0"/>
                                          </p:val>
                                        </p:tav>
                                        <p:tav tm="100000">
                                          <p:val>
                                            <p:strVal val="#ppt_h"/>
                                          </p:val>
                                        </p:tav>
                                      </p:tavLst>
                                    </p:anim>
                                    <p:animEffect transition="in" filter="fade">
                                      <p:cBhvr>
                                        <p:cTn id="27" dur="3000"/>
                                        <p:tgtEl>
                                          <p:spTgt spid="31747">
                                            <p:txEl>
                                              <p:pRg st="4" end="4"/>
                                            </p:txEl>
                                          </p:spTgt>
                                        </p:tgtEl>
                                      </p:cBhvr>
                                    </p:animEffect>
                                  </p:childTnLst>
                                </p:cTn>
                              </p:par>
                            </p:childTnLst>
                          </p:cTn>
                        </p:par>
                        <p:par>
                          <p:cTn id="28" fill="hold" nodeType="afterGroup">
                            <p:stCondLst>
                              <p:cond delay="27400"/>
                            </p:stCondLst>
                            <p:childTnLst>
                              <p:par>
                                <p:cTn id="29" presetID="53" presetClass="entr" presetSubtype="0" fill="hold" nodeType="afterEffect">
                                  <p:stCondLst>
                                    <p:cond delay="1000"/>
                                  </p:stCondLst>
                                  <p:iterate type="wd">
                                    <p:tmPct val="10000"/>
                                  </p:iterate>
                                  <p:childTnLst>
                                    <p:set>
                                      <p:cBhvr>
                                        <p:cTn id="30" dur="1" fill="hold">
                                          <p:stCondLst>
                                            <p:cond delay="0"/>
                                          </p:stCondLst>
                                        </p:cTn>
                                        <p:tgtEl>
                                          <p:spTgt spid="31747">
                                            <p:txEl>
                                              <p:pRg st="5" end="5"/>
                                            </p:txEl>
                                          </p:spTgt>
                                        </p:tgtEl>
                                        <p:attrNameLst>
                                          <p:attrName>style.visibility</p:attrName>
                                        </p:attrNameLst>
                                      </p:cBhvr>
                                      <p:to>
                                        <p:strVal val="visible"/>
                                      </p:to>
                                    </p:set>
                                    <p:anim calcmode="lin" valueType="num">
                                      <p:cBhvr>
                                        <p:cTn id="31" dur="3000" fill="hold"/>
                                        <p:tgtEl>
                                          <p:spTgt spid="31747">
                                            <p:txEl>
                                              <p:pRg st="5" end="5"/>
                                            </p:txEl>
                                          </p:spTgt>
                                        </p:tgtEl>
                                        <p:attrNameLst>
                                          <p:attrName>ppt_w</p:attrName>
                                        </p:attrNameLst>
                                      </p:cBhvr>
                                      <p:tavLst>
                                        <p:tav tm="0">
                                          <p:val>
                                            <p:fltVal val="0"/>
                                          </p:val>
                                        </p:tav>
                                        <p:tav tm="100000">
                                          <p:val>
                                            <p:strVal val="#ppt_w"/>
                                          </p:val>
                                        </p:tav>
                                      </p:tavLst>
                                    </p:anim>
                                    <p:anim calcmode="lin" valueType="num">
                                      <p:cBhvr>
                                        <p:cTn id="32" dur="3000" fill="hold"/>
                                        <p:tgtEl>
                                          <p:spTgt spid="31747">
                                            <p:txEl>
                                              <p:pRg st="5" end="5"/>
                                            </p:txEl>
                                          </p:spTgt>
                                        </p:tgtEl>
                                        <p:attrNameLst>
                                          <p:attrName>ppt_h</p:attrName>
                                        </p:attrNameLst>
                                      </p:cBhvr>
                                      <p:tavLst>
                                        <p:tav tm="0">
                                          <p:val>
                                            <p:fltVal val="0"/>
                                          </p:val>
                                        </p:tav>
                                        <p:tav tm="100000">
                                          <p:val>
                                            <p:strVal val="#ppt_h"/>
                                          </p:val>
                                        </p:tav>
                                      </p:tavLst>
                                    </p:anim>
                                    <p:animEffect transition="in" filter="fade">
                                      <p:cBhvr>
                                        <p:cTn id="33" dur="3000"/>
                                        <p:tgtEl>
                                          <p:spTgt spid="31747">
                                            <p:txEl>
                                              <p:pRg st="5" end="5"/>
                                            </p:txEl>
                                          </p:spTgt>
                                        </p:tgtEl>
                                      </p:cBhvr>
                                    </p:animEffect>
                                  </p:childTnLst>
                                </p:cTn>
                              </p:par>
                            </p:childTnLst>
                          </p:cTn>
                        </p:par>
                        <p:par>
                          <p:cTn id="34" fill="hold" nodeType="afterGroup">
                            <p:stCondLst>
                              <p:cond delay="33800"/>
                            </p:stCondLst>
                            <p:childTnLst>
                              <p:par>
                                <p:cTn id="35" presetID="53" presetClass="entr" presetSubtype="0" fill="hold" nodeType="afterEffect">
                                  <p:stCondLst>
                                    <p:cond delay="1000"/>
                                  </p:stCondLst>
                                  <p:iterate type="wd">
                                    <p:tmPct val="10000"/>
                                  </p:iterate>
                                  <p:childTnLst>
                                    <p:set>
                                      <p:cBhvr>
                                        <p:cTn id="36" dur="1" fill="hold">
                                          <p:stCondLst>
                                            <p:cond delay="0"/>
                                          </p:stCondLst>
                                        </p:cTn>
                                        <p:tgtEl>
                                          <p:spTgt spid="31747">
                                            <p:txEl>
                                              <p:pRg st="6" end="6"/>
                                            </p:txEl>
                                          </p:spTgt>
                                        </p:tgtEl>
                                        <p:attrNameLst>
                                          <p:attrName>style.visibility</p:attrName>
                                        </p:attrNameLst>
                                      </p:cBhvr>
                                      <p:to>
                                        <p:strVal val="visible"/>
                                      </p:to>
                                    </p:set>
                                    <p:anim calcmode="lin" valueType="num">
                                      <p:cBhvr>
                                        <p:cTn id="37" dur="3000" fill="hold"/>
                                        <p:tgtEl>
                                          <p:spTgt spid="31747">
                                            <p:txEl>
                                              <p:pRg st="6" end="6"/>
                                            </p:txEl>
                                          </p:spTgt>
                                        </p:tgtEl>
                                        <p:attrNameLst>
                                          <p:attrName>ppt_w</p:attrName>
                                        </p:attrNameLst>
                                      </p:cBhvr>
                                      <p:tavLst>
                                        <p:tav tm="0">
                                          <p:val>
                                            <p:fltVal val="0"/>
                                          </p:val>
                                        </p:tav>
                                        <p:tav tm="100000">
                                          <p:val>
                                            <p:strVal val="#ppt_w"/>
                                          </p:val>
                                        </p:tav>
                                      </p:tavLst>
                                    </p:anim>
                                    <p:anim calcmode="lin" valueType="num">
                                      <p:cBhvr>
                                        <p:cTn id="38" dur="3000" fill="hold"/>
                                        <p:tgtEl>
                                          <p:spTgt spid="31747">
                                            <p:txEl>
                                              <p:pRg st="6" end="6"/>
                                            </p:txEl>
                                          </p:spTgt>
                                        </p:tgtEl>
                                        <p:attrNameLst>
                                          <p:attrName>ppt_h</p:attrName>
                                        </p:attrNameLst>
                                      </p:cBhvr>
                                      <p:tavLst>
                                        <p:tav tm="0">
                                          <p:val>
                                            <p:fltVal val="0"/>
                                          </p:val>
                                        </p:tav>
                                        <p:tav tm="100000">
                                          <p:val>
                                            <p:strVal val="#ppt_h"/>
                                          </p:val>
                                        </p:tav>
                                      </p:tavLst>
                                    </p:anim>
                                    <p:animEffect transition="in" filter="fade">
                                      <p:cBhvr>
                                        <p:cTn id="39" dur="30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304800" y="381000"/>
            <a:ext cx="8839200" cy="6248400"/>
          </a:xfrm>
          <a:ln/>
          <a:extLst>
            <a:ext uri="{91240B29-F687-4F45-9708-019B960494DF}">
              <a14:hiddenLine xmlns:a14="http://schemas.microsoft.com/office/drawing/2010/main" w="9525">
                <a:solidFill>
                  <a:srgbClr val="D1866B"/>
                </a:solidFill>
                <a:miter lim="800000"/>
                <a:headEnd/>
                <a:tailEnd/>
              </a14:hiddenLine>
            </a:ext>
          </a:extLst>
        </p:spPr>
        <p:txBody>
          <a:bodyPr/>
          <a:lstStyle/>
          <a:p>
            <a:r>
              <a:rPr lang="en-US">
                <a:solidFill>
                  <a:schemeClr val="tx2"/>
                </a:solidFill>
              </a:rPr>
              <a:t>The type and number of bonds will determine the shape of the molecule.</a:t>
            </a:r>
          </a:p>
          <a:p>
            <a:r>
              <a:rPr lang="en-US">
                <a:solidFill>
                  <a:schemeClr val="tx2"/>
                </a:solidFill>
              </a:rPr>
              <a:t>To draw the 3-D shapes we use specific symbols to show bond directions.</a:t>
            </a:r>
          </a:p>
          <a:p>
            <a:r>
              <a:rPr lang="en-US">
                <a:solidFill>
                  <a:schemeClr val="tx2"/>
                </a:solidFill>
              </a:rPr>
              <a:t>          Bond in plane  </a:t>
            </a:r>
          </a:p>
          <a:p>
            <a:r>
              <a:rPr lang="en-US">
                <a:solidFill>
                  <a:schemeClr val="tx2"/>
                </a:solidFill>
              </a:rPr>
              <a:t>          Bond behind plane</a:t>
            </a:r>
          </a:p>
          <a:p>
            <a:r>
              <a:rPr lang="en-US">
                <a:solidFill>
                  <a:schemeClr val="tx2"/>
                </a:solidFill>
              </a:rPr>
              <a:t>  	      Bond in front of plane</a:t>
            </a:r>
          </a:p>
          <a:p>
            <a:pPr lvl="1">
              <a:buFont typeface="Wingdings" panose="05000000000000000000" pitchFamily="2" charset="2"/>
              <a:buNone/>
            </a:pPr>
            <a:endParaRPr lang="en-US">
              <a:solidFill>
                <a:schemeClr val="tx2"/>
              </a:solidFill>
            </a:endParaRPr>
          </a:p>
          <a:p>
            <a:r>
              <a:rPr lang="en-US">
                <a:solidFill>
                  <a:schemeClr val="tx2"/>
                </a:solidFill>
              </a:rPr>
              <a:t>Multiple bonds are considered the same as a single bond when looking at the effects on shape.</a:t>
            </a:r>
          </a:p>
        </p:txBody>
      </p:sp>
      <p:sp>
        <p:nvSpPr>
          <p:cNvPr id="32776" name="Line 8"/>
          <p:cNvSpPr>
            <a:spLocks noChangeShapeType="1"/>
          </p:cNvSpPr>
          <p:nvPr/>
        </p:nvSpPr>
        <p:spPr bwMode="auto">
          <a:xfrm>
            <a:off x="6762750" y="2819400"/>
            <a:ext cx="838200"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8" name="Line 10"/>
          <p:cNvSpPr>
            <a:spLocks noChangeShapeType="1"/>
          </p:cNvSpPr>
          <p:nvPr/>
        </p:nvSpPr>
        <p:spPr bwMode="auto">
          <a:xfrm>
            <a:off x="6786563" y="3429000"/>
            <a:ext cx="762000" cy="0"/>
          </a:xfrm>
          <a:prstGeom prst="line">
            <a:avLst/>
          </a:prstGeom>
          <a:noFill/>
          <a:ln w="38100">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1" name="Line 13"/>
          <p:cNvSpPr>
            <a:spLocks noChangeShapeType="1"/>
          </p:cNvSpPr>
          <p:nvPr/>
        </p:nvSpPr>
        <p:spPr bwMode="auto">
          <a:xfrm flipH="1">
            <a:off x="6781800" y="3810000"/>
            <a:ext cx="685800" cy="15240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2" name="Line 14"/>
          <p:cNvSpPr>
            <a:spLocks noChangeShapeType="1"/>
          </p:cNvSpPr>
          <p:nvPr/>
        </p:nvSpPr>
        <p:spPr bwMode="auto">
          <a:xfrm flipH="1">
            <a:off x="6629400" y="3810000"/>
            <a:ext cx="838200" cy="30480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3" name="Line 15"/>
          <p:cNvSpPr>
            <a:spLocks noChangeShapeType="1"/>
          </p:cNvSpPr>
          <p:nvPr/>
        </p:nvSpPr>
        <p:spPr bwMode="auto">
          <a:xfrm flipH="1">
            <a:off x="6629400" y="3962400"/>
            <a:ext cx="152400" cy="15240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5" name="Line 17"/>
          <p:cNvSpPr>
            <a:spLocks noChangeShapeType="1"/>
          </p:cNvSpPr>
          <p:nvPr/>
        </p:nvSpPr>
        <p:spPr bwMode="auto">
          <a:xfrm flipV="1">
            <a:off x="6764338" y="3944938"/>
            <a:ext cx="228600" cy="7620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1000"/>
                                  </p:stCondLst>
                                  <p:iterate type="wd">
                                    <p:tmPct val="10000"/>
                                  </p:iterate>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30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2771">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2771">
                                            <p:txEl>
                                              <p:pRg st="0" end="0"/>
                                            </p:txEl>
                                          </p:spTgt>
                                        </p:tgtEl>
                                      </p:cBhvr>
                                    </p:animEffect>
                                  </p:childTnLst>
                                </p:cTn>
                              </p:par>
                            </p:childTnLst>
                          </p:cTn>
                        </p:par>
                        <p:par>
                          <p:cTn id="10" fill="hold" nodeType="afterGroup">
                            <p:stCondLst>
                              <p:cond delay="7900"/>
                            </p:stCondLst>
                            <p:childTnLst>
                              <p:par>
                                <p:cTn id="11" presetID="53" presetClass="entr" presetSubtype="0" fill="hold" nodeType="afterEffect">
                                  <p:stCondLst>
                                    <p:cond delay="1000"/>
                                  </p:stCondLst>
                                  <p:iterate type="wd">
                                    <p:tmPct val="10000"/>
                                  </p:iterate>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p:cTn id="13" dur="3000" fill="hold"/>
                                        <p:tgtEl>
                                          <p:spTgt spid="32771">
                                            <p:txEl>
                                              <p:pRg st="1" end="1"/>
                                            </p:txEl>
                                          </p:spTgt>
                                        </p:tgtEl>
                                        <p:attrNameLst>
                                          <p:attrName>ppt_w</p:attrName>
                                        </p:attrNameLst>
                                      </p:cBhvr>
                                      <p:tavLst>
                                        <p:tav tm="0">
                                          <p:val>
                                            <p:fltVal val="0"/>
                                          </p:val>
                                        </p:tav>
                                        <p:tav tm="100000">
                                          <p:val>
                                            <p:strVal val="#ppt_w"/>
                                          </p:val>
                                        </p:tav>
                                      </p:tavLst>
                                    </p:anim>
                                    <p:anim calcmode="lin" valueType="num">
                                      <p:cBhvr>
                                        <p:cTn id="14" dur="3000" fill="hold"/>
                                        <p:tgtEl>
                                          <p:spTgt spid="32771">
                                            <p:txEl>
                                              <p:pRg st="1" end="1"/>
                                            </p:txEl>
                                          </p:spTgt>
                                        </p:tgtEl>
                                        <p:attrNameLst>
                                          <p:attrName>ppt_h</p:attrName>
                                        </p:attrNameLst>
                                      </p:cBhvr>
                                      <p:tavLst>
                                        <p:tav tm="0">
                                          <p:val>
                                            <p:fltVal val="0"/>
                                          </p:val>
                                        </p:tav>
                                        <p:tav tm="100000">
                                          <p:val>
                                            <p:strVal val="#ppt_h"/>
                                          </p:val>
                                        </p:tav>
                                      </p:tavLst>
                                    </p:anim>
                                    <p:animEffect transition="in" filter="fade">
                                      <p:cBhvr>
                                        <p:cTn id="15" dur="3000"/>
                                        <p:tgtEl>
                                          <p:spTgt spid="32771">
                                            <p:txEl>
                                              <p:pRg st="1" end="1"/>
                                            </p:txEl>
                                          </p:spTgt>
                                        </p:tgtEl>
                                      </p:cBhvr>
                                    </p:animEffect>
                                  </p:childTnLst>
                                </p:cTn>
                              </p:par>
                            </p:childTnLst>
                          </p:cTn>
                        </p:par>
                        <p:par>
                          <p:cTn id="16" fill="hold" nodeType="afterGroup">
                            <p:stCondLst>
                              <p:cond delay="15800"/>
                            </p:stCondLst>
                            <p:childTnLst>
                              <p:par>
                                <p:cTn id="17" presetID="53" presetClass="entr" presetSubtype="0" fill="hold" nodeType="afterEffect">
                                  <p:stCondLst>
                                    <p:cond delay="1000"/>
                                  </p:stCondLst>
                                  <p:iterate type="wd">
                                    <p:tmPct val="10000"/>
                                  </p:iterate>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p:cTn id="19" dur="30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20" dur="3000" fill="hold"/>
                                        <p:tgtEl>
                                          <p:spTgt spid="32771">
                                            <p:txEl>
                                              <p:pRg st="2" end="2"/>
                                            </p:txEl>
                                          </p:spTgt>
                                        </p:tgtEl>
                                        <p:attrNameLst>
                                          <p:attrName>ppt_h</p:attrName>
                                        </p:attrNameLst>
                                      </p:cBhvr>
                                      <p:tavLst>
                                        <p:tav tm="0">
                                          <p:val>
                                            <p:fltVal val="0"/>
                                          </p:val>
                                        </p:tav>
                                        <p:tav tm="100000">
                                          <p:val>
                                            <p:strVal val="#ppt_h"/>
                                          </p:val>
                                        </p:tav>
                                      </p:tavLst>
                                    </p:anim>
                                    <p:animEffect transition="in" filter="fade">
                                      <p:cBhvr>
                                        <p:cTn id="21" dur="3000"/>
                                        <p:tgtEl>
                                          <p:spTgt spid="32771">
                                            <p:txEl>
                                              <p:pRg st="2" end="2"/>
                                            </p:txEl>
                                          </p:spTgt>
                                        </p:tgtEl>
                                      </p:cBhvr>
                                    </p:animEffect>
                                  </p:childTnLst>
                                </p:cTn>
                              </p:par>
                            </p:childTnLst>
                          </p:cTn>
                        </p:par>
                        <p:par>
                          <p:cTn id="22" fill="hold" nodeType="afterGroup">
                            <p:stCondLst>
                              <p:cond delay="20700"/>
                            </p:stCondLst>
                            <p:childTnLst>
                              <p:par>
                                <p:cTn id="23" presetID="53" presetClass="entr" presetSubtype="0" fill="hold" nodeType="afterEffect">
                                  <p:stCondLst>
                                    <p:cond delay="1000"/>
                                  </p:stCondLst>
                                  <p:iterate type="wd">
                                    <p:tmPct val="10000"/>
                                  </p:iterate>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p:cTn id="25" dur="3000" fill="hold"/>
                                        <p:tgtEl>
                                          <p:spTgt spid="32771">
                                            <p:txEl>
                                              <p:pRg st="3" end="3"/>
                                            </p:txEl>
                                          </p:spTgt>
                                        </p:tgtEl>
                                        <p:attrNameLst>
                                          <p:attrName>ppt_w</p:attrName>
                                        </p:attrNameLst>
                                      </p:cBhvr>
                                      <p:tavLst>
                                        <p:tav tm="0">
                                          <p:val>
                                            <p:fltVal val="0"/>
                                          </p:val>
                                        </p:tav>
                                        <p:tav tm="100000">
                                          <p:val>
                                            <p:strVal val="#ppt_w"/>
                                          </p:val>
                                        </p:tav>
                                      </p:tavLst>
                                    </p:anim>
                                    <p:anim calcmode="lin" valueType="num">
                                      <p:cBhvr>
                                        <p:cTn id="26" dur="3000" fill="hold"/>
                                        <p:tgtEl>
                                          <p:spTgt spid="32771">
                                            <p:txEl>
                                              <p:pRg st="3" end="3"/>
                                            </p:txEl>
                                          </p:spTgt>
                                        </p:tgtEl>
                                        <p:attrNameLst>
                                          <p:attrName>ppt_h</p:attrName>
                                        </p:attrNameLst>
                                      </p:cBhvr>
                                      <p:tavLst>
                                        <p:tav tm="0">
                                          <p:val>
                                            <p:fltVal val="0"/>
                                          </p:val>
                                        </p:tav>
                                        <p:tav tm="100000">
                                          <p:val>
                                            <p:strVal val="#ppt_h"/>
                                          </p:val>
                                        </p:tav>
                                      </p:tavLst>
                                    </p:anim>
                                    <p:animEffect transition="in" filter="fade">
                                      <p:cBhvr>
                                        <p:cTn id="27" dur="3000"/>
                                        <p:tgtEl>
                                          <p:spTgt spid="32771">
                                            <p:txEl>
                                              <p:pRg st="3" end="3"/>
                                            </p:txEl>
                                          </p:spTgt>
                                        </p:tgtEl>
                                      </p:cBhvr>
                                    </p:animEffect>
                                  </p:childTnLst>
                                </p:cTn>
                              </p:par>
                            </p:childTnLst>
                          </p:cTn>
                        </p:par>
                        <p:par>
                          <p:cTn id="28" fill="hold" nodeType="afterGroup">
                            <p:stCondLst>
                              <p:cond delay="25300"/>
                            </p:stCondLst>
                            <p:childTnLst>
                              <p:par>
                                <p:cTn id="29" presetID="53" presetClass="entr" presetSubtype="0" fill="hold" nodeType="afterEffect">
                                  <p:stCondLst>
                                    <p:cond delay="1000"/>
                                  </p:stCondLst>
                                  <p:iterate type="wd">
                                    <p:tmPct val="10000"/>
                                  </p:iterate>
                                  <p:childTnLst>
                                    <p:set>
                                      <p:cBhvr>
                                        <p:cTn id="30" dur="1" fill="hold">
                                          <p:stCondLst>
                                            <p:cond delay="0"/>
                                          </p:stCondLst>
                                        </p:cTn>
                                        <p:tgtEl>
                                          <p:spTgt spid="32771">
                                            <p:txEl>
                                              <p:pRg st="4" end="4"/>
                                            </p:txEl>
                                          </p:spTgt>
                                        </p:tgtEl>
                                        <p:attrNameLst>
                                          <p:attrName>style.visibility</p:attrName>
                                        </p:attrNameLst>
                                      </p:cBhvr>
                                      <p:to>
                                        <p:strVal val="visible"/>
                                      </p:to>
                                    </p:set>
                                    <p:anim calcmode="lin" valueType="num">
                                      <p:cBhvr>
                                        <p:cTn id="31" dur="3000" fill="hold"/>
                                        <p:tgtEl>
                                          <p:spTgt spid="32771">
                                            <p:txEl>
                                              <p:pRg st="4" end="4"/>
                                            </p:txEl>
                                          </p:spTgt>
                                        </p:tgtEl>
                                        <p:attrNameLst>
                                          <p:attrName>ppt_w</p:attrName>
                                        </p:attrNameLst>
                                      </p:cBhvr>
                                      <p:tavLst>
                                        <p:tav tm="0">
                                          <p:val>
                                            <p:fltVal val="0"/>
                                          </p:val>
                                        </p:tav>
                                        <p:tav tm="100000">
                                          <p:val>
                                            <p:strVal val="#ppt_w"/>
                                          </p:val>
                                        </p:tav>
                                      </p:tavLst>
                                    </p:anim>
                                    <p:anim calcmode="lin" valueType="num">
                                      <p:cBhvr>
                                        <p:cTn id="32" dur="3000" fill="hold"/>
                                        <p:tgtEl>
                                          <p:spTgt spid="32771">
                                            <p:txEl>
                                              <p:pRg st="4" end="4"/>
                                            </p:txEl>
                                          </p:spTgt>
                                        </p:tgtEl>
                                        <p:attrNameLst>
                                          <p:attrName>ppt_h</p:attrName>
                                        </p:attrNameLst>
                                      </p:cBhvr>
                                      <p:tavLst>
                                        <p:tav tm="0">
                                          <p:val>
                                            <p:fltVal val="0"/>
                                          </p:val>
                                        </p:tav>
                                        <p:tav tm="100000">
                                          <p:val>
                                            <p:strVal val="#ppt_h"/>
                                          </p:val>
                                        </p:tav>
                                      </p:tavLst>
                                    </p:anim>
                                    <p:animEffect transition="in" filter="fade">
                                      <p:cBhvr>
                                        <p:cTn id="33" dur="3000"/>
                                        <p:tgtEl>
                                          <p:spTgt spid="32771">
                                            <p:txEl>
                                              <p:pRg st="4" end="4"/>
                                            </p:txEl>
                                          </p:spTgt>
                                        </p:tgtEl>
                                      </p:cBhvr>
                                    </p:animEffect>
                                  </p:childTnLst>
                                </p:cTn>
                              </p:par>
                            </p:childTnLst>
                          </p:cTn>
                        </p:par>
                        <p:par>
                          <p:cTn id="34" fill="hold" nodeType="afterGroup">
                            <p:stCondLst>
                              <p:cond delay="30500"/>
                            </p:stCondLst>
                            <p:childTnLst>
                              <p:par>
                                <p:cTn id="35" presetID="49" presetClass="entr" presetSubtype="0" decel="100000" fill="hold" grpId="0" nodeType="afterEffect">
                                  <p:stCondLst>
                                    <p:cond delay="500"/>
                                  </p:stCondLst>
                                  <p:childTnLst>
                                    <p:set>
                                      <p:cBhvr>
                                        <p:cTn id="36" dur="1" fill="hold">
                                          <p:stCondLst>
                                            <p:cond delay="0"/>
                                          </p:stCondLst>
                                        </p:cTn>
                                        <p:tgtEl>
                                          <p:spTgt spid="32776"/>
                                        </p:tgtEl>
                                        <p:attrNameLst>
                                          <p:attrName>style.visibility</p:attrName>
                                        </p:attrNameLst>
                                      </p:cBhvr>
                                      <p:to>
                                        <p:strVal val="visible"/>
                                      </p:to>
                                    </p:set>
                                    <p:anim calcmode="lin" valueType="num">
                                      <p:cBhvr>
                                        <p:cTn id="37" dur="2000" fill="hold"/>
                                        <p:tgtEl>
                                          <p:spTgt spid="32776"/>
                                        </p:tgtEl>
                                        <p:attrNameLst>
                                          <p:attrName>ppt_w</p:attrName>
                                        </p:attrNameLst>
                                      </p:cBhvr>
                                      <p:tavLst>
                                        <p:tav tm="0">
                                          <p:val>
                                            <p:fltVal val="0"/>
                                          </p:val>
                                        </p:tav>
                                        <p:tav tm="100000">
                                          <p:val>
                                            <p:strVal val="#ppt_w"/>
                                          </p:val>
                                        </p:tav>
                                      </p:tavLst>
                                    </p:anim>
                                    <p:anim calcmode="lin" valueType="num">
                                      <p:cBhvr>
                                        <p:cTn id="38" dur="2000" fill="hold"/>
                                        <p:tgtEl>
                                          <p:spTgt spid="32776"/>
                                        </p:tgtEl>
                                        <p:attrNameLst>
                                          <p:attrName>ppt_h</p:attrName>
                                        </p:attrNameLst>
                                      </p:cBhvr>
                                      <p:tavLst>
                                        <p:tav tm="0">
                                          <p:val>
                                            <p:fltVal val="0"/>
                                          </p:val>
                                        </p:tav>
                                        <p:tav tm="100000">
                                          <p:val>
                                            <p:strVal val="#ppt_h"/>
                                          </p:val>
                                        </p:tav>
                                      </p:tavLst>
                                    </p:anim>
                                    <p:anim calcmode="lin" valueType="num">
                                      <p:cBhvr>
                                        <p:cTn id="39" dur="2000" fill="hold"/>
                                        <p:tgtEl>
                                          <p:spTgt spid="32776"/>
                                        </p:tgtEl>
                                        <p:attrNameLst>
                                          <p:attrName>style.rotation</p:attrName>
                                        </p:attrNameLst>
                                      </p:cBhvr>
                                      <p:tavLst>
                                        <p:tav tm="0">
                                          <p:val>
                                            <p:fltVal val="360"/>
                                          </p:val>
                                        </p:tav>
                                        <p:tav tm="100000">
                                          <p:val>
                                            <p:fltVal val="0"/>
                                          </p:val>
                                        </p:tav>
                                      </p:tavLst>
                                    </p:anim>
                                    <p:animEffect transition="in" filter="fade">
                                      <p:cBhvr>
                                        <p:cTn id="40" dur="2000"/>
                                        <p:tgtEl>
                                          <p:spTgt spid="32776"/>
                                        </p:tgtEl>
                                      </p:cBhvr>
                                    </p:animEffect>
                                  </p:childTnLst>
                                </p:cTn>
                              </p:par>
                            </p:childTnLst>
                          </p:cTn>
                        </p:par>
                        <p:par>
                          <p:cTn id="41" fill="hold" nodeType="afterGroup">
                            <p:stCondLst>
                              <p:cond delay="33000"/>
                            </p:stCondLst>
                            <p:childTnLst>
                              <p:par>
                                <p:cTn id="42" presetID="49" presetClass="entr" presetSubtype="0" decel="100000" fill="hold" grpId="0" nodeType="afterEffect">
                                  <p:stCondLst>
                                    <p:cond delay="500"/>
                                  </p:stCondLst>
                                  <p:childTnLst>
                                    <p:set>
                                      <p:cBhvr>
                                        <p:cTn id="43" dur="1" fill="hold">
                                          <p:stCondLst>
                                            <p:cond delay="0"/>
                                          </p:stCondLst>
                                        </p:cTn>
                                        <p:tgtEl>
                                          <p:spTgt spid="32778"/>
                                        </p:tgtEl>
                                        <p:attrNameLst>
                                          <p:attrName>style.visibility</p:attrName>
                                        </p:attrNameLst>
                                      </p:cBhvr>
                                      <p:to>
                                        <p:strVal val="visible"/>
                                      </p:to>
                                    </p:set>
                                    <p:anim calcmode="lin" valueType="num">
                                      <p:cBhvr>
                                        <p:cTn id="44" dur="2000" fill="hold"/>
                                        <p:tgtEl>
                                          <p:spTgt spid="32778"/>
                                        </p:tgtEl>
                                        <p:attrNameLst>
                                          <p:attrName>ppt_w</p:attrName>
                                        </p:attrNameLst>
                                      </p:cBhvr>
                                      <p:tavLst>
                                        <p:tav tm="0">
                                          <p:val>
                                            <p:fltVal val="0"/>
                                          </p:val>
                                        </p:tav>
                                        <p:tav tm="100000">
                                          <p:val>
                                            <p:strVal val="#ppt_w"/>
                                          </p:val>
                                        </p:tav>
                                      </p:tavLst>
                                    </p:anim>
                                    <p:anim calcmode="lin" valueType="num">
                                      <p:cBhvr>
                                        <p:cTn id="45" dur="2000" fill="hold"/>
                                        <p:tgtEl>
                                          <p:spTgt spid="32778"/>
                                        </p:tgtEl>
                                        <p:attrNameLst>
                                          <p:attrName>ppt_h</p:attrName>
                                        </p:attrNameLst>
                                      </p:cBhvr>
                                      <p:tavLst>
                                        <p:tav tm="0">
                                          <p:val>
                                            <p:fltVal val="0"/>
                                          </p:val>
                                        </p:tav>
                                        <p:tav tm="100000">
                                          <p:val>
                                            <p:strVal val="#ppt_h"/>
                                          </p:val>
                                        </p:tav>
                                      </p:tavLst>
                                    </p:anim>
                                    <p:anim calcmode="lin" valueType="num">
                                      <p:cBhvr>
                                        <p:cTn id="46" dur="2000" fill="hold"/>
                                        <p:tgtEl>
                                          <p:spTgt spid="32778"/>
                                        </p:tgtEl>
                                        <p:attrNameLst>
                                          <p:attrName>style.rotation</p:attrName>
                                        </p:attrNameLst>
                                      </p:cBhvr>
                                      <p:tavLst>
                                        <p:tav tm="0">
                                          <p:val>
                                            <p:fltVal val="360"/>
                                          </p:val>
                                        </p:tav>
                                        <p:tav tm="100000">
                                          <p:val>
                                            <p:fltVal val="0"/>
                                          </p:val>
                                        </p:tav>
                                      </p:tavLst>
                                    </p:anim>
                                    <p:animEffect transition="in" filter="fade">
                                      <p:cBhvr>
                                        <p:cTn id="47" dur="2000"/>
                                        <p:tgtEl>
                                          <p:spTgt spid="32778"/>
                                        </p:tgtEl>
                                      </p:cBhvr>
                                    </p:animEffect>
                                  </p:childTnLst>
                                </p:cTn>
                              </p:par>
                            </p:childTnLst>
                          </p:cTn>
                        </p:par>
                        <p:par>
                          <p:cTn id="48" fill="hold" nodeType="afterGroup">
                            <p:stCondLst>
                              <p:cond delay="35500"/>
                            </p:stCondLst>
                            <p:childTnLst>
                              <p:par>
                                <p:cTn id="49" presetID="49" presetClass="entr" presetSubtype="0" decel="100000" fill="hold" grpId="0" nodeType="afterEffect">
                                  <p:stCondLst>
                                    <p:cond delay="500"/>
                                  </p:stCondLst>
                                  <p:childTnLst>
                                    <p:set>
                                      <p:cBhvr>
                                        <p:cTn id="50" dur="1" fill="hold">
                                          <p:stCondLst>
                                            <p:cond delay="0"/>
                                          </p:stCondLst>
                                        </p:cTn>
                                        <p:tgtEl>
                                          <p:spTgt spid="32781"/>
                                        </p:tgtEl>
                                        <p:attrNameLst>
                                          <p:attrName>style.visibility</p:attrName>
                                        </p:attrNameLst>
                                      </p:cBhvr>
                                      <p:to>
                                        <p:strVal val="visible"/>
                                      </p:to>
                                    </p:set>
                                    <p:anim calcmode="lin" valueType="num">
                                      <p:cBhvr>
                                        <p:cTn id="51" dur="2000" fill="hold"/>
                                        <p:tgtEl>
                                          <p:spTgt spid="32781"/>
                                        </p:tgtEl>
                                        <p:attrNameLst>
                                          <p:attrName>ppt_w</p:attrName>
                                        </p:attrNameLst>
                                      </p:cBhvr>
                                      <p:tavLst>
                                        <p:tav tm="0">
                                          <p:val>
                                            <p:fltVal val="0"/>
                                          </p:val>
                                        </p:tav>
                                        <p:tav tm="100000">
                                          <p:val>
                                            <p:strVal val="#ppt_w"/>
                                          </p:val>
                                        </p:tav>
                                      </p:tavLst>
                                    </p:anim>
                                    <p:anim calcmode="lin" valueType="num">
                                      <p:cBhvr>
                                        <p:cTn id="52" dur="2000" fill="hold"/>
                                        <p:tgtEl>
                                          <p:spTgt spid="32781"/>
                                        </p:tgtEl>
                                        <p:attrNameLst>
                                          <p:attrName>ppt_h</p:attrName>
                                        </p:attrNameLst>
                                      </p:cBhvr>
                                      <p:tavLst>
                                        <p:tav tm="0">
                                          <p:val>
                                            <p:fltVal val="0"/>
                                          </p:val>
                                        </p:tav>
                                        <p:tav tm="100000">
                                          <p:val>
                                            <p:strVal val="#ppt_h"/>
                                          </p:val>
                                        </p:tav>
                                      </p:tavLst>
                                    </p:anim>
                                    <p:anim calcmode="lin" valueType="num">
                                      <p:cBhvr>
                                        <p:cTn id="53" dur="2000" fill="hold"/>
                                        <p:tgtEl>
                                          <p:spTgt spid="32781"/>
                                        </p:tgtEl>
                                        <p:attrNameLst>
                                          <p:attrName>style.rotation</p:attrName>
                                        </p:attrNameLst>
                                      </p:cBhvr>
                                      <p:tavLst>
                                        <p:tav tm="0">
                                          <p:val>
                                            <p:fltVal val="360"/>
                                          </p:val>
                                        </p:tav>
                                        <p:tav tm="100000">
                                          <p:val>
                                            <p:fltVal val="0"/>
                                          </p:val>
                                        </p:tav>
                                      </p:tavLst>
                                    </p:anim>
                                    <p:animEffect transition="in" filter="fade">
                                      <p:cBhvr>
                                        <p:cTn id="54" dur="2000"/>
                                        <p:tgtEl>
                                          <p:spTgt spid="32781"/>
                                        </p:tgtEl>
                                      </p:cBhvr>
                                    </p:animEffect>
                                  </p:childTnLst>
                                </p:cTn>
                              </p:par>
                              <p:par>
                                <p:cTn id="55" presetID="49" presetClass="entr" presetSubtype="0" decel="100000" fill="hold" grpId="0" nodeType="withEffect">
                                  <p:stCondLst>
                                    <p:cond delay="500"/>
                                  </p:stCondLst>
                                  <p:childTnLst>
                                    <p:set>
                                      <p:cBhvr>
                                        <p:cTn id="56" dur="1" fill="hold">
                                          <p:stCondLst>
                                            <p:cond delay="0"/>
                                          </p:stCondLst>
                                        </p:cTn>
                                        <p:tgtEl>
                                          <p:spTgt spid="32782"/>
                                        </p:tgtEl>
                                        <p:attrNameLst>
                                          <p:attrName>style.visibility</p:attrName>
                                        </p:attrNameLst>
                                      </p:cBhvr>
                                      <p:to>
                                        <p:strVal val="visible"/>
                                      </p:to>
                                    </p:set>
                                    <p:anim calcmode="lin" valueType="num">
                                      <p:cBhvr>
                                        <p:cTn id="57" dur="2000" fill="hold"/>
                                        <p:tgtEl>
                                          <p:spTgt spid="32782"/>
                                        </p:tgtEl>
                                        <p:attrNameLst>
                                          <p:attrName>ppt_w</p:attrName>
                                        </p:attrNameLst>
                                      </p:cBhvr>
                                      <p:tavLst>
                                        <p:tav tm="0">
                                          <p:val>
                                            <p:fltVal val="0"/>
                                          </p:val>
                                        </p:tav>
                                        <p:tav tm="100000">
                                          <p:val>
                                            <p:strVal val="#ppt_w"/>
                                          </p:val>
                                        </p:tav>
                                      </p:tavLst>
                                    </p:anim>
                                    <p:anim calcmode="lin" valueType="num">
                                      <p:cBhvr>
                                        <p:cTn id="58" dur="2000" fill="hold"/>
                                        <p:tgtEl>
                                          <p:spTgt spid="32782"/>
                                        </p:tgtEl>
                                        <p:attrNameLst>
                                          <p:attrName>ppt_h</p:attrName>
                                        </p:attrNameLst>
                                      </p:cBhvr>
                                      <p:tavLst>
                                        <p:tav tm="0">
                                          <p:val>
                                            <p:fltVal val="0"/>
                                          </p:val>
                                        </p:tav>
                                        <p:tav tm="100000">
                                          <p:val>
                                            <p:strVal val="#ppt_h"/>
                                          </p:val>
                                        </p:tav>
                                      </p:tavLst>
                                    </p:anim>
                                    <p:anim calcmode="lin" valueType="num">
                                      <p:cBhvr>
                                        <p:cTn id="59" dur="2000" fill="hold"/>
                                        <p:tgtEl>
                                          <p:spTgt spid="32782"/>
                                        </p:tgtEl>
                                        <p:attrNameLst>
                                          <p:attrName>style.rotation</p:attrName>
                                        </p:attrNameLst>
                                      </p:cBhvr>
                                      <p:tavLst>
                                        <p:tav tm="0">
                                          <p:val>
                                            <p:fltVal val="360"/>
                                          </p:val>
                                        </p:tav>
                                        <p:tav tm="100000">
                                          <p:val>
                                            <p:fltVal val="0"/>
                                          </p:val>
                                        </p:tav>
                                      </p:tavLst>
                                    </p:anim>
                                    <p:animEffect transition="in" filter="fade">
                                      <p:cBhvr>
                                        <p:cTn id="60" dur="2000"/>
                                        <p:tgtEl>
                                          <p:spTgt spid="32782"/>
                                        </p:tgtEl>
                                      </p:cBhvr>
                                    </p:animEffect>
                                  </p:childTnLst>
                                </p:cTn>
                              </p:par>
                              <p:par>
                                <p:cTn id="61" presetID="49" presetClass="entr" presetSubtype="0" decel="100000" fill="hold" grpId="0" nodeType="withEffect">
                                  <p:stCondLst>
                                    <p:cond delay="500"/>
                                  </p:stCondLst>
                                  <p:childTnLst>
                                    <p:set>
                                      <p:cBhvr>
                                        <p:cTn id="62" dur="1" fill="hold">
                                          <p:stCondLst>
                                            <p:cond delay="0"/>
                                          </p:stCondLst>
                                        </p:cTn>
                                        <p:tgtEl>
                                          <p:spTgt spid="32785"/>
                                        </p:tgtEl>
                                        <p:attrNameLst>
                                          <p:attrName>style.visibility</p:attrName>
                                        </p:attrNameLst>
                                      </p:cBhvr>
                                      <p:to>
                                        <p:strVal val="visible"/>
                                      </p:to>
                                    </p:set>
                                    <p:anim calcmode="lin" valueType="num">
                                      <p:cBhvr>
                                        <p:cTn id="63" dur="2000" fill="hold"/>
                                        <p:tgtEl>
                                          <p:spTgt spid="32785"/>
                                        </p:tgtEl>
                                        <p:attrNameLst>
                                          <p:attrName>ppt_w</p:attrName>
                                        </p:attrNameLst>
                                      </p:cBhvr>
                                      <p:tavLst>
                                        <p:tav tm="0">
                                          <p:val>
                                            <p:fltVal val="0"/>
                                          </p:val>
                                        </p:tav>
                                        <p:tav tm="100000">
                                          <p:val>
                                            <p:strVal val="#ppt_w"/>
                                          </p:val>
                                        </p:tav>
                                      </p:tavLst>
                                    </p:anim>
                                    <p:anim calcmode="lin" valueType="num">
                                      <p:cBhvr>
                                        <p:cTn id="64" dur="2000" fill="hold"/>
                                        <p:tgtEl>
                                          <p:spTgt spid="32785"/>
                                        </p:tgtEl>
                                        <p:attrNameLst>
                                          <p:attrName>ppt_h</p:attrName>
                                        </p:attrNameLst>
                                      </p:cBhvr>
                                      <p:tavLst>
                                        <p:tav tm="0">
                                          <p:val>
                                            <p:fltVal val="0"/>
                                          </p:val>
                                        </p:tav>
                                        <p:tav tm="100000">
                                          <p:val>
                                            <p:strVal val="#ppt_h"/>
                                          </p:val>
                                        </p:tav>
                                      </p:tavLst>
                                    </p:anim>
                                    <p:anim calcmode="lin" valueType="num">
                                      <p:cBhvr>
                                        <p:cTn id="65" dur="2000" fill="hold"/>
                                        <p:tgtEl>
                                          <p:spTgt spid="32785"/>
                                        </p:tgtEl>
                                        <p:attrNameLst>
                                          <p:attrName>style.rotation</p:attrName>
                                        </p:attrNameLst>
                                      </p:cBhvr>
                                      <p:tavLst>
                                        <p:tav tm="0">
                                          <p:val>
                                            <p:fltVal val="360"/>
                                          </p:val>
                                        </p:tav>
                                        <p:tav tm="100000">
                                          <p:val>
                                            <p:fltVal val="0"/>
                                          </p:val>
                                        </p:tav>
                                      </p:tavLst>
                                    </p:anim>
                                    <p:animEffect transition="in" filter="fade">
                                      <p:cBhvr>
                                        <p:cTn id="66" dur="2000"/>
                                        <p:tgtEl>
                                          <p:spTgt spid="32785"/>
                                        </p:tgtEl>
                                      </p:cBhvr>
                                    </p:animEffect>
                                  </p:childTnLst>
                                </p:cTn>
                              </p:par>
                              <p:par>
                                <p:cTn id="67" presetID="53" presetClass="entr" presetSubtype="0" fill="hold" grpId="0" nodeType="withEffect">
                                  <p:stCondLst>
                                    <p:cond delay="500"/>
                                  </p:stCondLst>
                                  <p:childTnLst>
                                    <p:set>
                                      <p:cBhvr>
                                        <p:cTn id="68" dur="1" fill="hold">
                                          <p:stCondLst>
                                            <p:cond delay="0"/>
                                          </p:stCondLst>
                                        </p:cTn>
                                        <p:tgtEl>
                                          <p:spTgt spid="32783"/>
                                        </p:tgtEl>
                                        <p:attrNameLst>
                                          <p:attrName>style.visibility</p:attrName>
                                        </p:attrNameLst>
                                      </p:cBhvr>
                                      <p:to>
                                        <p:strVal val="visible"/>
                                      </p:to>
                                    </p:set>
                                    <p:anim calcmode="lin" valueType="num">
                                      <p:cBhvr>
                                        <p:cTn id="69" dur="500" fill="hold"/>
                                        <p:tgtEl>
                                          <p:spTgt spid="32783"/>
                                        </p:tgtEl>
                                        <p:attrNameLst>
                                          <p:attrName>ppt_w</p:attrName>
                                        </p:attrNameLst>
                                      </p:cBhvr>
                                      <p:tavLst>
                                        <p:tav tm="0">
                                          <p:val>
                                            <p:fltVal val="0"/>
                                          </p:val>
                                        </p:tav>
                                        <p:tav tm="100000">
                                          <p:val>
                                            <p:strVal val="#ppt_w"/>
                                          </p:val>
                                        </p:tav>
                                      </p:tavLst>
                                    </p:anim>
                                    <p:anim calcmode="lin" valueType="num">
                                      <p:cBhvr>
                                        <p:cTn id="70" dur="500" fill="hold"/>
                                        <p:tgtEl>
                                          <p:spTgt spid="32783"/>
                                        </p:tgtEl>
                                        <p:attrNameLst>
                                          <p:attrName>ppt_h</p:attrName>
                                        </p:attrNameLst>
                                      </p:cBhvr>
                                      <p:tavLst>
                                        <p:tav tm="0">
                                          <p:val>
                                            <p:fltVal val="0"/>
                                          </p:val>
                                        </p:tav>
                                        <p:tav tm="100000">
                                          <p:val>
                                            <p:strVal val="#ppt_h"/>
                                          </p:val>
                                        </p:tav>
                                      </p:tavLst>
                                    </p:anim>
                                    <p:animEffect transition="in" filter="fade">
                                      <p:cBhvr>
                                        <p:cTn id="71" dur="500"/>
                                        <p:tgtEl>
                                          <p:spTgt spid="32783"/>
                                        </p:tgtEl>
                                      </p:cBhvr>
                                    </p:animEffect>
                                  </p:childTnLst>
                                </p:cTn>
                              </p:par>
                            </p:childTnLst>
                          </p:cTn>
                        </p:par>
                        <p:par>
                          <p:cTn id="72" fill="hold" nodeType="afterGroup">
                            <p:stCondLst>
                              <p:cond delay="38000"/>
                            </p:stCondLst>
                            <p:childTnLst>
                              <p:par>
                                <p:cTn id="73" presetID="53" presetClass="entr" presetSubtype="0" fill="hold" nodeType="afterEffect">
                                  <p:stCondLst>
                                    <p:cond delay="1000"/>
                                  </p:stCondLst>
                                  <p:iterate type="wd">
                                    <p:tmPct val="10000"/>
                                  </p:iterate>
                                  <p:childTnLst>
                                    <p:set>
                                      <p:cBhvr>
                                        <p:cTn id="74" dur="1" fill="hold">
                                          <p:stCondLst>
                                            <p:cond delay="0"/>
                                          </p:stCondLst>
                                        </p:cTn>
                                        <p:tgtEl>
                                          <p:spTgt spid="32771">
                                            <p:txEl>
                                              <p:pRg st="6" end="6"/>
                                            </p:txEl>
                                          </p:spTgt>
                                        </p:tgtEl>
                                        <p:attrNameLst>
                                          <p:attrName>style.visibility</p:attrName>
                                        </p:attrNameLst>
                                      </p:cBhvr>
                                      <p:to>
                                        <p:strVal val="visible"/>
                                      </p:to>
                                    </p:set>
                                    <p:anim calcmode="lin" valueType="num">
                                      <p:cBhvr>
                                        <p:cTn id="75" dur="3000" fill="hold"/>
                                        <p:tgtEl>
                                          <p:spTgt spid="32771">
                                            <p:txEl>
                                              <p:pRg st="6" end="6"/>
                                            </p:txEl>
                                          </p:spTgt>
                                        </p:tgtEl>
                                        <p:attrNameLst>
                                          <p:attrName>ppt_w</p:attrName>
                                        </p:attrNameLst>
                                      </p:cBhvr>
                                      <p:tavLst>
                                        <p:tav tm="0">
                                          <p:val>
                                            <p:fltVal val="0"/>
                                          </p:val>
                                        </p:tav>
                                        <p:tav tm="100000">
                                          <p:val>
                                            <p:strVal val="#ppt_w"/>
                                          </p:val>
                                        </p:tav>
                                      </p:tavLst>
                                    </p:anim>
                                    <p:anim calcmode="lin" valueType="num">
                                      <p:cBhvr>
                                        <p:cTn id="76" dur="3000" fill="hold"/>
                                        <p:tgtEl>
                                          <p:spTgt spid="32771">
                                            <p:txEl>
                                              <p:pRg st="6" end="6"/>
                                            </p:txEl>
                                          </p:spTgt>
                                        </p:tgtEl>
                                        <p:attrNameLst>
                                          <p:attrName>ppt_h</p:attrName>
                                        </p:attrNameLst>
                                      </p:cBhvr>
                                      <p:tavLst>
                                        <p:tav tm="0">
                                          <p:val>
                                            <p:fltVal val="0"/>
                                          </p:val>
                                        </p:tav>
                                        <p:tav tm="100000">
                                          <p:val>
                                            <p:strVal val="#ppt_h"/>
                                          </p:val>
                                        </p:tav>
                                      </p:tavLst>
                                    </p:anim>
                                    <p:animEffect transition="in" filter="fade">
                                      <p:cBhvr>
                                        <p:cTn id="77" dur="3000"/>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animBg="1"/>
      <p:bldP spid="32778" grpId="0" animBg="1"/>
      <p:bldP spid="32781" grpId="0" animBg="1"/>
      <p:bldP spid="32782" grpId="0" animBg="1"/>
      <p:bldP spid="32783" grpId="0" animBg="1"/>
      <p:bldP spid="3278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3" descr="C:\Documents and Settings\Mary Beth Smith\Desktop\Mrs.Smith\images\tetrahedral shap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914400"/>
            <a:ext cx="9215438"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2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27"/>
          <p:cNvSpPr>
            <a:spLocks noChangeArrowheads="1"/>
          </p:cNvSpPr>
          <p:nvPr/>
        </p:nvSpPr>
        <p:spPr bwMode="auto">
          <a:xfrm>
            <a:off x="827088" y="682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82947" name="Rectangle 1028"/>
          <p:cNvSpPr>
            <a:spLocks noChangeArrowheads="1"/>
          </p:cNvSpPr>
          <p:nvPr/>
        </p:nvSpPr>
        <p:spPr bwMode="auto">
          <a:xfrm>
            <a:off x="8847138" y="5902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82948" name="Rectangle 1036"/>
          <p:cNvSpPr>
            <a:spLocks noGrp="1" noChangeArrowheads="1"/>
          </p:cNvSpPr>
          <p:nvPr>
            <p:ph type="body" idx="1"/>
          </p:nvPr>
        </p:nvSpPr>
        <p:spPr>
          <a:xfrm>
            <a:off x="152400" y="304800"/>
            <a:ext cx="8915400" cy="4772025"/>
          </a:xfrm>
        </p:spPr>
        <p:txBody>
          <a:bodyPr/>
          <a:lstStyle/>
          <a:p>
            <a:pPr lvl="2" eaLnBrk="1" hangingPunct="1"/>
            <a:r>
              <a:rPr lang="en-US" sz="4000" b="1" smtClean="0">
                <a:solidFill>
                  <a:srgbClr val="F9FF37"/>
                </a:solidFill>
              </a:rPr>
              <a:t>The hydrogens in a methane molecule are at the four corners of a tetrahedron. </a:t>
            </a:r>
          </a:p>
          <a:p>
            <a:pPr lvl="2" eaLnBrk="1" hangingPunct="1"/>
            <a:r>
              <a:rPr lang="en-US" sz="4000" b="1" smtClean="0">
                <a:solidFill>
                  <a:srgbClr val="F9FF37"/>
                </a:solidFill>
              </a:rPr>
              <a:t>The bond angles are 109.5°.</a:t>
            </a:r>
          </a:p>
        </p:txBody>
      </p:sp>
      <p:pic>
        <p:nvPicPr>
          <p:cNvPr id="82949" name="Picture 10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733800"/>
            <a:ext cx="6946900"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9471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ChangeArrowheads="1"/>
          </p:cNvSpPr>
          <p:nvPr/>
        </p:nvSpPr>
        <p:spPr bwMode="auto">
          <a:xfrm>
            <a:off x="827088" y="682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84995" name="Rectangle 4"/>
          <p:cNvSpPr>
            <a:spLocks noChangeArrowheads="1"/>
          </p:cNvSpPr>
          <p:nvPr/>
        </p:nvSpPr>
        <p:spPr bwMode="auto">
          <a:xfrm>
            <a:off x="8847138" y="5902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84996" name="Rectangle 12"/>
          <p:cNvSpPr>
            <a:spLocks noGrp="1" noChangeArrowheads="1"/>
          </p:cNvSpPr>
          <p:nvPr>
            <p:ph type="body" idx="1"/>
          </p:nvPr>
        </p:nvSpPr>
        <p:spPr/>
        <p:txBody>
          <a:bodyPr/>
          <a:lstStyle/>
          <a:p>
            <a:pPr lvl="2" eaLnBrk="1" hangingPunct="1"/>
            <a:r>
              <a:rPr lang="en-US" sz="3200" b="1" smtClean="0">
                <a:solidFill>
                  <a:schemeClr val="bg1"/>
                </a:solidFill>
              </a:rPr>
              <a:t>The measured H</a:t>
            </a:r>
            <a:r>
              <a:rPr lang="en-US" sz="3200" b="1" smtClean="0">
                <a:solidFill>
                  <a:schemeClr val="bg1"/>
                </a:solidFill>
                <a:sym typeface="Symbol" pitchFamily="1" charset="2"/>
              </a:rPr>
              <a:t>—N—H bond angle in ammonia is only 107°.</a:t>
            </a:r>
          </a:p>
        </p:txBody>
      </p:sp>
      <p:pic>
        <p:nvPicPr>
          <p:cNvPr id="84997"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552700"/>
            <a:ext cx="8840788"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0017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ChangeArrowheads="1"/>
          </p:cNvSpPr>
          <p:nvPr/>
        </p:nvSpPr>
        <p:spPr bwMode="auto">
          <a:xfrm>
            <a:off x="827088" y="682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87043" name="Rectangle 4"/>
          <p:cNvSpPr>
            <a:spLocks noChangeArrowheads="1"/>
          </p:cNvSpPr>
          <p:nvPr/>
        </p:nvSpPr>
        <p:spPr bwMode="auto">
          <a:xfrm>
            <a:off x="8847138" y="5902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87044" name="Rectangle 13"/>
          <p:cNvSpPr>
            <a:spLocks noGrp="1" noChangeArrowheads="1"/>
          </p:cNvSpPr>
          <p:nvPr>
            <p:ph type="body" idx="1"/>
          </p:nvPr>
        </p:nvSpPr>
        <p:spPr/>
        <p:txBody>
          <a:bodyPr/>
          <a:lstStyle/>
          <a:p>
            <a:pPr lvl="2" eaLnBrk="1" hangingPunct="1"/>
            <a:r>
              <a:rPr lang="en-US" sz="3200" b="1" smtClean="0">
                <a:solidFill>
                  <a:schemeClr val="bg1"/>
                </a:solidFill>
              </a:rPr>
              <a:t>The measured bond angle in water is about 105°.</a:t>
            </a:r>
          </a:p>
          <a:p>
            <a:pPr marL="0" indent="0" eaLnBrk="1" hangingPunct="1"/>
            <a:endParaRPr lang="en-US" smtClean="0"/>
          </a:p>
        </p:txBody>
      </p:sp>
      <p:pic>
        <p:nvPicPr>
          <p:cNvPr id="87045"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514600"/>
            <a:ext cx="7075488"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6" name="TextBox 9"/>
          <p:cNvSpPr txBox="1">
            <a:spLocks noChangeArrowheads="1"/>
          </p:cNvSpPr>
          <p:nvPr/>
        </p:nvSpPr>
        <p:spPr bwMode="auto">
          <a:xfrm>
            <a:off x="4648200" y="2514600"/>
            <a:ext cx="2590800" cy="138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sz="3600"/>
              <a:t>Lone Pair</a:t>
            </a:r>
          </a:p>
          <a:p>
            <a:endParaRPr lang="en-US"/>
          </a:p>
          <a:p>
            <a:endParaRPr lang="en-US"/>
          </a:p>
        </p:txBody>
      </p:sp>
      <p:sp>
        <p:nvSpPr>
          <p:cNvPr id="87047" name="TextBox 10"/>
          <p:cNvSpPr txBox="1">
            <a:spLocks noChangeArrowheads="1"/>
          </p:cNvSpPr>
          <p:nvPr/>
        </p:nvSpPr>
        <p:spPr bwMode="auto">
          <a:xfrm>
            <a:off x="5410200" y="4267200"/>
            <a:ext cx="3048000" cy="138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r>
              <a:rPr lang="en-US" sz="3600"/>
              <a:t>Bonding Pair</a:t>
            </a:r>
          </a:p>
          <a:p>
            <a:endParaRPr lang="en-US"/>
          </a:p>
          <a:p>
            <a:endParaRPr lang="en-US"/>
          </a:p>
        </p:txBody>
      </p:sp>
    </p:spTree>
    <p:extLst>
      <p:ext uri="{BB962C8B-B14F-4D97-AF65-F5344CB8AC3E}">
        <p14:creationId xmlns:p14="http://schemas.microsoft.com/office/powerpoint/2010/main" val="2599716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066800" y="304800"/>
            <a:ext cx="8305800" cy="457200"/>
          </a:xfrm>
        </p:spPr>
        <p:txBody>
          <a:bodyPr/>
          <a:lstStyle/>
          <a:p>
            <a:pPr eaLnBrk="1" hangingPunct="1"/>
            <a:r>
              <a:rPr lang="en-US" sz="4000" smtClean="0">
                <a:solidFill>
                  <a:srgbClr val="FFFF00"/>
                </a:solidFill>
              </a:rPr>
              <a:t>Lone pairs repel more than bonding electrons</a:t>
            </a:r>
          </a:p>
        </p:txBody>
      </p:sp>
      <p:pic>
        <p:nvPicPr>
          <p:cNvPr id="8909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057400"/>
            <a:ext cx="358616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8612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
      <a:clrScheme name="Textured 9">
        <a:dk1>
          <a:srgbClr val="003366"/>
        </a:dk1>
        <a:lt1>
          <a:srgbClr val="FFFFFF"/>
        </a:lt1>
        <a:dk2>
          <a:srgbClr val="030609"/>
        </a:dk2>
        <a:lt2>
          <a:srgbClr val="E5FFFF"/>
        </a:lt2>
        <a:accent1>
          <a:srgbClr val="009999"/>
        </a:accent1>
        <a:accent2>
          <a:srgbClr val="336699"/>
        </a:accent2>
        <a:accent3>
          <a:srgbClr val="AAAAAA"/>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172</TotalTime>
  <Words>412</Words>
  <Application>Microsoft Office PowerPoint</Application>
  <PresentationFormat>On-screen Show (4:3)</PresentationFormat>
  <Paragraphs>46</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Textured</vt:lpstr>
      <vt:lpstr>VSEPR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Lone pairs repel more than bonding electrons</vt:lpstr>
      <vt:lpstr>Water’s bond angle is 104.5°  (much less than the tetrahedral angle of 109.5°) because its lone pairs need extra room.</vt:lpstr>
      <vt:lpstr>PowerPoint Presentation</vt:lpstr>
      <vt:lpstr>PowerPoint Presentation</vt:lpstr>
      <vt:lpstr>PowerPoint Presentation</vt:lpstr>
      <vt:lpstr>Practice</vt:lpstr>
    </vt:vector>
  </TitlesOfParts>
  <Company>Sexsmith Secondary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Standring, Daniel</dc:creator>
  <cp:lastModifiedBy>Windows User</cp:lastModifiedBy>
  <cp:revision>5</cp:revision>
  <dcterms:created xsi:type="dcterms:W3CDTF">2009-02-18T03:08:39Z</dcterms:created>
  <dcterms:modified xsi:type="dcterms:W3CDTF">2013-09-10T13:45:00Z</dcterms:modified>
</cp:coreProperties>
</file>